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7" r:id="rId4"/>
    <p:sldId id="360" r:id="rId5"/>
    <p:sldId id="260" r:id="rId6"/>
    <p:sldId id="264" r:id="rId7"/>
    <p:sldId id="261" r:id="rId8"/>
    <p:sldId id="286" r:id="rId9"/>
    <p:sldId id="285" r:id="rId11"/>
    <p:sldId id="268" r:id="rId12"/>
    <p:sldId id="267" r:id="rId13"/>
    <p:sldId id="270" r:id="rId14"/>
    <p:sldId id="272" r:id="rId15"/>
    <p:sldId id="271" r:id="rId16"/>
    <p:sldId id="280" r:id="rId17"/>
    <p:sldId id="275" r:id="rId18"/>
    <p:sldId id="265" r:id="rId19"/>
    <p:sldId id="276" r:id="rId20"/>
    <p:sldId id="277" r:id="rId21"/>
    <p:sldId id="373" r:id="rId22"/>
    <p:sldId id="374" r:id="rId23"/>
    <p:sldId id="274" r:id="rId24"/>
    <p:sldId id="371" r:id="rId25"/>
    <p:sldId id="376" r:id="rId26"/>
    <p:sldId id="375" r:id="rId27"/>
    <p:sldId id="377" r:id="rId28"/>
    <p:sldId id="372" r:id="rId29"/>
    <p:sldId id="278" r:id="rId30"/>
    <p:sldId id="368" r:id="rId31"/>
    <p:sldId id="378" r:id="rId32"/>
    <p:sldId id="281" r:id="rId33"/>
    <p:sldId id="369" r:id="rId34"/>
    <p:sldId id="386" r:id="rId35"/>
    <p:sldId id="282" r:id="rId36"/>
    <p:sldId id="284" r:id="rId37"/>
    <p:sldId id="273" r:id="rId38"/>
    <p:sldId id="387" r:id="rId39"/>
    <p:sldId id="388" r:id="rId40"/>
    <p:sldId id="389" r:id="rId41"/>
    <p:sldId id="390" r:id="rId42"/>
    <p:sldId id="391" r:id="rId43"/>
    <p:sldId id="392" r:id="rId44"/>
    <p:sldId id="393" r:id="rId45"/>
    <p:sldId id="394" r:id="rId46"/>
    <p:sldId id="395" r:id="rId47"/>
    <p:sldId id="283" r:id="rId48"/>
    <p:sldId id="362" r:id="rId49"/>
    <p:sldId id="293" r:id="rId50"/>
    <p:sldId id="321" r:id="rId51"/>
    <p:sldId id="322" r:id="rId52"/>
    <p:sldId id="323" r:id="rId53"/>
    <p:sldId id="324" r:id="rId54"/>
    <p:sldId id="381" r:id="rId55"/>
    <p:sldId id="325" r:id="rId56"/>
    <p:sldId id="382" r:id="rId57"/>
    <p:sldId id="326" r:id="rId58"/>
    <p:sldId id="384" r:id="rId59"/>
    <p:sldId id="327" r:id="rId60"/>
    <p:sldId id="328" r:id="rId61"/>
    <p:sldId id="329" r:id="rId62"/>
    <p:sldId id="330" r:id="rId63"/>
    <p:sldId id="331" r:id="rId64"/>
    <p:sldId id="332" r:id="rId65"/>
    <p:sldId id="333" r:id="rId66"/>
    <p:sldId id="334" r:id="rId67"/>
    <p:sldId id="335" r:id="rId68"/>
    <p:sldId id="336" r:id="rId69"/>
    <p:sldId id="337" r:id="rId70"/>
    <p:sldId id="351" r:id="rId71"/>
    <p:sldId id="352" r:id="rId72"/>
    <p:sldId id="353" r:id="rId73"/>
    <p:sldId id="354" r:id="rId74"/>
    <p:sldId id="355" r:id="rId75"/>
    <p:sldId id="356" r:id="rId76"/>
    <p:sldId id="357" r:id="rId77"/>
    <p:sldId id="359" r:id="rId78"/>
    <p:sldId id="397" r:id="rId79"/>
    <p:sldId id="361" r:id="rId80"/>
    <p:sldId id="288" r:id="rId81"/>
    <p:sldId id="289" r:id="rId82"/>
    <p:sldId id="410" r:id="rId83"/>
    <p:sldId id="399" r:id="rId84"/>
    <p:sldId id="400" r:id="rId85"/>
    <p:sldId id="287" r:id="rId86"/>
    <p:sldId id="401" r:id="rId87"/>
    <p:sldId id="402" r:id="rId88"/>
    <p:sldId id="290" r:id="rId89"/>
    <p:sldId id="291" r:id="rId90"/>
    <p:sldId id="292" r:id="rId91"/>
    <p:sldId id="403" r:id="rId92"/>
    <p:sldId id="294" r:id="rId93"/>
    <p:sldId id="295" r:id="rId94"/>
    <p:sldId id="404" r:id="rId95"/>
    <p:sldId id="297" r:id="rId96"/>
    <p:sldId id="298" r:id="rId97"/>
    <p:sldId id="299" r:id="rId98"/>
    <p:sldId id="300" r:id="rId99"/>
    <p:sldId id="301" r:id="rId100"/>
    <p:sldId id="405" r:id="rId101"/>
    <p:sldId id="304" r:id="rId102"/>
    <p:sldId id="305" r:id="rId103"/>
    <p:sldId id="306" r:id="rId104"/>
    <p:sldId id="308" r:id="rId105"/>
    <p:sldId id="309" r:id="rId106"/>
    <p:sldId id="311" r:id="rId107"/>
    <p:sldId id="312" r:id="rId108"/>
    <p:sldId id="313" r:id="rId109"/>
    <p:sldId id="314" r:id="rId110"/>
    <p:sldId id="315" r:id="rId111"/>
    <p:sldId id="316" r:id="rId112"/>
    <p:sldId id="317" r:id="rId113"/>
    <p:sldId id="406" r:id="rId114"/>
    <p:sldId id="407" r:id="rId115"/>
    <p:sldId id="318" r:id="rId116"/>
    <p:sldId id="408" r:id="rId117"/>
    <p:sldId id="409"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60"/>
  </p:normalViewPr>
  <p:slideViewPr>
    <p:cSldViewPr snapToGrid="0">
      <p:cViewPr varScale="1">
        <p:scale>
          <a:sx n="50" d="100"/>
          <a:sy n="50" d="100"/>
        </p:scale>
        <p:origin x="34" y="8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 Target="slides/slide9.xml"/><Relationship Id="rId119" Type="http://schemas.openxmlformats.org/officeDocument/2006/relationships/presProps" Target="presProps.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55136-3BB7-4105-863B-8AB9DB31D50A}"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6531E-7D4A-4015-B38F-EC3940B8D60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
        <p:cNvGrpSpPr/>
        <p:nvPr/>
      </p:nvGrpSpPr>
      <p:grpSpPr>
        <a:xfrm>
          <a:off x="0" y="0"/>
          <a:ext cx="0" cy="0"/>
          <a:chOff x="0" y="0"/>
          <a:chExt cx="0" cy="0"/>
        </a:xfrm>
      </p:grpSpPr>
      <p:sp>
        <p:nvSpPr>
          <p:cNvPr id="123" name="Google Shape;123;g1067fe7dc38_0_6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67fe7dc38_0_62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In this module, we will examine Kafka’s architecture at a fairly high level. With this in mind, if you already have experience using Kafka to satisfy data-in-motion requirements, you may prefer to skip this module and move ahead to the next module that covers Kafka’s data plane. For those that are new to Kafka or would like to stick around for a refresh, let’s begin.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Kafka is an event streaming system. The core of that is the storage layer. Designed as a distributed system. Two apis to access the storage, one for writes and the other for reads. On top of that, we build two additional apis: connection for integration and kstreams/ksql for processing.</a:t>
            </a:r>
            <a:endParaRPr sz="1400"/>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Kafka’s design separates the storage layer from the compute layer.</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 storage layer includes brokers (servers) that make up the Kafka Cluster.</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 compute layer includes clients that create events, and that read and process these events.</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These clients include the streaming database ksqlDB, applications that use the Kafka Streams client library, and Kafka connectors</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6"/>
        <p:cNvGrpSpPr/>
        <p:nvPr/>
      </p:nvGrpSpPr>
      <p:grpSpPr>
        <a:xfrm>
          <a:off x="0" y="0"/>
          <a:ext cx="0" cy="0"/>
          <a:chOff x="0" y="0"/>
          <a:chExt cx="0" cy="0"/>
        </a:xfrm>
      </p:grpSpPr>
      <p:sp>
        <p:nvSpPr>
          <p:cNvPr id="797" name="Google Shape;797;g105bd9d97cb_0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05bd9d97cb_0_2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231F20"/>
                </a:solidFill>
              </a:rPr>
              <a:t>A pool of IO threads dive into the request queue and picks up the next request for processing. Unlike network thread, IO thread can pick any request from any client. The IO thread does the actual work. It verifies the CRC of the data and then append the data to the destination topic partition in the file system through page cache.</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Once the producer request works its way to the top of the request queue, the next available IO thread picks it up and processes it. IO threads </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The IO thread checks the included record batches for idempotency and verifies their sequence numbers have not been previously received for the associated producer ID.</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This is what allows Kafka to guarantee event idempotency.</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It also verifies the starting sequence number for the record batch is the next expected for the producer ID.</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This is how ordering is guaranteed within the broker.</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If these verification tests succeed, the thread writes the record batches to the destination topic partition in the file system.</a:t>
            </a:r>
            <a:endParaRPr sz="1400" dirty="0">
              <a:solidFill>
                <a:srgbClr val="231F20"/>
              </a:solidFill>
            </a:endParaRPr>
          </a:p>
          <a:p>
            <a:pPr marL="0" lvl="0" indent="0" algn="l" rtl="0">
              <a:spcBef>
                <a:spcPts val="0"/>
              </a:spcBef>
              <a:spcAft>
                <a:spcPts val="0"/>
              </a:spcAft>
              <a:buNone/>
            </a:pPr>
            <a:endParaRPr sz="1400" dirty="0">
              <a:solidFill>
                <a:srgbClr val="231F20"/>
              </a:solidFill>
            </a:endParaRPr>
          </a:p>
        </p:txBody>
      </p:sp>
      <p:sp>
        <p:nvSpPr>
          <p:cNvPr id="799" name="Google Shape;799;g105bd9d97cb_0_2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5"/>
        <p:cNvGrpSpPr/>
        <p:nvPr/>
      </p:nvGrpSpPr>
      <p:grpSpPr>
        <a:xfrm>
          <a:off x="0" y="0"/>
          <a:ext cx="0" cy="0"/>
          <a:chOff x="0" y="0"/>
          <a:chExt cx="0" cy="0"/>
        </a:xfrm>
      </p:grpSpPr>
      <p:sp>
        <p:nvSpPr>
          <p:cNvPr id="806" name="Google Shape;806;g103f66dc4d3_1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03f66dc4d3_1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solidFill>
                  <a:srgbClr val="231F20"/>
                </a:solidFill>
              </a:rPr>
              <a:t>Each partition organizes its data into segments, designated by the starting offset. The data is appended to the end of the .log file in the latest segment. Once the segment has enough data, it’s rolled into an immutable one and a new empty segment is created. Each segment also has a sparse index that maps offsets to file positions, which makes it easy to locate a record offset from the log file.</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Each topic partition exists on disk as physical files.</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For each partition log segment, there is a set of these files.</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The file name for each is equal to the initial record offset for the segment.</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The .log file extension identifies the log segment.</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Each log segment has a corresponding index that associates record offsets with a physical position in the log file.</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It also has a time index that associates timestamps with offsets.</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If an application that uses Kafka transactions is writing events to the topic, there will be a transaction index file for each log segment.</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This index contains all of the aborted transactions for the partition and is used by the broker to respond to fetches with READ_COMMITTED isolation.</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The segment that was most recently created is the active segment.</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New events are appended to the end of the active segment.</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This append only nature of the log deserves emphasis.</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Once an event is written to the log, it is immutable and never changes.</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endParaRPr sz="1400" dirty="0">
              <a:solidFill>
                <a:srgbClr val="231F20"/>
              </a:solidFill>
            </a:endParaRPr>
          </a:p>
        </p:txBody>
      </p:sp>
      <p:sp>
        <p:nvSpPr>
          <p:cNvPr id="808" name="Google Shape;808;g103f66dc4d3_1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3"/>
        <p:cNvGrpSpPr/>
        <p:nvPr/>
      </p:nvGrpSpPr>
      <p:grpSpPr>
        <a:xfrm>
          <a:off x="0" y="0"/>
          <a:ext cx="0" cy="0"/>
          <a:chOff x="0" y="0"/>
          <a:chExt cx="0" cy="0"/>
        </a:xfrm>
      </p:grpSpPr>
      <p:sp>
        <p:nvSpPr>
          <p:cNvPr id="824" name="Google Shape;824;g105bd9d97cb_0_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05bd9d97cb_0_2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231F20"/>
                </a:solidFill>
              </a:rPr>
              <a:t>By default, the broker only acks the producer once the data is fully replicated to other brokers. While waiting, we don’t want to tie up the IO thread since it’s limited. Instead, we stash the pending request in a Purgatory structure, a bit like a map. The IO thread is then freed up for processing the next request. Once the replication completes or the timeout is reached, the pending request is taken out of the purgatory. </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The next step in the request processing loop is replication and purgatory.</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Once events have been written to the local partition log, they can be replicated.</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Depending upon the topic’s replication setting, other brokers will fetch the events and write them to their local replica of the topic partition.</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The client request tells the broker when it should send the request response.</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If the client request tells the broker it should wait for the replication to complete before sending the request response, the request waits in purgatory until the replication has completed.</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Purgatory is a special data structure, known as a hierarchical timing wheel, that buffers requests while the events are replicated.</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The reason to have purgatory is to stash pending requests so as to not tie up the IO threads, which are limited.</a:t>
            </a:r>
            <a:endParaRPr sz="1400">
              <a:solidFill>
                <a:srgbClr val="231F20"/>
              </a:solidFill>
            </a:endParaRPr>
          </a:p>
          <a:p>
            <a:pPr marL="0" lvl="0" indent="0" algn="l" rtl="0">
              <a:spcBef>
                <a:spcPts val="0"/>
              </a:spcBef>
              <a:spcAft>
                <a:spcPts val="0"/>
              </a:spcAft>
              <a:buNone/>
            </a:pPr>
            <a:endParaRPr sz="1400">
              <a:solidFill>
                <a:srgbClr val="231F20"/>
              </a:solidFill>
            </a:endParaRPr>
          </a:p>
        </p:txBody>
      </p:sp>
      <p:sp>
        <p:nvSpPr>
          <p:cNvPr id="826" name="Google Shape;826;g105bd9d97cb_0_2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3"/>
        <p:cNvGrpSpPr/>
        <p:nvPr/>
      </p:nvGrpSpPr>
      <p:grpSpPr>
        <a:xfrm>
          <a:off x="0" y="0"/>
          <a:ext cx="0" cy="0"/>
          <a:chOff x="0" y="0"/>
          <a:chExt cx="0" cy="0"/>
        </a:xfrm>
      </p:grpSpPr>
      <p:sp>
        <p:nvSpPr>
          <p:cNvPr id="834" name="Google Shape;834;g105bd9d97cb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05bd9d97cb_0_2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Once the request is taken out of purgatory, broker generates a response and put that into the response queue. The network thread picks it up and send the data to the socket send buffer. There is one response queue per network thread. So that the same network client is used for processing the response. Network thread also ensures requests from the same client are processed in order.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last part of the broker request cycle is sending a request response.</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None/>
            </a:pPr>
            <a:r>
              <a:rPr lang="en-US" sz="1400">
                <a:solidFill>
                  <a:srgbClr val="231F20"/>
                </a:solidFill>
              </a:rPr>
              <a:t>Each network thread handles a separate response queue. When the broker completes processing the request, the request response is added to the response queue tied to the network thread that initially processed the request.</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When the request reaches the top of the response queue, it is added to the socket send buffer by the network thread.</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If the client connection uses TLS, the response will first be encrypted.</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endParaRPr sz="1400">
              <a:solidFill>
                <a:srgbClr val="231F20"/>
              </a:solidFill>
            </a:endParaRPr>
          </a:p>
        </p:txBody>
      </p:sp>
      <p:sp>
        <p:nvSpPr>
          <p:cNvPr id="836" name="Google Shape;836;g105bd9d97cb_0_2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6"/>
        <p:cNvGrpSpPr/>
        <p:nvPr/>
      </p:nvGrpSpPr>
      <p:grpSpPr>
        <a:xfrm>
          <a:off x="0" y="0"/>
          <a:ext cx="0" cy="0"/>
          <a:chOff x="0" y="0"/>
          <a:chExt cx="0" cy="0"/>
        </a:xfrm>
      </p:grpSpPr>
      <p:sp>
        <p:nvSpPr>
          <p:cNvPr id="847" name="Google Shape;847;g105c1a4a5d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05c1a4a5d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solidFill>
                  <a:srgbClr val="231F20"/>
                </a:solidFill>
              </a:rPr>
              <a:t>The steps for consumer fetch requests and replica fetch requests received from other brokers are similar to produce requests with a few exceptions. The IO thread uses the offset index to quickly find the byte range in the log file. The usage of purgatory is also different. If no new data is available, sending empty response continuously is not efficient. So, the broker ensures minimal bytes is available. Otherwise, put the fetch request to Purgatory and wait up to max wait time. Network thread uses zero-copy transfer to send data from file to socket directly. Normally this is fast since data is still in page cache. Occasionally, if the data is not in page cache, the transfer can block network thread and impact other clients. Tier storage addresses this issue.</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Avoiding blocking I/O in network threads through tier storage.</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Instead of writing events to page cache, the IO thread satisfies the fetch request by retrieving events from the specified topic partition.</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With respect to purgatory, the fetch response remains there until either of two configured conditions are satisfied:</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457200" lvl="0" indent="-317500" algn="l" rtl="0">
              <a:spcBef>
                <a:spcPts val="0"/>
              </a:spcBef>
              <a:spcAft>
                <a:spcPts val="0"/>
              </a:spcAft>
              <a:buClr>
                <a:srgbClr val="231F20"/>
              </a:buClr>
              <a:buSzPts val="1400"/>
              <a:buChar char="●"/>
            </a:pPr>
            <a:r>
              <a:rPr lang="en-US" sz="1400" dirty="0">
                <a:solidFill>
                  <a:srgbClr val="231F20"/>
                </a:solidFill>
              </a:rPr>
              <a:t>One condition is that a minimum quantity of event data in bytes has been retrieved from the topic and added to the response.</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457200" lvl="0" indent="-317500" algn="l" rtl="0">
              <a:spcBef>
                <a:spcPts val="0"/>
              </a:spcBef>
              <a:spcAft>
                <a:spcPts val="0"/>
              </a:spcAft>
              <a:buClr>
                <a:srgbClr val="231F20"/>
              </a:buClr>
              <a:buSzPts val="1400"/>
              <a:buChar char="●"/>
            </a:pPr>
            <a:r>
              <a:rPr lang="en-US" sz="1400" dirty="0">
                <a:solidFill>
                  <a:srgbClr val="231F20"/>
                </a:solidFill>
              </a:rPr>
              <a:t>The second condition is the time the response has been in the response queue satisfies the max wait period</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This is an either or condition. As soon as either of these conditions is met, the fetch response is no longer held in purgatory.</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Another subtle distinction between the produce request cycle and the fetch request cycle is in the network thread.</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In Kafka we use zero copy transfer to transfer the bytes from a file on the broker all the way to the consumer client.</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In the normal case this can be done very quickly because most fetch requests are close to real time and the data is still sitting in the page cache.</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Occasionally if you are fetching some really old data, it potentially needs to be fetched from the disk, which can block the network thread for some time.</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This will impact other clients who are assigned to the same network thread.</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Infinite storage in </a:t>
            </a:r>
            <a:r>
              <a:rPr lang="en-US" sz="1400" dirty="0" err="1">
                <a:solidFill>
                  <a:srgbClr val="231F20"/>
                </a:solidFill>
              </a:rPr>
              <a:t>CCloud</a:t>
            </a:r>
            <a:r>
              <a:rPr lang="en-US" sz="1400" dirty="0">
                <a:solidFill>
                  <a:srgbClr val="231F20"/>
                </a:solidFill>
              </a:rPr>
              <a:t> solves this problem.</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Older data resides in remote storage instead of local storage.</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When this older data is requested, the fetch from remote storage is done async and doesn't block the network thread.</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You should now have a better understanding of how the Kafka broker processes client requests to write events to and read events from Kafka topics.</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Clr>
                <a:srgbClr val="231F20"/>
              </a:buClr>
              <a:buSzPts val="1100"/>
              <a:buFont typeface="Arial"/>
              <a:buNone/>
            </a:pPr>
            <a:r>
              <a:rPr lang="en-US" sz="1400" dirty="0">
                <a:solidFill>
                  <a:srgbClr val="231F20"/>
                </a:solidFill>
              </a:rPr>
              <a:t>In the next module we will examine how the Kafka replication protocol is used to provide event data durability and availability and fault tolerance.</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None/>
            </a:pPr>
            <a:endParaRPr sz="1400" dirty="0">
              <a:solidFill>
                <a:srgbClr val="231F20"/>
              </a:solidFill>
            </a:endParaRPr>
          </a:p>
        </p:txBody>
      </p:sp>
      <p:sp>
        <p:nvSpPr>
          <p:cNvPr id="849" name="Google Shape;849;g105c1a4a5d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3"/>
        <p:cNvGrpSpPr/>
        <p:nvPr/>
      </p:nvGrpSpPr>
      <p:grpSpPr>
        <a:xfrm>
          <a:off x="0" y="0"/>
          <a:ext cx="0" cy="0"/>
          <a:chOff x="0" y="0"/>
          <a:chExt cx="0" cy="0"/>
        </a:xfrm>
      </p:grpSpPr>
      <p:sp>
        <p:nvSpPr>
          <p:cNvPr id="3184" name="Google Shape;3184;g1061fa3dd19_1_5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solidFill>
                  <a:srgbClr val="173361"/>
                </a:solidFill>
              </a:rPr>
              <a:t>The workhorse behind Consumer Groups is the Group Coordinator. Coordinator helps coordinate the consumers in the group and distribute the load evenly among consumers. Multiple coordinators to balance the load. An internal topic is used to store group metadata. </a:t>
            </a:r>
            <a:endParaRPr sz="1400" dirty="0">
              <a:solidFill>
                <a:srgbClr val="173361"/>
              </a:solidFill>
            </a:endParaRPr>
          </a:p>
        </p:txBody>
      </p:sp>
      <p:sp>
        <p:nvSpPr>
          <p:cNvPr id="3185" name="Google Shape;3185;g1061fa3dd19_1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6"/>
        <p:cNvGrpSpPr/>
        <p:nvPr/>
      </p:nvGrpSpPr>
      <p:grpSpPr>
        <a:xfrm>
          <a:off x="0" y="0"/>
          <a:ext cx="0" cy="0"/>
          <a:chOff x="0" y="0"/>
          <a:chExt cx="0" cy="0"/>
        </a:xfrm>
      </p:grpSpPr>
      <p:sp>
        <p:nvSpPr>
          <p:cNvPr id="3227" name="Google Shape;3227;g110a409b532_13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solidFill>
                  <a:srgbClr val="173361"/>
                </a:solidFill>
              </a:rPr>
              <a:t>Consumers find their group coordinator by sending a </a:t>
            </a:r>
            <a:r>
              <a:rPr lang="en-US" sz="1400" dirty="0" err="1">
                <a:solidFill>
                  <a:srgbClr val="173361"/>
                </a:solidFill>
              </a:rPr>
              <a:t>FindCoordinator</a:t>
            </a:r>
            <a:r>
              <a:rPr lang="en-US" sz="1400" dirty="0">
                <a:solidFill>
                  <a:srgbClr val="173361"/>
                </a:solidFill>
              </a:rPr>
              <a:t> request to any broker in the cluster. Broker hashes the group.id and deterministically find  a partition (50 in total)  in internal topic. The leader of that partition is the group coordinator. Internal topic is a pattern that will be used in many places.</a:t>
            </a:r>
            <a:endParaRPr sz="1400" dirty="0">
              <a:solidFill>
                <a:srgbClr val="173361"/>
              </a:solidFill>
            </a:endParaRPr>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None/>
            </a:pPr>
            <a:r>
              <a:rPr lang="en-US" sz="1400" dirty="0">
                <a:solidFill>
                  <a:srgbClr val="173361"/>
                </a:solidFill>
              </a:rPr>
              <a:t>The broker determines a partition number using a hash of the group.id modulo the number of partitions in the __</a:t>
            </a:r>
            <a:r>
              <a:rPr lang="en-US" sz="1400" dirty="0" err="1">
                <a:solidFill>
                  <a:srgbClr val="173361"/>
                </a:solidFill>
              </a:rPr>
              <a:t>consumer_offsets</a:t>
            </a:r>
            <a:r>
              <a:rPr lang="en-US" sz="1400" dirty="0">
                <a:solidFill>
                  <a:srgbClr val="173361"/>
                </a:solidFill>
              </a:rPr>
              <a:t> topic. </a:t>
            </a:r>
            <a:endParaRPr sz="1400" dirty="0">
              <a:solidFill>
                <a:srgbClr val="173361"/>
              </a:solidFill>
            </a:endParaRPr>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Clr>
                <a:srgbClr val="173361"/>
              </a:buClr>
              <a:buSzPts val="1100"/>
              <a:buFont typeface="Arial"/>
              <a:buNone/>
            </a:pPr>
            <a:r>
              <a:rPr lang="en-US" sz="1400" dirty="0">
                <a:solidFill>
                  <a:srgbClr val="173361"/>
                </a:solidFill>
              </a:rPr>
              <a:t>The current leader of that partition is the group coordinator for consumers assigned that group.id.</a:t>
            </a:r>
            <a:endParaRPr sz="1400" dirty="0">
              <a:solidFill>
                <a:srgbClr val="173361"/>
              </a:solidFill>
            </a:endParaRPr>
          </a:p>
          <a:p>
            <a:pPr marL="0" lvl="0" indent="0" algn="l" rtl="0">
              <a:spcBef>
                <a:spcPts val="0"/>
              </a:spcBef>
              <a:spcAft>
                <a:spcPts val="0"/>
              </a:spcAft>
              <a:buClr>
                <a:srgbClr val="173361"/>
              </a:buClr>
              <a:buSzPts val="1100"/>
              <a:buFont typeface="Arial"/>
              <a:buNone/>
            </a:pPr>
            <a:endParaRPr sz="1400" dirty="0">
              <a:solidFill>
                <a:srgbClr val="173361"/>
              </a:solidFill>
            </a:endParaRPr>
          </a:p>
          <a:p>
            <a:pPr marL="0" lvl="0" indent="0" algn="l" rtl="0">
              <a:spcBef>
                <a:spcPts val="0"/>
              </a:spcBef>
              <a:spcAft>
                <a:spcPts val="0"/>
              </a:spcAft>
              <a:buClr>
                <a:srgbClr val="173361"/>
              </a:buClr>
              <a:buSzPts val="1100"/>
              <a:buFont typeface="Arial"/>
              <a:buNone/>
            </a:pPr>
            <a:r>
              <a:rPr lang="en-US" sz="1400" dirty="0">
                <a:solidFill>
                  <a:srgbClr val="173361"/>
                </a:solidFill>
              </a:rPr>
              <a:t>The find coordinator response contains the endpoint for that group leader.</a:t>
            </a:r>
            <a:endParaRPr sz="1400" dirty="0">
              <a:solidFill>
                <a:srgbClr val="173361"/>
              </a:solidFill>
            </a:endParaRPr>
          </a:p>
          <a:p>
            <a:pPr marL="0" lvl="0" indent="0" algn="l" rtl="0">
              <a:spcBef>
                <a:spcPts val="0"/>
              </a:spcBef>
              <a:spcAft>
                <a:spcPts val="0"/>
              </a:spcAft>
              <a:buClr>
                <a:srgbClr val="173361"/>
              </a:buClr>
              <a:buSzPts val="1100"/>
              <a:buFont typeface="Arial"/>
              <a:buNone/>
            </a:pPr>
            <a:endParaRPr sz="1400" dirty="0">
              <a:solidFill>
                <a:srgbClr val="173361"/>
              </a:solidFill>
            </a:endParaRPr>
          </a:p>
          <a:p>
            <a:pPr marL="0" lvl="0" indent="0" algn="l" rtl="0">
              <a:spcBef>
                <a:spcPts val="0"/>
              </a:spcBef>
              <a:spcAft>
                <a:spcPts val="0"/>
              </a:spcAft>
              <a:buClr>
                <a:srgbClr val="173361"/>
              </a:buClr>
              <a:buSzPts val="1100"/>
              <a:buFont typeface="Arial"/>
              <a:buNone/>
            </a:pPr>
            <a:r>
              <a:rPr lang="en-US" sz="1400" dirty="0">
                <a:solidFill>
                  <a:srgbClr val="173361"/>
                </a:solidFill>
              </a:rPr>
              <a:t>This allows the coordination for different consumer groups to be distributed. </a:t>
            </a:r>
            <a:endParaRPr sz="1400" dirty="0">
              <a:solidFill>
                <a:srgbClr val="173361"/>
              </a:solidFill>
            </a:endParaRPr>
          </a:p>
        </p:txBody>
      </p:sp>
      <p:sp>
        <p:nvSpPr>
          <p:cNvPr id="3228" name="Google Shape;3228;g110a409b532_13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73"/>
        <p:cNvGrpSpPr/>
        <p:nvPr/>
      </p:nvGrpSpPr>
      <p:grpSpPr>
        <a:xfrm>
          <a:off x="0" y="0"/>
          <a:ext cx="0" cy="0"/>
          <a:chOff x="0" y="0"/>
          <a:chExt cx="0" cy="0"/>
        </a:xfrm>
      </p:grpSpPr>
      <p:sp>
        <p:nvSpPr>
          <p:cNvPr id="3274" name="Google Shape;3274;g105395c0ec6_0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173361"/>
                </a:solidFill>
              </a:rPr>
              <a:t>Challenge: want to make the partition assignment strategy pluggable in the consumer. So, the coordinator picks one of the consumers (typically first one joining the group) as the group leader. Group leader allows the decision on partition assignment to be made deterministically. Allow partition assignment to be customized in the client.</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Let’s now walk through how a consumer group starts.</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For the purposes of this walk through, a single group coordinator is shown on one broker and topics that the consumers will subscribe to are shown on the other two brokers.</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This highlights the fact that the location of the group coordinator is in no way related to the location of topics that the consumer group subscribes to.</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As mentioned previously, the group coordinator location is solely based upon the location of the __consumer_offsets partition that matches up with the consumer group group.id.</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When consumer instances are started, they send a join request to the group coordinator</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Upon receiving the initial request, the group coordinator waits a configurable amount of time for additional members to join the group before proceeding.</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After the wait period has expired, the group coordinator elects a partition assignment strategy from those provided by consumers that joined the group.</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In most scenarios, all consumers in a group provide the same single strategy and it is elected.</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The group coordinator assigns the first instance that joins the group as the group leader and delegates the partition assignment task to it, sending it the topic subscription details for the group.</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The group coordinator also persists group info to the __consumer_offsets topic.</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This info is then available if the broker fails and the group coordinator fails over to another broker.</a:t>
            </a:r>
            <a:endParaRPr sz="1400">
              <a:solidFill>
                <a:srgbClr val="173361"/>
              </a:solidFill>
            </a:endParaRPr>
          </a:p>
        </p:txBody>
      </p:sp>
      <p:sp>
        <p:nvSpPr>
          <p:cNvPr id="3275" name="Google Shape;3275;g105395c0ec6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17"/>
        <p:cNvGrpSpPr/>
        <p:nvPr/>
      </p:nvGrpSpPr>
      <p:grpSpPr>
        <a:xfrm>
          <a:off x="0" y="0"/>
          <a:ext cx="0" cy="0"/>
          <a:chOff x="0" y="0"/>
          <a:chExt cx="0" cy="0"/>
        </a:xfrm>
      </p:grpSpPr>
      <p:sp>
        <p:nvSpPr>
          <p:cNvPr id="3318" name="Google Shape;3318;g105395c0ec6_0_3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173361"/>
                </a:solidFill>
              </a:rPr>
              <a:t>Group leader makes assignment based on configured strategy and include that in the SyncGroup request. Partition is the unit of parallelism and assignment. Group members next send a sync group request with the assigned member id and gets back its assignment.</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 sync group request from the group leader includes the partition assignments for each group member.</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 sync group responses sent to each member include its respective partition assignments.</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 consumer instances then fetch and process events from their assigned partitions.</a:t>
            </a:r>
            <a:endParaRPr sz="1400">
              <a:solidFill>
                <a:srgbClr val="173361"/>
              </a:solidFill>
            </a:endParaRPr>
          </a:p>
        </p:txBody>
      </p:sp>
      <p:sp>
        <p:nvSpPr>
          <p:cNvPr id="3319" name="Google Shape;3319;g105395c0ec6_0_3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61"/>
        <p:cNvGrpSpPr/>
        <p:nvPr/>
      </p:nvGrpSpPr>
      <p:grpSpPr>
        <a:xfrm>
          <a:off x="0" y="0"/>
          <a:ext cx="0" cy="0"/>
          <a:chOff x="0" y="0"/>
          <a:chExt cx="0" cy="0"/>
        </a:xfrm>
      </p:grpSpPr>
      <p:sp>
        <p:nvSpPr>
          <p:cNvPr id="3362" name="Google Shape;3362;g105395c0ec6_0_5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173361"/>
                </a:solidFill>
              </a:rPr>
              <a:t>Range is useful for co-partitioning across topics. Records with same key from both topics routed to the same consumer. Useful for processing like joins. Downside is reduced parallelism.</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There are four partition assignment strategies available</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 RangeAssignor is used when tracking a given key across multiple topics is necessary</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To get the desired results, the topics must be co-partitioned</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Co-partitioned topics have the same number of partitions and are produced using the same partitioner.</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This allows the RangeAssignor to assign the same partition number from each subscribed topic to the same consumer instance as highlighted on the diagram. Consumer 1 is assigned partition 0 from both topics and consumer 2 is assigned partition 1 from both topics.</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The result is that the RangeAssignor guarantees all records for a given key value are processed by the same consumer instance.</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None/>
            </a:pPr>
            <a:r>
              <a:rPr lang="en-US" sz="1400">
                <a:solidFill>
                  <a:srgbClr val="173361"/>
                </a:solidFill>
              </a:rPr>
              <a:t>This sample RangeAssignor scenario also illustrates that scaling out a consumer group that uses the RangeAssignor partition assignment strategy is limited by the number of partitions in the individual topics. </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In this case, each topic has 2 partitions so consumer instances 3, 4, and 5 are idle.</a:t>
            </a:r>
            <a:endParaRPr sz="1400">
              <a:solidFill>
                <a:srgbClr val="173361"/>
              </a:solidFill>
            </a:endParaRPr>
          </a:p>
        </p:txBody>
      </p:sp>
      <p:sp>
        <p:nvSpPr>
          <p:cNvPr id="3363" name="Google Shape;3363;g105395c0ec6_0_5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
        <p:cNvGrpSpPr/>
        <p:nvPr/>
      </p:nvGrpSpPr>
      <p:grpSpPr>
        <a:xfrm>
          <a:off x="0" y="0"/>
          <a:ext cx="0" cy="0"/>
          <a:chOff x="0" y="0"/>
          <a:chExt cx="0" cy="0"/>
        </a:xfrm>
      </p:grpSpPr>
      <p:sp>
        <p:nvSpPr>
          <p:cNvPr id="131" name="Google Shape;131;g105c1a4a5df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5c1a4a5df_2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solidFill>
                  <a:srgbClr val="231F20"/>
                </a:solidFill>
              </a:rPr>
              <a:t>An event represents an immutable fact about something that happened. Good examples of events are customer orders, payments, activities, or measurements. An event shouldn’t be too large. A 10GB video is not a good event. A reference to that video is. Key is not used for random lookup like a key/value store. There are 3 use cases for key: ordering, </a:t>
            </a:r>
            <a:r>
              <a:rPr lang="en-US" sz="1400" dirty="0" err="1">
                <a:solidFill>
                  <a:srgbClr val="231F20"/>
                </a:solidFill>
              </a:rPr>
              <a:t>colocating</a:t>
            </a:r>
            <a:r>
              <a:rPr lang="en-US" sz="1400" dirty="0">
                <a:solidFill>
                  <a:srgbClr val="231F20"/>
                </a:solidFill>
              </a:rPr>
              <a:t>, compaction.</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Designed for real time. Events can be collected and delivered in real time.</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Events are produced to, stored in, and consumed from an Event Stream.</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New events are always appended to the end of the Event Streams</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None/>
            </a:pPr>
            <a:r>
              <a:rPr lang="en-US" sz="1400" dirty="0">
                <a:solidFill>
                  <a:srgbClr val="231F20"/>
                </a:solidFill>
              </a:rPr>
              <a:t>Events are delivered to consumers in this append order</a:t>
            </a:r>
            <a:endParaRPr sz="1400" dirty="0">
              <a:solidFill>
                <a:srgbClr val="231F20"/>
              </a:solidFill>
            </a:endParaRPr>
          </a:p>
          <a:p>
            <a:pPr marL="0" lvl="0" indent="0" algn="l" rtl="0">
              <a:spcBef>
                <a:spcPts val="0"/>
              </a:spcBef>
              <a:spcAft>
                <a:spcPts val="0"/>
              </a:spcAft>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Once events have been written, they are immutable.</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For each event, the client builds a corresponding Kafka Record.</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rgbClr val="173361"/>
              </a:buClr>
              <a:buSzPts val="1100"/>
              <a:buFont typeface="Arial"/>
              <a:buNone/>
            </a:pPr>
            <a:r>
              <a:rPr lang="en-US" sz="1400" dirty="0">
                <a:solidFill>
                  <a:srgbClr val="231F20"/>
                </a:solidFill>
              </a:rPr>
              <a:t>This record contains all of the event details.</a:t>
            </a:r>
            <a:endParaRPr sz="1400" dirty="0">
              <a:solidFill>
                <a:srgbClr val="231F20"/>
              </a:solidFill>
            </a:endParaRPr>
          </a:p>
          <a:p>
            <a:pPr marL="0" lvl="0" indent="0" algn="l" rtl="0">
              <a:spcBef>
                <a:spcPts val="0"/>
              </a:spcBef>
              <a:spcAft>
                <a:spcPts val="0"/>
              </a:spcAft>
              <a:buClr>
                <a:srgbClr val="173361"/>
              </a:buClr>
              <a:buSzPts val="1100"/>
              <a:buFont typeface="Arial"/>
              <a:buNone/>
            </a:pPr>
            <a:endParaRPr sz="1400" dirty="0">
              <a:solidFill>
                <a:srgbClr val="231F20"/>
              </a:solidFill>
            </a:endParaRPr>
          </a:p>
          <a:p>
            <a:pPr marL="0" lvl="0" indent="0" algn="l" rtl="0">
              <a:spcBef>
                <a:spcPts val="0"/>
              </a:spcBef>
              <a:spcAft>
                <a:spcPts val="0"/>
              </a:spcAft>
              <a:buClr>
                <a:srgbClr val="173361"/>
              </a:buClr>
              <a:buSzPts val="1100"/>
              <a:buFont typeface="Arial"/>
              <a:buNone/>
            </a:pPr>
            <a:r>
              <a:rPr lang="en-US" sz="1400" dirty="0">
                <a:solidFill>
                  <a:srgbClr val="231F20"/>
                </a:solidFill>
              </a:rPr>
              <a:t>The client serializes the key and value fields into byte arrays.</a:t>
            </a:r>
            <a:endParaRPr sz="1400" dirty="0">
              <a:solidFill>
                <a:srgbClr val="231F20"/>
              </a:solidFill>
            </a:endParaRPr>
          </a:p>
          <a:p>
            <a:pPr marL="0" lvl="0" indent="0" algn="l" rtl="0">
              <a:spcBef>
                <a:spcPts val="0"/>
              </a:spcBef>
              <a:spcAft>
                <a:spcPts val="0"/>
              </a:spcAft>
              <a:buClr>
                <a:srgbClr val="173361"/>
              </a:buClr>
              <a:buSzPts val="1100"/>
              <a:buFont typeface="Arial"/>
              <a:buNone/>
            </a:pPr>
            <a:endParaRPr sz="1400" dirty="0">
              <a:solidFill>
                <a:srgbClr val="231F20"/>
              </a:solidFill>
            </a:endParaRPr>
          </a:p>
          <a:p>
            <a:pPr marL="0" lvl="0" indent="0" algn="l" rtl="0">
              <a:spcBef>
                <a:spcPts val="0"/>
              </a:spcBef>
              <a:spcAft>
                <a:spcPts val="0"/>
              </a:spcAft>
              <a:buClr>
                <a:srgbClr val="173361"/>
              </a:buClr>
              <a:buSzPts val="1100"/>
              <a:buFont typeface="Arial"/>
              <a:buNone/>
            </a:pPr>
            <a:r>
              <a:rPr lang="en-US" sz="1400" dirty="0">
                <a:solidFill>
                  <a:srgbClr val="231F20"/>
                </a:solidFill>
              </a:rPr>
              <a:t>This is how the Record is stored in Kafka.</a:t>
            </a:r>
            <a:endParaRPr sz="1400" dirty="0">
              <a:solidFill>
                <a:srgbClr val="231F20"/>
              </a:solidFill>
            </a:endParaRPr>
          </a:p>
          <a:p>
            <a:pPr marL="0" lvl="0" indent="0" algn="l" rtl="0">
              <a:spcBef>
                <a:spcPts val="0"/>
              </a:spcBef>
              <a:spcAft>
                <a:spcPts val="0"/>
              </a:spcAft>
              <a:buClr>
                <a:srgbClr val="173361"/>
              </a:buClr>
              <a:buSzPts val="1100"/>
              <a:buFont typeface="Arial"/>
              <a:buNone/>
            </a:pPr>
            <a:endParaRPr sz="1400" dirty="0">
              <a:solidFill>
                <a:srgbClr val="231F20"/>
              </a:solidFill>
            </a:endParaRPr>
          </a:p>
          <a:p>
            <a:pPr marL="0" lvl="0" indent="0" algn="l" rtl="0">
              <a:spcBef>
                <a:spcPts val="0"/>
              </a:spcBef>
              <a:spcAft>
                <a:spcPts val="0"/>
              </a:spcAft>
              <a:buClr>
                <a:srgbClr val="173361"/>
              </a:buClr>
              <a:buSzPts val="1100"/>
              <a:buFont typeface="Arial"/>
              <a:buNone/>
            </a:pPr>
            <a:r>
              <a:rPr lang="en-US" sz="1400" dirty="0">
                <a:solidFill>
                  <a:srgbClr val="231F20"/>
                </a:solidFill>
              </a:rPr>
              <a:t>Kafka itself doesn't know anything about the data that is being stored, or how it should be interpreted (these raw bytes = a string? an integer? JSON? ...?). </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8"/>
        <p:cNvGrpSpPr/>
        <p:nvPr/>
      </p:nvGrpSpPr>
      <p:grpSpPr>
        <a:xfrm>
          <a:off x="0" y="0"/>
          <a:ext cx="0" cy="0"/>
          <a:chOff x="0" y="0"/>
          <a:chExt cx="0" cy="0"/>
        </a:xfrm>
      </p:grpSpPr>
      <p:sp>
        <p:nvSpPr>
          <p:cNvPr id="3399" name="Google Shape;3399;g105395c0ec6_0_6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173361"/>
                </a:solidFill>
              </a:rPr>
              <a:t>The RoundRobin strategy is used when performing stateless operations on records from many topics and partitions. Allows more parallelism. The Sticky strategy is similar to RoundRobin but makes a best effort to maintain partition assignments across rebalances.</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Partitions are assigned to consumers in a round robin fashion.</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None/>
            </a:pPr>
            <a:r>
              <a:rPr lang="en-US" sz="1400">
                <a:solidFill>
                  <a:srgbClr val="173361"/>
                </a:solidFill>
              </a:rPr>
              <a:t>This sample RoundRobin scenario illustrates that scaling out a consumer group that uses the RoundRobin partition assignment strategy is limited by the total number of partitions in the individual topics. In this case, the total number of partitions is 4 so consumer instance 5 is idle.</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We will see how it does this later in the section that covers the consumer group rebalance process later in this module.</a:t>
            </a:r>
            <a:endParaRPr sz="1400">
              <a:solidFill>
                <a:srgbClr val="173361"/>
              </a:solidFill>
            </a:endParaRPr>
          </a:p>
        </p:txBody>
      </p:sp>
      <p:sp>
        <p:nvSpPr>
          <p:cNvPr id="3400" name="Google Shape;3400;g105395c0ec6_0_6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4"/>
        <p:cNvGrpSpPr/>
        <p:nvPr/>
      </p:nvGrpSpPr>
      <p:grpSpPr>
        <a:xfrm>
          <a:off x="0" y="0"/>
          <a:ext cx="0" cy="0"/>
          <a:chOff x="0" y="0"/>
          <a:chExt cx="0" cy="0"/>
        </a:xfrm>
      </p:grpSpPr>
      <p:sp>
        <p:nvSpPr>
          <p:cNvPr id="3435" name="Google Shape;3435;g105395c0ec6_0_10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173361"/>
                </a:solidFill>
              </a:rPr>
              <a:t>Consumers must track and persist their progress processing the events they fetch from Kafka topics. Records delivered in offset order per partition, which allows efficient offset management.</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This knowledge is needed when a different consumer is assigned the topic partition.</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Consumers accomplish this by regularly committing the next offset to be fetched to the __consumer_offsets topic</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 consumer does this by sending an offset commit request to the group coordinator</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 group coordinator writes the corresponding offset commit event to the __consumer_offsets topic</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This event has a key of group.id, topic name, and partition number and a value of the offset number being committed.</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 key makes this committed offset unique to a specific consumer group.</a:t>
            </a:r>
            <a:endParaRPr sz="1400">
              <a:solidFill>
                <a:srgbClr val="173361"/>
              </a:solidFill>
            </a:endParaRPr>
          </a:p>
        </p:txBody>
      </p:sp>
      <p:sp>
        <p:nvSpPr>
          <p:cNvPr id="3436" name="Google Shape;3436;g105395c0ec6_0_10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72"/>
        <p:cNvGrpSpPr/>
        <p:nvPr/>
      </p:nvGrpSpPr>
      <p:grpSpPr>
        <a:xfrm>
          <a:off x="0" y="0"/>
          <a:ext cx="0" cy="0"/>
          <a:chOff x="0" y="0"/>
          <a:chExt cx="0" cy="0"/>
        </a:xfrm>
      </p:grpSpPr>
      <p:sp>
        <p:nvSpPr>
          <p:cNvPr id="3473" name="Google Shape;3473;g105395c0ec6_0_10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173361"/>
                </a:solidFill>
              </a:rPr>
              <a:t>If the consumption of the partition is moved to a different consumer instance, it issues a request to find the last committed offset.</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When a consumer instance is assigned a topic partition, it sends a request to the group coordinator for the last offset committed, for that partition, by members of its consumer group.</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The consumer starts with this offset when fetching events from the topic partition</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If the _consumer_offsets topic does not contain a committed offsets for the consumer group, the consumer’s auto.offset.reset configuration setting determines consumer behavior.</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endParaRPr sz="1400">
              <a:solidFill>
                <a:srgbClr val="173361"/>
              </a:solidFill>
            </a:endParaRPr>
          </a:p>
        </p:txBody>
      </p:sp>
      <p:sp>
        <p:nvSpPr>
          <p:cNvPr id="3474" name="Google Shape;3474;g105395c0ec6_0_10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12"/>
        <p:cNvGrpSpPr/>
        <p:nvPr/>
      </p:nvGrpSpPr>
      <p:grpSpPr>
        <a:xfrm>
          <a:off x="0" y="0"/>
          <a:ext cx="0" cy="0"/>
          <a:chOff x="0" y="0"/>
          <a:chExt cx="0" cy="0"/>
        </a:xfrm>
      </p:grpSpPr>
      <p:sp>
        <p:nvSpPr>
          <p:cNvPr id="3513" name="Google Shape;3513;g105395c0ec6_0_2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solidFill>
                  <a:srgbClr val="173361"/>
                </a:solidFill>
              </a:rPr>
              <a:t>Internal topic is replicated. If the broker on which the group coordinator is located becomes unavailable, one of the follower replicas for the associated __</a:t>
            </a:r>
            <a:r>
              <a:rPr lang="en-US" sz="1400" dirty="0" err="1">
                <a:solidFill>
                  <a:srgbClr val="173361"/>
                </a:solidFill>
              </a:rPr>
              <a:t>consumer_offsets</a:t>
            </a:r>
            <a:r>
              <a:rPr lang="en-US" sz="1400" dirty="0">
                <a:solidFill>
                  <a:srgbClr val="173361"/>
                </a:solidFill>
              </a:rPr>
              <a:t> topic partition will be elected the new partition leader.</a:t>
            </a:r>
            <a:endParaRPr sz="1400" dirty="0">
              <a:solidFill>
                <a:srgbClr val="173361"/>
              </a:solidFill>
            </a:endParaRPr>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None/>
            </a:pPr>
            <a:r>
              <a:rPr lang="en-US" sz="1400" dirty="0">
                <a:solidFill>
                  <a:srgbClr val="173361"/>
                </a:solidFill>
              </a:rPr>
              <a:t>The consumer group coordinator service on that broker will then begin to manage this consumer group</a:t>
            </a:r>
            <a:endParaRPr sz="1400" dirty="0">
              <a:solidFill>
                <a:srgbClr val="173361"/>
              </a:solidFill>
            </a:endParaRPr>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None/>
            </a:pPr>
            <a:r>
              <a:rPr lang="en-US" sz="1400" dirty="0">
                <a:solidFill>
                  <a:srgbClr val="173361"/>
                </a:solidFill>
              </a:rPr>
              <a:t>Consumers in the group will receive exceptions when they attempt to send requests to the original coordinator</a:t>
            </a:r>
            <a:endParaRPr sz="1400" dirty="0">
              <a:solidFill>
                <a:srgbClr val="173361"/>
              </a:solidFill>
            </a:endParaRPr>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Clr>
                <a:schemeClr val="dk1"/>
              </a:buClr>
              <a:buSzPts val="1100"/>
              <a:buFont typeface="Arial"/>
              <a:buNone/>
            </a:pPr>
            <a:r>
              <a:rPr lang="en-US" sz="1400" dirty="0">
                <a:solidFill>
                  <a:srgbClr val="173361"/>
                </a:solidFill>
              </a:rPr>
              <a:t>They will switch to the new coordinator, i.e., partition leader using standard Kafka client methods</a:t>
            </a:r>
            <a:endParaRPr sz="1400" dirty="0">
              <a:solidFill>
                <a:srgbClr val="173361"/>
              </a:solidFill>
            </a:endParaRPr>
          </a:p>
          <a:p>
            <a:pPr marL="0" lvl="0" indent="0" algn="l" rtl="0">
              <a:spcBef>
                <a:spcPts val="0"/>
              </a:spcBef>
              <a:spcAft>
                <a:spcPts val="0"/>
              </a:spcAft>
              <a:buClr>
                <a:schemeClr val="dk1"/>
              </a:buClr>
              <a:buSzPts val="1100"/>
              <a:buFont typeface="Arial"/>
              <a:buNone/>
            </a:pPr>
            <a:endParaRPr sz="1400" dirty="0">
              <a:solidFill>
                <a:srgbClr val="173361"/>
              </a:solidFill>
            </a:endParaRPr>
          </a:p>
        </p:txBody>
      </p:sp>
      <p:sp>
        <p:nvSpPr>
          <p:cNvPr id="3514" name="Google Shape;3514;g105395c0ec6_0_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51"/>
        <p:cNvGrpSpPr/>
        <p:nvPr/>
      </p:nvGrpSpPr>
      <p:grpSpPr>
        <a:xfrm>
          <a:off x="0" y="0"/>
          <a:ext cx="0" cy="0"/>
          <a:chOff x="0" y="0"/>
          <a:chExt cx="0" cy="0"/>
        </a:xfrm>
      </p:grpSpPr>
      <p:sp>
        <p:nvSpPr>
          <p:cNvPr id="3552" name="Google Shape;3552;g10f44665289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173361"/>
                </a:solidFill>
              </a:rPr>
              <a:t>Occasionally, the partitions need to be redistributed among consumers. For example, an existing consumer instance could fail. Every instance heartbeat to coordinator. If the heartbeat stops, coordinator knows a consumer fails. Other reasons could be new consumer, new partitions in a topic, or new topic for wildcard subscription.</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One thing that triggers a consumer group rebalance is when a consumer requests to join the group.</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This happens at the time the consumer group first starts up and its consumer instances request to join the group.</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None/>
            </a:pPr>
            <a:r>
              <a:rPr lang="en-US" sz="1400">
                <a:solidFill>
                  <a:srgbClr val="173361"/>
                </a:solidFill>
              </a:rPr>
              <a:t>This also happens when we need to scale up the consumer group by starting additional instances.</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Clr>
                <a:srgbClr val="173361"/>
              </a:buClr>
              <a:buSzPts val="1100"/>
              <a:buFont typeface="Arial"/>
              <a:buNone/>
            </a:pPr>
            <a:r>
              <a:rPr lang="en-US" sz="1400">
                <a:solidFill>
                  <a:srgbClr val="173361"/>
                </a:solidFill>
              </a:rPr>
              <a:t>Consumer instances also send a join request if they receive a cluster metadata refresh that indicates a change has occurred that impacts their subscription.</a:t>
            </a:r>
            <a:endParaRPr sz="1400">
              <a:solidFill>
                <a:srgbClr val="173361"/>
              </a:solidFill>
            </a:endParaRPr>
          </a:p>
          <a:p>
            <a:pPr marL="0" lvl="0" indent="0" algn="l" rtl="0">
              <a:spcBef>
                <a:spcPts val="0"/>
              </a:spcBef>
              <a:spcAft>
                <a:spcPts val="0"/>
              </a:spcAft>
              <a:buClr>
                <a:srgbClr val="173361"/>
              </a:buClr>
              <a:buSzPts val="1100"/>
              <a:buFont typeface="Arial"/>
              <a:buNone/>
            </a:pPr>
            <a:endParaRPr sz="1400">
              <a:solidFill>
                <a:srgbClr val="173361"/>
              </a:solidFill>
            </a:endParaRPr>
          </a:p>
          <a:p>
            <a:pPr marL="0" lvl="0" indent="0" algn="l" rtl="0">
              <a:spcBef>
                <a:spcPts val="0"/>
              </a:spcBef>
              <a:spcAft>
                <a:spcPts val="0"/>
              </a:spcAft>
              <a:buNone/>
            </a:pPr>
            <a:r>
              <a:rPr lang="en-US" sz="1400">
                <a:solidFill>
                  <a:srgbClr val="173361"/>
                </a:solidFill>
              </a:rPr>
              <a:t>This might be that a new topic has been added, an existing topic has been deleted, or the number of partitions of an existing topic has been increased.</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Another trigger is when a consumer instance requests to leave the group.</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This happens when we need to scale down the consumer group by gracefully shutting down instances.</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None/>
            </a:pPr>
            <a:r>
              <a:rPr lang="en-US" sz="1400">
                <a:solidFill>
                  <a:srgbClr val="173361"/>
                </a:solidFill>
              </a:rPr>
              <a:t>It also happens when the consumer heartbeat thread sees that the poll interval has been exceeded by the consumer poll thread.</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A third trigger is when the coordinator believes a consumer instance is no longer available.</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The coordinator tracks the health of group members using a heartbeat mechanism.</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A separate thread runs in the consumer that sends a heartbeat to the coordinator at an interval set by heartbeat.interval.ms </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If no heartbeat is received within the time allowed by session.timeout.ms, the consumer instance is considered dead</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rgbClr val="173361"/>
              </a:buClr>
              <a:buSzPts val="1100"/>
              <a:buFont typeface="Arial"/>
              <a:buNone/>
            </a:pPr>
            <a:r>
              <a:rPr lang="en-US" sz="1400">
                <a:solidFill>
                  <a:srgbClr val="173361"/>
                </a:solidFill>
              </a:rPr>
              <a:t>The consumer heartbeat thread also monitors the health of the consumer by monitoring the poll thread.</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rgbClr val="173361"/>
              </a:buClr>
              <a:buSzPts val="1100"/>
              <a:buFont typeface="Arial"/>
              <a:buNone/>
            </a:pPr>
            <a:r>
              <a:rPr lang="en-US" sz="1400">
                <a:solidFill>
                  <a:srgbClr val="173361"/>
                </a:solidFill>
              </a:rPr>
              <a:t>If the poll interval exceeds  the time allowed by max.poll.interval.ms, the consumer proactively sends a leave group request to the group coordinator.</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There are several use cases where a consumer heartbeat might time out.</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457200" lvl="0" indent="-317500" algn="l" rtl="0">
              <a:spcBef>
                <a:spcPts val="0"/>
              </a:spcBef>
              <a:spcAft>
                <a:spcPts val="0"/>
              </a:spcAft>
              <a:buClr>
                <a:srgbClr val="173361"/>
              </a:buClr>
              <a:buSzPts val="1400"/>
              <a:buChar char="●"/>
            </a:pPr>
            <a:r>
              <a:rPr lang="en-US" sz="1400">
                <a:solidFill>
                  <a:srgbClr val="173361"/>
                </a:solidFill>
              </a:rPr>
              <a:t>Kubernetes (or other orchestrator) process death where a node hosting a Kafka client process dies. This will typically be a short lived absence since the orchestrator framework will quickly replace the node and the client will rejoin the consumer group.</a:t>
            </a:r>
            <a:endParaRPr sz="1400">
              <a:solidFill>
                <a:srgbClr val="173361"/>
              </a:solidFill>
            </a:endParaRPr>
          </a:p>
          <a:p>
            <a:pPr marL="457200" lvl="0" indent="-317500" algn="l" rtl="0">
              <a:spcBef>
                <a:spcPts val="0"/>
              </a:spcBef>
              <a:spcAft>
                <a:spcPts val="0"/>
              </a:spcAft>
              <a:buClr>
                <a:srgbClr val="173361"/>
              </a:buClr>
              <a:buSzPts val="1400"/>
              <a:buChar char="●"/>
            </a:pPr>
            <a:r>
              <a:rPr lang="en-US" sz="1400">
                <a:solidFill>
                  <a:srgbClr val="173361"/>
                </a:solidFill>
              </a:rPr>
              <a:t>Rolling bounce where the client is purposely shut down, upgraded, and restarted. This will also be a short lived absence with the client quickly rejoining the consumer group.</a:t>
            </a:r>
            <a:endParaRPr sz="1400">
              <a:solidFill>
                <a:srgbClr val="173361"/>
              </a:solidFill>
            </a:endParaRPr>
          </a:p>
        </p:txBody>
      </p:sp>
      <p:sp>
        <p:nvSpPr>
          <p:cNvPr id="3553" name="Google Shape;3553;g10f4466528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5"/>
        <p:cNvGrpSpPr/>
        <p:nvPr/>
      </p:nvGrpSpPr>
      <p:grpSpPr>
        <a:xfrm>
          <a:off x="0" y="0"/>
          <a:ext cx="0" cy="0"/>
          <a:chOff x="0" y="0"/>
          <a:chExt cx="0" cy="0"/>
        </a:xfrm>
      </p:grpSpPr>
      <p:sp>
        <p:nvSpPr>
          <p:cNvPr id="3596" name="Google Shape;3596;g105395c0ec6_0_12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173361"/>
                </a:solidFill>
              </a:rPr>
              <a:t>Let’s now look at what happens during a consumer group rebalance. Once one of the rebalance triggers has occurred, the group coordinator informs group members that a rebalance is in progress.</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Clr>
                <a:srgbClr val="173361"/>
              </a:buClr>
              <a:buSzPts val="1100"/>
              <a:buFont typeface="Arial"/>
              <a:buNone/>
            </a:pPr>
            <a:r>
              <a:rPr lang="en-US" sz="1400">
                <a:solidFill>
                  <a:srgbClr val="173361"/>
                </a:solidFill>
              </a:rPr>
              <a:t>It includes this rebalance in progress notification in responses to subsequent consumer heartbeat requests and consumer commit offset requests that it receives from members of the group </a:t>
            </a:r>
            <a:endParaRPr sz="1400">
              <a:solidFill>
                <a:srgbClr val="173361"/>
              </a:solidFill>
            </a:endParaRPr>
          </a:p>
          <a:p>
            <a:pPr marL="0" lvl="0" indent="0" algn="l" rtl="0">
              <a:spcBef>
                <a:spcPts val="0"/>
              </a:spcBef>
              <a:spcAft>
                <a:spcPts val="0"/>
              </a:spcAft>
              <a:buClr>
                <a:srgbClr val="17336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Depending upon the partition assignment strategy being used, this may result in a stop-the-world on the part of the consumer group in which all consumer instances stop consuming and processing events before rejoining the group.</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We will look at each partition assignment strategy on the slides that follow.</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When consumers receive notification that the rebalance is in progress, they rejoin the group by sending a join request</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Clr>
                <a:srgbClr val="173361"/>
              </a:buClr>
              <a:buSzPts val="1100"/>
              <a:buFont typeface="Arial"/>
              <a:buNone/>
            </a:pPr>
            <a:r>
              <a:rPr lang="en-US" sz="1400">
                <a:solidFill>
                  <a:srgbClr val="173361"/>
                </a:solidFill>
              </a:rPr>
              <a:t>Once the rebalance has started, the group coordinator waits for join requests to arrive from consumers until the rebalance timeout expires.</a:t>
            </a:r>
            <a:endParaRPr sz="1400">
              <a:solidFill>
                <a:srgbClr val="173361"/>
              </a:solidFill>
            </a:endParaRPr>
          </a:p>
          <a:p>
            <a:pPr marL="0" lvl="0" indent="0" algn="l" rtl="0">
              <a:spcBef>
                <a:spcPts val="0"/>
              </a:spcBef>
              <a:spcAft>
                <a:spcPts val="0"/>
              </a:spcAft>
              <a:buClr>
                <a:srgbClr val="173361"/>
              </a:buClr>
              <a:buSzPts val="1100"/>
              <a:buFont typeface="Arial"/>
              <a:buNone/>
            </a:pPr>
            <a:endParaRPr sz="1400">
              <a:solidFill>
                <a:srgbClr val="173361"/>
              </a:solidFill>
            </a:endParaRPr>
          </a:p>
          <a:p>
            <a:pPr marL="0" lvl="0" indent="0" algn="l" rtl="0">
              <a:spcBef>
                <a:spcPts val="0"/>
              </a:spcBef>
              <a:spcAft>
                <a:spcPts val="0"/>
              </a:spcAft>
              <a:buClr>
                <a:srgbClr val="173361"/>
              </a:buClr>
              <a:buSzPts val="1100"/>
              <a:buFont typeface="Arial"/>
              <a:buNone/>
            </a:pPr>
            <a:r>
              <a:rPr lang="en-US" sz="1400">
                <a:solidFill>
                  <a:srgbClr val="173361"/>
                </a:solidFill>
              </a:rPr>
              <a:t>The group coordinator sets the rebalance timeout to equal the value of max.poll.interval.ms which consumers include in their join request.</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None/>
            </a:pPr>
            <a:r>
              <a:rPr lang="en-US" sz="1400">
                <a:solidFill>
                  <a:srgbClr val="173361"/>
                </a:solidFill>
              </a:rPr>
              <a:t>This allows time for consumers to complete processing any events that have been received</a:t>
            </a:r>
            <a:endParaRPr sz="1400">
              <a:solidFill>
                <a:srgbClr val="173361"/>
              </a:solidFill>
            </a:endParaRPr>
          </a:p>
          <a:p>
            <a:pPr marL="0" lvl="0" indent="0" algn="l" rtl="0">
              <a:spcBef>
                <a:spcPts val="0"/>
              </a:spcBef>
              <a:spcAft>
                <a:spcPts val="0"/>
              </a:spcAft>
              <a:buNone/>
            </a:pPr>
            <a:endParaRPr sz="1400">
              <a:solidFill>
                <a:srgbClr val="173361"/>
              </a:solidFill>
            </a:endParaRPr>
          </a:p>
          <a:p>
            <a:pPr marL="0" lvl="0" indent="0" algn="l" rtl="0">
              <a:spcBef>
                <a:spcPts val="0"/>
              </a:spcBef>
              <a:spcAft>
                <a:spcPts val="0"/>
              </a:spcAft>
              <a:buClr>
                <a:srgbClr val="173361"/>
              </a:buClr>
              <a:buSzPts val="1100"/>
              <a:buFont typeface="Arial"/>
              <a:buNone/>
            </a:pPr>
            <a:r>
              <a:rPr lang="en-US" sz="1400">
                <a:solidFill>
                  <a:srgbClr val="173361"/>
                </a:solidFill>
              </a:rPr>
              <a:t>Once the rebalance timeout expires, the consumer group startup proceeds in the same manner as was previously described for a new consumer group</a:t>
            </a:r>
            <a:endParaRPr sz="1400">
              <a:solidFill>
                <a:srgbClr val="173361"/>
              </a:solidFill>
            </a:endParaRPr>
          </a:p>
          <a:p>
            <a:pPr marL="0" lvl="0" indent="0" algn="l" rtl="0">
              <a:spcBef>
                <a:spcPts val="0"/>
              </a:spcBef>
              <a:spcAft>
                <a:spcPts val="0"/>
              </a:spcAft>
              <a:buClr>
                <a:srgbClr val="173361"/>
              </a:buClr>
              <a:buSzPts val="1100"/>
              <a:buFont typeface="Arial"/>
              <a:buNone/>
            </a:pPr>
            <a:endParaRPr sz="1400">
              <a:solidFill>
                <a:srgbClr val="173361"/>
              </a:solidFill>
            </a:endParaRPr>
          </a:p>
          <a:p>
            <a:pPr marL="0" lvl="0" indent="0" algn="l" rtl="0">
              <a:spcBef>
                <a:spcPts val="0"/>
              </a:spcBef>
              <a:spcAft>
                <a:spcPts val="0"/>
              </a:spcAft>
              <a:buClr>
                <a:srgbClr val="173361"/>
              </a:buClr>
              <a:buSzPts val="1100"/>
              <a:buFont typeface="Arial"/>
              <a:buNone/>
            </a:pPr>
            <a:r>
              <a:rPr lang="en-US" sz="1400">
                <a:solidFill>
                  <a:srgbClr val="173361"/>
                </a:solidFill>
              </a:rPr>
              <a:t>The group leader is delegated the task of partitions assignment and the group coordinator sends the assignments to the group members</a:t>
            </a:r>
            <a:endParaRPr sz="1400">
              <a:solidFill>
                <a:srgbClr val="173361"/>
              </a:solidFill>
            </a:endParaRPr>
          </a:p>
          <a:p>
            <a:pPr marL="0" lvl="0" indent="0" algn="l" rtl="0">
              <a:spcBef>
                <a:spcPts val="0"/>
              </a:spcBef>
              <a:spcAft>
                <a:spcPts val="0"/>
              </a:spcAft>
              <a:buNone/>
            </a:pPr>
            <a:endParaRPr sz="1400">
              <a:solidFill>
                <a:srgbClr val="173361"/>
              </a:solidFill>
            </a:endParaRPr>
          </a:p>
        </p:txBody>
      </p:sp>
      <p:sp>
        <p:nvSpPr>
          <p:cNvPr id="3597" name="Google Shape;3597;g105395c0ec6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5"/>
        <p:cNvGrpSpPr/>
        <p:nvPr/>
      </p:nvGrpSpPr>
      <p:grpSpPr>
        <a:xfrm>
          <a:off x="0" y="0"/>
          <a:ext cx="0" cy="0"/>
          <a:chOff x="0" y="0"/>
          <a:chExt cx="0" cy="0"/>
        </a:xfrm>
      </p:grpSpPr>
      <p:sp>
        <p:nvSpPr>
          <p:cNvPr id="3636" name="Google Shape;3636;g11154d3d56c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11154d3d56c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After that, a rebalance will be triggered. This used to have the completely stop-the-world behavior. Let’s look at how the rebalance works and some of its issues. Consumer 3 joins, triggering the rebalance. Consumer 1 and 2 give up p0, p1 and p2.</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stop-the-world model is used for rebalancing consumer groups that use the range, roundrobin, and sticky partition assignment strategies.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stop-the-world rebalance includes the following steps:</a:t>
            </a:r>
            <a:endParaRPr sz="1400">
              <a:solidFill>
                <a:srgbClr val="231F20"/>
              </a:solidFill>
            </a:endParaRPr>
          </a:p>
          <a:p>
            <a:pPr marL="457200" lvl="0" indent="-317500" algn="l" rtl="0">
              <a:spcBef>
                <a:spcPts val="0"/>
              </a:spcBef>
              <a:spcAft>
                <a:spcPts val="0"/>
              </a:spcAft>
              <a:buClr>
                <a:srgbClr val="231F20"/>
              </a:buClr>
              <a:buSzPts val="1400"/>
              <a:buAutoNum type="arabicParenR"/>
            </a:pPr>
            <a:r>
              <a:rPr lang="en-US" sz="1400">
                <a:solidFill>
                  <a:srgbClr val="231F20"/>
                </a:solidFill>
              </a:rPr>
              <a:t>Each group member self-revokes all currently assigned partitions and cleans up the corresponding state for each partition</a:t>
            </a:r>
            <a:endParaRPr sz="1400">
              <a:solidFill>
                <a:srgbClr val="231F20"/>
              </a:solidFill>
            </a:endParaRPr>
          </a:p>
          <a:p>
            <a:pPr marL="457200" lvl="0" indent="-317500" algn="l" rtl="0">
              <a:spcBef>
                <a:spcPts val="0"/>
              </a:spcBef>
              <a:spcAft>
                <a:spcPts val="0"/>
              </a:spcAft>
              <a:buClr>
                <a:srgbClr val="231F20"/>
              </a:buClr>
              <a:buSzPts val="1400"/>
              <a:buAutoNum type="arabicParenR"/>
            </a:pPr>
            <a:r>
              <a:rPr lang="en-US" sz="1400">
                <a:solidFill>
                  <a:srgbClr val="231F20"/>
                </a:solidFill>
              </a:rPr>
              <a:t>Members rejoin the group by sending a JoinGroupRequest and the coordinator responds with the JoinGroupResponse. This establishes a synchronization barrier where it is known that all consumption and processing of subscribed partitions has ceased.</a:t>
            </a:r>
            <a:endParaRPr sz="1400">
              <a:solidFill>
                <a:srgbClr val="231F20"/>
              </a:solidFill>
            </a:endParaRPr>
          </a:p>
          <a:p>
            <a:pPr marL="457200" lvl="0" indent="-317500" algn="l" rtl="0">
              <a:spcBef>
                <a:spcPts val="0"/>
              </a:spcBef>
              <a:spcAft>
                <a:spcPts val="0"/>
              </a:spcAft>
              <a:buClr>
                <a:srgbClr val="231F20"/>
              </a:buClr>
              <a:buSzPts val="1400"/>
              <a:buAutoNum type="arabicParenR"/>
            </a:pPr>
            <a:r>
              <a:rPr lang="en-US" sz="1400">
                <a:solidFill>
                  <a:srgbClr val="231F20"/>
                </a:solidFill>
              </a:rPr>
              <a:t>Members then send a SyncGroupRequest</a:t>
            </a:r>
            <a:endParaRPr sz="1400">
              <a:solidFill>
                <a:srgbClr val="231F20"/>
              </a:solidFill>
            </a:endParaRPr>
          </a:p>
          <a:p>
            <a:pPr marL="457200" lvl="0" indent="-317500" algn="l" rtl="0">
              <a:spcBef>
                <a:spcPts val="0"/>
              </a:spcBef>
              <a:spcAft>
                <a:spcPts val="0"/>
              </a:spcAft>
              <a:buClr>
                <a:srgbClr val="231F20"/>
              </a:buClr>
              <a:buSzPts val="1400"/>
              <a:buAutoNum type="arabicParenR"/>
            </a:pPr>
            <a:r>
              <a:rPr lang="en-US" sz="1400">
                <a:solidFill>
                  <a:srgbClr val="231F20"/>
                </a:solidFill>
              </a:rPr>
              <a:t>The SyncGroupResponse identifies their updated partition assignments</a:t>
            </a:r>
            <a:endParaRPr sz="1400">
              <a:solidFill>
                <a:srgbClr val="231F20"/>
              </a:solidFill>
            </a:endParaRPr>
          </a:p>
          <a:p>
            <a:pPr marL="914400" lvl="1" indent="-317500" algn="l" rtl="0">
              <a:spcBef>
                <a:spcPts val="0"/>
              </a:spcBef>
              <a:spcAft>
                <a:spcPts val="0"/>
              </a:spcAft>
              <a:buClr>
                <a:srgbClr val="231F20"/>
              </a:buClr>
              <a:buSzPts val="1400"/>
              <a:buAutoNum type="alphaLcParenR"/>
            </a:pPr>
            <a:r>
              <a:rPr lang="en-US" sz="1400">
                <a:solidFill>
                  <a:srgbClr val="231F20"/>
                </a:solidFill>
              </a:rPr>
              <a:t>If stateful, the state must be rebuilt</a:t>
            </a:r>
            <a:endParaRPr sz="1400">
              <a:solidFill>
                <a:srgbClr val="231F20"/>
              </a:solidFill>
            </a:endParaRPr>
          </a:p>
          <a:p>
            <a:pPr marL="914400" lvl="1" indent="-317500" algn="l" rtl="0">
              <a:spcBef>
                <a:spcPts val="0"/>
              </a:spcBef>
              <a:spcAft>
                <a:spcPts val="0"/>
              </a:spcAft>
              <a:buClr>
                <a:srgbClr val="231F20"/>
              </a:buClr>
              <a:buSzPts val="1400"/>
              <a:buAutoNum type="alphaLcParenR"/>
            </a:pPr>
            <a:r>
              <a:rPr lang="en-US" sz="1400">
                <a:solidFill>
                  <a:srgbClr val="231F20"/>
                </a:solidFill>
              </a:rPr>
              <a:t>Otherwise, consumption and processing begins at last committed offset</a:t>
            </a:r>
            <a:endParaRPr sz="1400">
              <a:solidFill>
                <a:srgbClr val="231F20"/>
              </a:solidFill>
            </a:endParaRPr>
          </a:p>
        </p:txBody>
      </p:sp>
      <p:sp>
        <p:nvSpPr>
          <p:cNvPr id="3638" name="Google Shape;3638;g11154d3d56c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84"/>
        <p:cNvGrpSpPr/>
        <p:nvPr/>
      </p:nvGrpSpPr>
      <p:grpSpPr>
        <a:xfrm>
          <a:off x="0" y="0"/>
          <a:ext cx="0" cy="0"/>
          <a:chOff x="0" y="0"/>
          <a:chExt cx="0" cy="0"/>
        </a:xfrm>
      </p:grpSpPr>
      <p:sp>
        <p:nvSpPr>
          <p:cNvPr id="3685" name="Google Shape;3685;g11154d3d56c_9_4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11154d3d56c_9_4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231F20"/>
                </a:solidFill>
              </a:rPr>
              <a:t>Need to rebuild state for p0, p1 and p2. p0 and p1 are unnecessary.</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One problem associated with the stop-the-world rebalance occurs when the consumer application is stateful.</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The application must rebuild the associated state store for each assigned partition by reading all records beginning with the earliest available offset.</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For some partitions, it could take a significant amount of time to do so.</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Since partitions p0 and p1 are assigned to the same consumer instance after the rebalance, rebuilding the state is unnecessary.</a:t>
            </a:r>
            <a:endParaRPr sz="1400">
              <a:solidFill>
                <a:srgbClr val="231F20"/>
              </a:solidFill>
            </a:endParaRPr>
          </a:p>
        </p:txBody>
      </p:sp>
      <p:sp>
        <p:nvSpPr>
          <p:cNvPr id="3687" name="Google Shape;3687;g11154d3d56c_9_4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1"/>
        <p:cNvGrpSpPr/>
        <p:nvPr/>
      </p:nvGrpSpPr>
      <p:grpSpPr>
        <a:xfrm>
          <a:off x="0" y="0"/>
          <a:ext cx="0" cy="0"/>
          <a:chOff x="0" y="0"/>
          <a:chExt cx="0" cy="0"/>
        </a:xfrm>
      </p:grpSpPr>
      <p:sp>
        <p:nvSpPr>
          <p:cNvPr id="3732" name="Google Shape;3732;g11154d3d56c_9_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3" name="Google Shape;3733;g11154d3d56c_9_5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231F20"/>
                </a:solidFill>
              </a:rPr>
              <a:t>Another problem associated with the stop-the-world rebalance is that processing pauses for all subscribed partitions for the duration of the rebalance.</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In this diagram, p0 and p1 end up being reassigned to the original consumer so this pausing was unnecessary.</a:t>
            </a:r>
            <a:endParaRPr sz="1400">
              <a:solidFill>
                <a:srgbClr val="231F20"/>
              </a:solidFill>
            </a:endParaRPr>
          </a:p>
        </p:txBody>
      </p:sp>
      <p:sp>
        <p:nvSpPr>
          <p:cNvPr id="3734" name="Google Shape;3734;g11154d3d56c_9_5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81"/>
        <p:cNvGrpSpPr/>
        <p:nvPr/>
      </p:nvGrpSpPr>
      <p:grpSpPr>
        <a:xfrm>
          <a:off x="0" y="0"/>
          <a:ext cx="0" cy="0"/>
          <a:chOff x="0" y="0"/>
          <a:chExt cx="0" cy="0"/>
        </a:xfrm>
      </p:grpSpPr>
      <p:sp>
        <p:nvSpPr>
          <p:cNvPr id="3782" name="Google Shape;3782;g10f336bcd17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3" name="Google Shape;3783;g10f336bcd17_0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Defer the state cleanup until after the assignment.</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With the sticky partition assignment strategy, topic partitions stay with their previously assigned consumers as much as possible.</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With this in mind, the consumer defers the cleanup processing until after the rebalance completes.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This eliminates cleanup processing for any partitions that the consumer was previously assigned.</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It also eliminates the need for stateful applications to rebuild the associated state store for these partitions.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p:txBody>
      </p:sp>
      <p:sp>
        <p:nvSpPr>
          <p:cNvPr id="3784" name="Google Shape;3784;g10f336bcd17_0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
        <p:cNvGrpSpPr/>
        <p:nvPr/>
      </p:nvGrpSpPr>
      <p:grpSpPr>
        <a:xfrm>
          <a:off x="0" y="0"/>
          <a:ext cx="0" cy="0"/>
          <a:chOff x="0" y="0"/>
          <a:chExt cx="0" cy="0"/>
        </a:xfrm>
      </p:grpSpPr>
      <p:sp>
        <p:nvSpPr>
          <p:cNvPr id="182" name="Google Shape;182;g105c1a4a5df_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5c1a4a5df_2_1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t>A topic is a container that typically group events of same type together, like a DB table, order, clicks, impressions, etc. During write, specify which topic. During read, subscribe based on topic for filtering on consumption. Topic can be configured independently, e.g. how long to retain.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Kafka topics are named containers of a sequence of related events, e.g., “customer orders”, “customer account deposits”, “customer account balance updates”, and so on … Topic defines a logical queue. Consumption at topic level.</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The topic is Kafka’s most fundamental unit of organization. As a developer using Kafka, the topic is the abstraction you probably think the most about.</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rgbClr val="173361"/>
                </a:solidFill>
              </a:rPr>
              <a:t>Kafka clusters typically contain many topics.</a:t>
            </a:r>
            <a:endParaRPr sz="1400" dirty="0">
              <a:solidFill>
                <a:srgbClr val="173361"/>
              </a:solidFill>
            </a:endParaRPr>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None/>
            </a:pPr>
            <a:r>
              <a:rPr lang="en-US" sz="1400" dirty="0">
                <a:solidFill>
                  <a:srgbClr val="173361"/>
                </a:solidFill>
              </a:rPr>
              <a:t>Consumers generally subscribe at the topic level</a:t>
            </a:r>
            <a:endParaRPr sz="1400" dirty="0">
              <a:solidFill>
                <a:srgbClr val="173361"/>
              </a:solidFill>
            </a:endParaRPr>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Clr>
                <a:schemeClr val="dk1"/>
              </a:buClr>
              <a:buSzPts val="1100"/>
              <a:buFont typeface="Arial"/>
              <a:buNone/>
            </a:pPr>
            <a:r>
              <a:rPr lang="en-US" sz="1400" dirty="0">
                <a:solidFill>
                  <a:srgbClr val="173361"/>
                </a:solidFill>
              </a:rPr>
              <a:t>Topics take the form of a log and as such are easy to understand, because they are simple data structures with well-known semantics.</a:t>
            </a:r>
            <a:endParaRPr sz="1400" dirty="0">
              <a:solidFill>
                <a:srgbClr val="173361"/>
              </a:solidFill>
            </a:endParaRPr>
          </a:p>
          <a:p>
            <a:pPr marL="0" lvl="0" indent="0" algn="l" rtl="0">
              <a:spcBef>
                <a:spcPts val="0"/>
              </a:spcBef>
              <a:spcAft>
                <a:spcPts val="0"/>
              </a:spcAft>
              <a:buClr>
                <a:schemeClr val="dk1"/>
              </a:buClr>
              <a:buSzPts val="1100"/>
              <a:buFont typeface="Arial"/>
              <a:buNone/>
            </a:pPr>
            <a:endParaRPr sz="1400" dirty="0">
              <a:solidFill>
                <a:srgbClr val="173361"/>
              </a:solidFill>
            </a:endParaRPr>
          </a:p>
          <a:p>
            <a:pPr marL="457200" lvl="0" indent="-228600" algn="l" rtl="0">
              <a:spcBef>
                <a:spcPts val="0"/>
              </a:spcBef>
              <a:spcAft>
                <a:spcPts val="0"/>
              </a:spcAft>
              <a:buClr>
                <a:schemeClr val="dk1"/>
              </a:buClr>
              <a:buSzPts val="1900"/>
              <a:buNone/>
            </a:pPr>
            <a:r>
              <a:rPr lang="en-US" sz="1400" dirty="0">
                <a:solidFill>
                  <a:srgbClr val="173361"/>
                </a:solidFill>
              </a:rPr>
              <a:t>A topic is append only: When you write a new event into a topic, it always goes on the end.</a:t>
            </a:r>
            <a:endParaRPr sz="1400" dirty="0">
              <a:solidFill>
                <a:srgbClr val="173361"/>
              </a:solidFill>
            </a:endParaRPr>
          </a:p>
          <a:p>
            <a:pPr marL="457200" lvl="0" indent="-228600" algn="l" rtl="0">
              <a:spcBef>
                <a:spcPts val="0"/>
              </a:spcBef>
              <a:spcAft>
                <a:spcPts val="0"/>
              </a:spcAft>
              <a:buClr>
                <a:schemeClr val="dk1"/>
              </a:buClr>
              <a:buSzPts val="1900"/>
              <a:buNone/>
            </a:pPr>
            <a:r>
              <a:rPr lang="en-US" sz="1400" dirty="0">
                <a:solidFill>
                  <a:srgbClr val="173361"/>
                </a:solidFill>
              </a:rPr>
              <a:t>Second, a topic can only be read by seeking an arbitrary offset, then by scanning sequential entries.</a:t>
            </a:r>
            <a:endParaRPr sz="1400" dirty="0">
              <a:solidFill>
                <a:srgbClr val="173361"/>
              </a:solidFill>
            </a:endParaRPr>
          </a:p>
          <a:p>
            <a:pPr marL="457200" lvl="0" indent="-228600" algn="l" rtl="0">
              <a:spcBef>
                <a:spcPts val="0"/>
              </a:spcBef>
              <a:spcAft>
                <a:spcPts val="0"/>
              </a:spcAft>
              <a:buClr>
                <a:schemeClr val="dk1"/>
              </a:buClr>
              <a:buSzPts val="1900"/>
              <a:buNone/>
            </a:pPr>
            <a:r>
              <a:rPr lang="en-US" sz="1400" dirty="0">
                <a:solidFill>
                  <a:srgbClr val="173361"/>
                </a:solidFill>
              </a:rPr>
              <a:t>Third, events in the topic are immutable—once something has happened, it is exceedingly difficult to make it un-happen.</a:t>
            </a:r>
            <a:endParaRPr sz="1400" dirty="0">
              <a:solidFill>
                <a:srgbClr val="173361"/>
              </a:solidFill>
            </a:endParaRPr>
          </a:p>
          <a:p>
            <a:pPr marL="0" lvl="0" indent="0" algn="l" rtl="0">
              <a:spcBef>
                <a:spcPts val="0"/>
              </a:spcBef>
              <a:spcAft>
                <a:spcPts val="0"/>
              </a:spcAft>
              <a:buClr>
                <a:schemeClr val="dk1"/>
              </a:buClr>
              <a:buSzPts val="1100"/>
              <a:buFont typeface="Arial"/>
              <a:buNone/>
            </a:pPr>
            <a:endParaRPr sz="1400" dirty="0">
              <a:solidFill>
                <a:srgbClr val="173361"/>
              </a:solidFill>
            </a:endParaRPr>
          </a:p>
          <a:p>
            <a:pPr marL="0" lvl="0" indent="0" algn="l" rtl="0">
              <a:spcBef>
                <a:spcPts val="0"/>
              </a:spcBef>
              <a:spcAft>
                <a:spcPts val="0"/>
              </a:spcAft>
              <a:buNone/>
            </a:pPr>
            <a:r>
              <a:rPr lang="en-US" sz="1400" dirty="0">
                <a:solidFill>
                  <a:srgbClr val="173361"/>
                </a:solidFill>
              </a:rPr>
              <a:t>The simple semantics make it feasible for Kafka to deliver high levels of sustained throughput in and out of topics, and also make it easier to reason about the replication of topics, which we’ll cover in more detail later.</a:t>
            </a:r>
            <a:endParaRPr sz="1400" dirty="0">
              <a:solidFill>
                <a:srgbClr val="173361"/>
              </a:solidFill>
            </a:endParaRPr>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None/>
            </a:pPr>
            <a:r>
              <a:rPr lang="en-US" sz="1400" dirty="0">
                <a:solidFill>
                  <a:srgbClr val="173361"/>
                </a:solidFill>
              </a:rPr>
              <a:t>Kafka topics are also fundamentally durable things. Traditional enterprise messaging systems have topics and queues, which store events temporarily to buffer them between source and destination.</a:t>
            </a:r>
            <a:endParaRPr sz="1400" dirty="0">
              <a:solidFill>
                <a:srgbClr val="173361"/>
              </a:solidFill>
            </a:endParaRPr>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None/>
            </a:pPr>
            <a:r>
              <a:rPr lang="en-US" sz="1400" dirty="0">
                <a:solidFill>
                  <a:srgbClr val="173361"/>
                </a:solidFill>
              </a:rPr>
              <a:t>Since Kafka topics are logs, there is nothing inherently temporary about the data in them. Every topic can be configured to expire data after it has reached a certain age (or the topic overall has reached a certain size), from as short as seconds to as long as years or even to retain events indefinitely. The logs that underlie Kafka topics are files stored on disk. When you write an event to a topic, it is as durable as it would be if you had written it to any database you ever trusted.</a:t>
            </a:r>
            <a:endParaRPr sz="1400" dirty="0">
              <a:solidFill>
                <a:srgbClr val="173361"/>
              </a:solidFill>
            </a:endParaRPr>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None/>
            </a:pPr>
            <a:r>
              <a:rPr lang="en-US" sz="1400" dirty="0">
                <a:solidFill>
                  <a:srgbClr val="173361"/>
                </a:solidFill>
              </a:rPr>
              <a:t>The simplicity of the topic and the immutability of the contents in it are key to Kafka’s success as a critical component in modern data infrastructure—but they are only the beginning.</a:t>
            </a:r>
            <a:endParaRPr sz="1400" dirty="0">
              <a:solidFill>
                <a:srgbClr val="173361"/>
              </a:solidFill>
            </a:endParaRPr>
          </a:p>
          <a:p>
            <a:pPr marL="0" lvl="0" indent="0" algn="l" rtl="0">
              <a:spcBef>
                <a:spcPts val="0"/>
              </a:spcBef>
              <a:spcAft>
                <a:spcPts val="0"/>
              </a:spcAft>
              <a:buNone/>
            </a:pPr>
            <a:endParaRPr sz="1400" dirty="0">
              <a:solidFill>
                <a:srgbClr val="17336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2"/>
        <p:cNvGrpSpPr/>
        <p:nvPr/>
      </p:nvGrpSpPr>
      <p:grpSpPr>
        <a:xfrm>
          <a:off x="0" y="0"/>
          <a:ext cx="0" cy="0"/>
          <a:chOff x="0" y="0"/>
          <a:chExt cx="0" cy="0"/>
        </a:xfrm>
      </p:grpSpPr>
      <p:sp>
        <p:nvSpPr>
          <p:cNvPr id="3833" name="Google Shape;3833;g10e99698c8c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10e99698c8c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173361"/>
                </a:solidFill>
              </a:rPr>
              <a:t>CooperativeSticky does reassignment in two rebalances. Consumers don’t revoke the partitions when starting the rebalance. It includes previous assignment in the join group request. First round, revoke partitions that need to be move. Only the processing of p2 is stopped after revoking p2. Second round, assign revoked partitions. </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The CooperativeSticky strategy is similar to Sticky in how partitions are assigned to group members but uses </a:t>
            </a:r>
            <a:r>
              <a:rPr lang="en-US" sz="1400">
                <a:solidFill>
                  <a:srgbClr val="231F20"/>
                </a:solidFill>
              </a:rPr>
              <a:t>incremental cooperative rebalancing</a:t>
            </a:r>
            <a:r>
              <a:rPr lang="en-US" sz="1400">
                <a:solidFill>
                  <a:srgbClr val="173361"/>
                </a:solidFill>
              </a:rPr>
              <a:t> rather than the single stop-the-world rebalance used by Sticky.</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This causes less disruption in the consumption of events by consumers in the group when a rebalance occurs.</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Incremental cooperative rebalanc utilizes multiple rebalances to incrementally assign and/or reassign partitions to consumer instances while at the same time allow processing to continue on other partitions that are not being reassigned by that particular rebalance.</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For those partitions that processing continues, neither cleanup processing or rebuilding of an associated state store would be required.</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Depending upon the size of the partition and its corresponding state store, the resulting benefit could be quite large.</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In this simple example, the group began with two consumers, one assigned partitions 0 and 2 and the other assigned partition 1.</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The first of two rebalances is initiated when a third consumer joins the group.</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This rebalance consists of the same join group request and responses followed sync group request and responses described earlier in this module.</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When consumer 1 receives its sync group response, it sees that partition 2 has been removed from its assigned partitions.</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It is at this point that it stops consuming from that partition and completes processing of any received events, and commits corresponding offsets.</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This is the synchronization barrier for partition 2.</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Unlike the other three partition assignment strategies, the world does not stop.</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Consumer 1 continues to process partition 0 and consumer 2 continues to process partition 1.</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p:txBody>
      </p:sp>
      <p:sp>
        <p:nvSpPr>
          <p:cNvPr id="3835" name="Google Shape;3835;g10e99698c8c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80"/>
        <p:cNvGrpSpPr/>
        <p:nvPr/>
      </p:nvGrpSpPr>
      <p:grpSpPr>
        <a:xfrm>
          <a:off x="0" y="0"/>
          <a:ext cx="0" cy="0"/>
          <a:chOff x="0" y="0"/>
          <a:chExt cx="0" cy="0"/>
        </a:xfrm>
      </p:grpSpPr>
      <p:sp>
        <p:nvSpPr>
          <p:cNvPr id="3881" name="Google Shape;3881;g10c9c3e4b8d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2" name="Google Shape;3882;g10c9c3e4b8d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231F20"/>
                </a:solidFill>
              </a:rPr>
              <a:t>Consumption for unchanged partitions doesn’t stop.</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After a short pause, the group members rejoin the group and the second rebalance is initiated.</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When consumer 1 rejoins, its join request indicates that it is no longer assigned partition 2.</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None/>
            </a:pPr>
            <a:r>
              <a:rPr lang="en-US" sz="1400">
                <a:solidFill>
                  <a:srgbClr val="231F20"/>
                </a:solidFill>
              </a:rPr>
              <a:t>The group leader then assigns partition 2 to consumer 3.</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Consumer 3 receives this assignment in its sync group response and begins consuming and processing events from it.</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incremental rebalance occurs with the cooperative sticky partition assignment strategy as well as the StreamsPartitionAssignor used by Kafka Streams applications.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None/>
            </a:pPr>
            <a:endParaRPr sz="1400">
              <a:solidFill>
                <a:srgbClr val="173361"/>
              </a:solidFill>
            </a:endParaRPr>
          </a:p>
        </p:txBody>
      </p:sp>
      <p:sp>
        <p:nvSpPr>
          <p:cNvPr id="3883" name="Google Shape;3883;g10c9c3e4b8d_6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49"/>
        <p:cNvGrpSpPr/>
        <p:nvPr/>
      </p:nvGrpSpPr>
      <p:grpSpPr>
        <a:xfrm>
          <a:off x="0" y="0"/>
          <a:ext cx="0" cy="0"/>
          <a:chOff x="0" y="0"/>
          <a:chExt cx="0" cy="0"/>
        </a:xfrm>
      </p:grpSpPr>
      <p:sp>
        <p:nvSpPr>
          <p:cNvPr id="4450" name="Google Shape;4450;g106a7460a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1" name="Google Shape;4451;g106a7460a9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231F20"/>
                </a:solidFill>
              </a:rPr>
              <a:t>In the previous module we examined Kafka’s strong storage and ordering guarantees, in this module, we will take a look at the transactional support in Kafka. Why do we need </a:t>
            </a:r>
            <a:r>
              <a:rPr lang="en-US" sz="1400" dirty="0" err="1">
                <a:solidFill>
                  <a:srgbClr val="231F20"/>
                </a:solidFill>
              </a:rPr>
              <a:t>txn</a:t>
            </a:r>
            <a:r>
              <a:rPr lang="en-US" sz="1400" dirty="0">
                <a:solidFill>
                  <a:srgbClr val="231F20"/>
                </a:solidFill>
              </a:rPr>
              <a:t>? It’s similar to the DB. If you update multiple tables in an app, you want atomicity of those updates. </a:t>
            </a:r>
            <a:r>
              <a:rPr lang="en-US" sz="1400" dirty="0"/>
              <a:t>Event streaming systems have similar transactional processing. If the app writes to multiple topics, you may want the atomicity. App wants all or nothing, otherwise, need to deal with weird partial writes effect.</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 on the server side. But clients can fail. How do we guarantee atomicity when client fails in the middle. In this module we will take a close look at how Kafka transactions provide the exactly-once semantics (EOS) which form the basis for the transactional functionality required by many data-in-motion applications.</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t>Databases solve this potential problem with transactions.</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US" sz="1400" dirty="0"/>
              <a:t>If you're updating three tables in a transaction and the database fails, the whole transaction will be rolled back. </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US" sz="1400" dirty="0"/>
              <a:t>In any system, failures have the potential to cause errors and hence to corrupt data</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r>
              <a:rPr lang="en-US" sz="1400" dirty="0"/>
              <a:t>Processing a record often involves many different steps which must be recorded separately and either committed together or rolled back. </a:t>
            </a:r>
            <a:endParaRPr sz="1400" dirty="0"/>
          </a:p>
          <a:p>
            <a:pPr marL="0" lvl="0" indent="0" algn="l" rtl="0">
              <a:spcBef>
                <a:spcPts val="0"/>
              </a:spcBef>
              <a:spcAft>
                <a:spcPts val="0"/>
              </a:spcAft>
              <a:buNone/>
            </a:pPr>
            <a:endParaRPr sz="1400" dirty="0">
              <a:solidFill>
                <a:srgbClr val="173361"/>
              </a:solidFill>
            </a:endParaRPr>
          </a:p>
          <a:p>
            <a:pPr marL="0" lvl="0" indent="0" algn="l" rtl="0">
              <a:spcBef>
                <a:spcPts val="0"/>
              </a:spcBef>
              <a:spcAft>
                <a:spcPts val="0"/>
              </a:spcAft>
              <a:buNone/>
            </a:pPr>
            <a:r>
              <a:rPr lang="en-US" sz="1400" dirty="0">
                <a:solidFill>
                  <a:srgbClr val="173361"/>
                </a:solidFill>
              </a:rPr>
              <a:t>For example, if you are processing a funds transfer from one account to another and maintaining the current account balances in a stream processor, there will be o</a:t>
            </a:r>
            <a:r>
              <a:rPr lang="en-US" sz="1400" dirty="0"/>
              <a:t>ffsets committed back to Kafka for the topic partitions that feed the topology.</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There will also be state in a state store that represents the current balances.</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t>And there the updated account balances will be output as an event into Kafka.</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t>For accurate processing, all of these must happen together or not at all.</a:t>
            </a: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29"/>
        <p:cNvGrpSpPr/>
        <p:nvPr/>
      </p:nvGrpSpPr>
      <p:grpSpPr>
        <a:xfrm>
          <a:off x="0" y="0"/>
          <a:ext cx="0" cy="0"/>
          <a:chOff x="0" y="0"/>
          <a:chExt cx="0" cy="0"/>
        </a:xfrm>
      </p:grpSpPr>
      <p:sp>
        <p:nvSpPr>
          <p:cNvPr id="4530" name="Google Shape;4530;g112403f5b68_2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1" name="Google Shape;4531;g112403f5b68_2_3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t>Kafka transactions make this accurate processing possible. They provide EOS when when the application fails in the middle of the processing.  Before I talk about the details, </a:t>
            </a:r>
            <a:r>
              <a:rPr lang="en-US" sz="1400">
                <a:solidFill>
                  <a:srgbClr val="173361"/>
                </a:solidFill>
              </a:rPr>
              <a:t>enabling EOS is quite simple.</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solidFill>
                  <a:srgbClr val="231F20"/>
                </a:solidFill>
              </a:rPr>
              <a:t>They provide the exactly-once semantics (EOS) which form the basis for transactional functionality in clients, like the streaming database ksqlDB and the Kafka Streams application library.</a:t>
            </a:r>
            <a:endParaRPr sz="1400"/>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They treat the entire </a:t>
            </a:r>
            <a:r>
              <a:rPr lang="en-US" sz="1400">
                <a:solidFill>
                  <a:srgbClr val="231F20"/>
                </a:solidFill>
              </a:rPr>
              <a:t>consume-transform-produce </a:t>
            </a:r>
            <a:r>
              <a:rPr lang="en-US" sz="1400">
                <a:solidFill>
                  <a:srgbClr val="173361"/>
                </a:solidFill>
              </a:rPr>
              <a:t>process topology as a single atomic transaction.</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The transaction is only committed if all parts of the topology succeed.</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If any part of the topology fails, the entire transaction is aborted.</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So not using transactions means you will at a minimum get duplicate records in your output stream</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And at worst you'll actually get a corrupted stream. </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Configuring a Kafka Streams application to use transactions is quite simple.</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0" lvl="0" indent="0" algn="l" rtl="0">
              <a:spcBef>
                <a:spcPts val="0"/>
              </a:spcBef>
              <a:spcAft>
                <a:spcPts val="0"/>
              </a:spcAft>
              <a:buClr>
                <a:schemeClr val="dk1"/>
              </a:buClr>
              <a:buSzPts val="1100"/>
              <a:buFont typeface="Arial"/>
              <a:buNone/>
            </a:pPr>
            <a:r>
              <a:rPr lang="en-US" sz="1400">
                <a:solidFill>
                  <a:srgbClr val="173361"/>
                </a:solidFill>
              </a:rPr>
              <a:t>The user just needs to:</a:t>
            </a:r>
            <a:endParaRPr sz="1400">
              <a:solidFill>
                <a:srgbClr val="173361"/>
              </a:solidFill>
            </a:endParaRPr>
          </a:p>
          <a:p>
            <a:pPr marL="0" lvl="0" indent="0" algn="l" rtl="0">
              <a:spcBef>
                <a:spcPts val="0"/>
              </a:spcBef>
              <a:spcAft>
                <a:spcPts val="0"/>
              </a:spcAft>
              <a:buClr>
                <a:schemeClr val="dk1"/>
              </a:buClr>
              <a:buSzPts val="1100"/>
              <a:buFont typeface="Arial"/>
              <a:buNone/>
            </a:pPr>
            <a:endParaRPr sz="1400">
              <a:solidFill>
                <a:srgbClr val="173361"/>
              </a:solidFill>
            </a:endParaRPr>
          </a:p>
          <a:p>
            <a:pPr marL="457200" lvl="0" indent="-317500" algn="l" rtl="0">
              <a:spcBef>
                <a:spcPts val="0"/>
              </a:spcBef>
              <a:spcAft>
                <a:spcPts val="0"/>
              </a:spcAft>
              <a:buClr>
                <a:srgbClr val="173361"/>
              </a:buClr>
              <a:buSzPts val="1400"/>
              <a:buAutoNum type="arabicPeriod"/>
            </a:pPr>
            <a:r>
              <a:rPr lang="en-US" sz="1400">
                <a:solidFill>
                  <a:srgbClr val="173361"/>
                </a:solidFill>
              </a:rPr>
              <a:t>Set processing.guarantee to exactly_once_v2 in StreamsConfig</a:t>
            </a:r>
            <a:endParaRPr sz="1400">
              <a:solidFill>
                <a:srgbClr val="173361"/>
              </a:solidFill>
            </a:endParaRPr>
          </a:p>
          <a:p>
            <a:pPr marL="457200" lvl="0" indent="-317500" algn="l" rtl="0">
              <a:spcBef>
                <a:spcPts val="0"/>
              </a:spcBef>
              <a:spcAft>
                <a:spcPts val="0"/>
              </a:spcAft>
              <a:buClr>
                <a:srgbClr val="173361"/>
              </a:buClr>
              <a:buSzPts val="1400"/>
              <a:buAutoNum type="arabicPeriod"/>
            </a:pPr>
            <a:r>
              <a:rPr lang="en-US" sz="1400">
                <a:solidFill>
                  <a:srgbClr val="173361"/>
                </a:solidFill>
              </a:rPr>
              <a:t>Set isolation.level to read_committed in the Consumer configuration.</a:t>
            </a:r>
            <a:endParaRPr sz="1400">
              <a:solidFill>
                <a:srgbClr val="173361"/>
              </a:solidFill>
            </a:endParaRPr>
          </a:p>
          <a:p>
            <a:pPr marL="0" lvl="0" indent="0" algn="l" rtl="0">
              <a:spcBef>
                <a:spcPts val="0"/>
              </a:spcBef>
              <a:spcAft>
                <a:spcPts val="0"/>
              </a:spcAft>
              <a:buNone/>
            </a:pP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12"/>
        <p:cNvGrpSpPr/>
        <p:nvPr/>
      </p:nvGrpSpPr>
      <p:grpSpPr>
        <a:xfrm>
          <a:off x="0" y="0"/>
          <a:ext cx="0" cy="0"/>
          <a:chOff x="0" y="0"/>
          <a:chExt cx="0" cy="0"/>
        </a:xfrm>
      </p:grpSpPr>
      <p:sp>
        <p:nvSpPr>
          <p:cNvPr id="4613" name="Google Shape;4613;gcb60074e28_3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4" name="Google Shape;4614;gcb60074e28_3_3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400">
                <a:solidFill>
                  <a:srgbClr val="231F20"/>
                </a:solidFill>
              </a:rPr>
              <a:t>Let’s first examine the issues without transactions.</a:t>
            </a:r>
            <a:endParaRPr sz="1400">
              <a:solidFill>
                <a:srgbClr val="231F20"/>
              </a:solidFill>
            </a:endParaRPr>
          </a:p>
          <a:p>
            <a:pPr marL="0" lvl="0" indent="0" algn="l" rtl="0">
              <a:lnSpc>
                <a:spcPct val="150000"/>
              </a:lnSpc>
              <a:spcBef>
                <a:spcPts val="0"/>
              </a:spcBef>
              <a:spcAft>
                <a:spcPts val="0"/>
              </a:spcAft>
              <a:buClr>
                <a:schemeClr val="dk1"/>
              </a:buClr>
              <a:buSzPts val="1100"/>
              <a:buFont typeface="Arial"/>
              <a:buNone/>
            </a:pPr>
            <a:endParaRPr sz="1400">
              <a:solidFill>
                <a:srgbClr val="231F20"/>
              </a:solidFill>
            </a:endParaRPr>
          </a:p>
          <a:p>
            <a:pPr marL="0" lvl="0" indent="0" algn="l" rtl="0">
              <a:lnSpc>
                <a:spcPct val="150000"/>
              </a:lnSpc>
              <a:spcBef>
                <a:spcPts val="0"/>
              </a:spcBef>
              <a:spcAft>
                <a:spcPts val="0"/>
              </a:spcAft>
              <a:buClr>
                <a:schemeClr val="dk1"/>
              </a:buClr>
              <a:buSzPts val="1100"/>
              <a:buFont typeface="Arial"/>
              <a:buNone/>
            </a:pPr>
            <a:r>
              <a:rPr lang="en-US" sz="1400">
                <a:solidFill>
                  <a:srgbClr val="231F20"/>
                </a:solidFill>
              </a:rPr>
              <a:t> how the application handles a system failure without transactions.</a:t>
            </a:r>
            <a:endParaRPr sz="1400">
              <a:solidFill>
                <a:srgbClr val="231F20"/>
              </a:solidFill>
            </a:endParaRPr>
          </a:p>
          <a:p>
            <a:pPr marL="457200" lvl="0" indent="-317500" algn="l" rtl="0">
              <a:lnSpc>
                <a:spcPct val="150000"/>
              </a:lnSpc>
              <a:spcBef>
                <a:spcPts val="0"/>
              </a:spcBef>
              <a:spcAft>
                <a:spcPts val="0"/>
              </a:spcAft>
              <a:buClr>
                <a:srgbClr val="231F20"/>
              </a:buClr>
              <a:buSzPts val="1400"/>
              <a:buAutoNum type="arabicPeriod"/>
            </a:pPr>
            <a:r>
              <a:rPr lang="en-US" sz="1400">
                <a:solidFill>
                  <a:srgbClr val="231F20"/>
                </a:solidFill>
              </a:rPr>
              <a:t>The first step in the process is the funds transfer application utilizes the Kafka consumer API to fetch an event from the transfers topic</a:t>
            </a:r>
            <a:endParaRPr sz="1400">
              <a:solidFill>
                <a:srgbClr val="231F20"/>
              </a:solidFill>
            </a:endParaRPr>
          </a:p>
          <a:p>
            <a:pPr marL="457200" lvl="0" indent="-317500" algn="l" rtl="0">
              <a:lnSpc>
                <a:spcPct val="150000"/>
              </a:lnSpc>
              <a:spcBef>
                <a:spcPts val="0"/>
              </a:spcBef>
              <a:spcAft>
                <a:spcPts val="0"/>
              </a:spcAft>
              <a:buClr>
                <a:srgbClr val="231F20"/>
              </a:buClr>
              <a:buSzPts val="1400"/>
              <a:buAutoNum type="arabicPeriod"/>
            </a:pPr>
            <a:r>
              <a:rPr lang="en-US" sz="1400">
                <a:solidFill>
                  <a:srgbClr val="231F20"/>
                </a:solidFill>
              </a:rPr>
              <a:t>It then begins processing the fetched event and writes a debit event for Alice’s account to the balances topic</a:t>
            </a:r>
            <a:endParaRPr sz="1400"/>
          </a:p>
          <a:p>
            <a:pPr marL="0" lvl="0" indent="0" algn="l" rtl="0">
              <a:spcBef>
                <a:spcPts val="0"/>
              </a:spcBef>
              <a:spcAft>
                <a:spcPts val="0"/>
              </a:spcAft>
              <a:buNone/>
            </a:pP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79"/>
        <p:cNvGrpSpPr/>
        <p:nvPr/>
      </p:nvGrpSpPr>
      <p:grpSpPr>
        <a:xfrm>
          <a:off x="0" y="0"/>
          <a:ext cx="0" cy="0"/>
          <a:chOff x="0" y="0"/>
          <a:chExt cx="0" cy="0"/>
        </a:xfrm>
      </p:grpSpPr>
      <p:sp>
        <p:nvSpPr>
          <p:cNvPr id="4680" name="Google Shape;4680;g110cd862294_6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1" name="Google Shape;4681;g110cd862294_6_2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1400">
                <a:solidFill>
                  <a:srgbClr val="231F20"/>
                </a:solidFill>
              </a:rPr>
              <a:t>Let’s see what happens if the Funds Transfer application instance unexpectedly fails at this point. A new Funds Transfer application instance is started and takes up where it believes it should based upon what offsets have been committed to the consumer offsets topic.</a:t>
            </a:r>
            <a:endParaRPr sz="1400">
              <a:solidFill>
                <a:srgbClr val="231F20"/>
              </a:solidFill>
            </a:endParaRPr>
          </a:p>
          <a:p>
            <a:pPr marL="457200" lvl="0" indent="-317500" algn="l" rtl="0">
              <a:lnSpc>
                <a:spcPct val="150000"/>
              </a:lnSpc>
              <a:spcBef>
                <a:spcPts val="0"/>
              </a:spcBef>
              <a:spcAft>
                <a:spcPts val="0"/>
              </a:spcAft>
              <a:buClr>
                <a:srgbClr val="231F20"/>
              </a:buClr>
              <a:buSzPts val="1400"/>
              <a:buAutoNum type="arabicPeriod"/>
            </a:pPr>
            <a:r>
              <a:rPr lang="en-US" sz="1400">
                <a:solidFill>
                  <a:srgbClr val="231F20"/>
                </a:solidFill>
              </a:rPr>
              <a:t>Since the transfer event associated with Alice paying Bob was not committed prior to the failure of the initial application instance, the new application instance begins with this same event.</a:t>
            </a:r>
            <a:endParaRPr sz="1400">
              <a:solidFill>
                <a:srgbClr val="231F20"/>
              </a:solidFill>
            </a:endParaRPr>
          </a:p>
          <a:p>
            <a:pPr marL="457200" lvl="0" indent="-317500" algn="l" rtl="0">
              <a:lnSpc>
                <a:spcPct val="150000"/>
              </a:lnSpc>
              <a:spcBef>
                <a:spcPts val="0"/>
              </a:spcBef>
              <a:spcAft>
                <a:spcPts val="0"/>
              </a:spcAft>
              <a:buClr>
                <a:srgbClr val="231F20"/>
              </a:buClr>
              <a:buSzPts val="1400"/>
              <a:buAutoNum type="arabicPeriod"/>
            </a:pPr>
            <a:r>
              <a:rPr lang="en-US" sz="1400">
                <a:solidFill>
                  <a:srgbClr val="231F20"/>
                </a:solidFill>
              </a:rPr>
              <a:t>This means that Alices account will be debited a second time for the same transfer event.</a:t>
            </a:r>
            <a:endParaRPr sz="1400">
              <a:solidFill>
                <a:srgbClr val="231F20"/>
              </a:solidFill>
            </a:endParaRPr>
          </a:p>
          <a:p>
            <a:pPr marL="457200" lvl="0" indent="-317500" algn="l" rtl="0">
              <a:lnSpc>
                <a:spcPct val="150000"/>
              </a:lnSpc>
              <a:spcBef>
                <a:spcPts val="0"/>
              </a:spcBef>
              <a:spcAft>
                <a:spcPts val="0"/>
              </a:spcAft>
              <a:buClr>
                <a:srgbClr val="231F20"/>
              </a:buClr>
              <a:buSzPts val="1400"/>
              <a:buAutoNum type="arabicPeriod"/>
            </a:pPr>
            <a:r>
              <a:rPr lang="en-US" sz="1400">
                <a:solidFill>
                  <a:srgbClr val="231F20"/>
                </a:solidFill>
              </a:rPr>
              <a:t>Bob’s account is credited by the second application instance.</a:t>
            </a:r>
            <a:endParaRPr sz="1400">
              <a:solidFill>
                <a:srgbClr val="231F20"/>
              </a:solidFill>
            </a:endParaRPr>
          </a:p>
          <a:p>
            <a:pPr marL="457200" lvl="0" indent="-317500" algn="l" rtl="0">
              <a:lnSpc>
                <a:spcPct val="150000"/>
              </a:lnSpc>
              <a:spcBef>
                <a:spcPts val="0"/>
              </a:spcBef>
              <a:spcAft>
                <a:spcPts val="0"/>
              </a:spcAft>
              <a:buClr>
                <a:srgbClr val="231F20"/>
              </a:buClr>
              <a:buSzPts val="1400"/>
              <a:buAutoNum type="arabicPeriod"/>
            </a:pPr>
            <a:r>
              <a:rPr lang="en-US" sz="1400">
                <a:solidFill>
                  <a:srgbClr val="231F20"/>
                </a:solidFill>
              </a:rPr>
              <a:t>The transfer completes with the consumed event being committed.</a:t>
            </a:r>
            <a:endParaRPr sz="1400">
              <a:solidFill>
                <a:srgbClr val="231F20"/>
              </a:solidFill>
            </a:endParaRPr>
          </a:p>
          <a:p>
            <a:pPr marL="457200" lvl="0" indent="-317500" algn="l" rtl="0">
              <a:lnSpc>
                <a:spcPct val="150000"/>
              </a:lnSpc>
              <a:spcBef>
                <a:spcPts val="0"/>
              </a:spcBef>
              <a:spcAft>
                <a:spcPts val="0"/>
              </a:spcAft>
              <a:buClr>
                <a:srgbClr val="231F20"/>
              </a:buClr>
              <a:buSzPts val="1400"/>
              <a:buAutoNum type="arabicPeriod"/>
            </a:pPr>
            <a:r>
              <a:rPr lang="en-US" sz="1400">
                <a:solidFill>
                  <a:srgbClr val="231F20"/>
                </a:solidFill>
              </a:rPr>
              <a:t>The downstream consumer will then process both debit events</a:t>
            </a:r>
            <a:endParaRPr sz="1400">
              <a:solidFill>
                <a:srgbClr val="231F20"/>
              </a:solidFill>
            </a:endParaRPr>
          </a:p>
          <a:p>
            <a:pPr marL="0" lvl="0" indent="0" algn="l" rtl="0">
              <a:spcBef>
                <a:spcPts val="0"/>
              </a:spcBef>
              <a:spcAft>
                <a:spcPts val="0"/>
              </a:spcAft>
              <a:buNone/>
            </a:pPr>
            <a:r>
              <a:rPr lang="en-US" sz="1400">
                <a:solidFill>
                  <a:srgbClr val="231F20"/>
                </a:solidFill>
              </a:rPr>
              <a:t>If Alice pays closely monitors her account balance, she will have to spend valuable time getting the error corrected.</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This is the sort of problem that can occur when a data-in-motion application does not use Kafka transactions.</a:t>
            </a:r>
            <a:endParaRPr sz="1400">
              <a:solidFill>
                <a:srgbClr val="231F20"/>
              </a:solidFill>
            </a:endParaRPr>
          </a:p>
          <a:p>
            <a:pPr marL="0" lvl="0" indent="0" algn="l" rtl="0">
              <a:spcBef>
                <a:spcPts val="0"/>
              </a:spcBef>
              <a:spcAft>
                <a:spcPts val="0"/>
              </a:spcAft>
              <a:buNone/>
            </a:pP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72"/>
        <p:cNvGrpSpPr/>
        <p:nvPr/>
      </p:nvGrpSpPr>
      <p:grpSpPr>
        <a:xfrm>
          <a:off x="0" y="0"/>
          <a:ext cx="0" cy="0"/>
          <a:chOff x="0" y="0"/>
          <a:chExt cx="0" cy="0"/>
        </a:xfrm>
      </p:grpSpPr>
      <p:sp>
        <p:nvSpPr>
          <p:cNvPr id="4773" name="Google Shape;4773;gfb2609317e_1_3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4" name="Google Shape;4774;gfb2609317e_1_35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App sets txn.id and enable EOS. 1. request txn ID coordinator. This is done only once in the application. Coordinator is found in a similar way to consumer group coordinator. An internal topic is used to store the metadata of txns. Hash txn.id to partition. Leader of that partition is the coordinator.  4. At this point, data is not exposed to consumer yet.</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coordinator only stores the metadata of the txn, not actual data. </a:t>
            </a: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Now let’s see how a funds transfer event is processed through an application instance failure when using Kafka transactions. Coordinator is responsible for cleaning up the state of the app should it fail. </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Notice a transaction coordinator has been added to the scenario.</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This is a broker service that maintains the state of transactions as they are being processed by the Kafka producer.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This state is persisted to the transaction state topic as transaction metadata, not the actual data.</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This provides for failover should the transaction coordinator itself have an unexpected failure.</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As we go through the scenario, we will see how Kafka transactions provide the exactly-once semantics (EOS) which form the basis for the transactional functionality required by many data-in-motion applications.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1 The first step is the Funds Transfer application instance requests its transactional id with the transaction coordinator and is assigned a producer ID. This combination of transactional ID and producer ID uniquely identifies this application instance within the Kafka cluster.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2 Next, just like it did when Kafka transactions were not being used, the consumer fetches the transfer event.</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Prior to processing the fetched event, the producer client notifies the transaction coordinator that it is beginning a new transaction.</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It then begins processing the fetched event and writing related debit and credit events to the balances topic.</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3 Another change that we see here when using Kafka transactions, whenever the transactional producer writes an event to a particular topic partition for the first time, it first notifies the transaction coordinator who records the topic partition in the transaction log. We will shortly see how the transaction coordinator uses this information.</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4 It then writes the debit event to the balances topic.</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rgbClr val="173361"/>
              </a:buClr>
              <a:buSzPts val="1100"/>
              <a:buFont typeface="Arial"/>
              <a:buNone/>
            </a:pPr>
            <a:endParaRPr sz="1400">
              <a:solidFill>
                <a:srgbClr val="231F2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70"/>
        <p:cNvGrpSpPr/>
        <p:nvPr/>
      </p:nvGrpSpPr>
      <p:grpSpPr>
        <a:xfrm>
          <a:off x="0" y="0"/>
          <a:ext cx="0" cy="0"/>
          <a:chOff x="0" y="0"/>
          <a:chExt cx="0" cy="0"/>
        </a:xfrm>
      </p:grpSpPr>
      <p:sp>
        <p:nvSpPr>
          <p:cNvPr id="4871" name="Google Shape;4871;g112403f5b68_2_1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112403f5b68_2_1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When the new producer instance requests a txn ID from the coordinator, the coordinator knows this is a new instance of the application. So, the first thing it does is to fence off the previous instance. This is done by aborting the pending txn and increments the current epoch for the txn id. If the previous instance comes back, it will fail with fenced epoch.  and returns the new epoch and PID. Single pending txn per pid.</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old epoch is fenced.</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aborted records are delivered to consumer, but will be ignored.</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It was at this point during our previous walkthrough of this scenario and weren’t using Kafka transactions that the Funds Transfer application instance failed. After step 4, the data in the balances topic is not exposed to the consumer yet.</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Let’s see what happens when we are using Kafka transactions. Like before, a new application instance is started.</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457200" lvl="0" indent="-317500" algn="l" rtl="0">
              <a:spcBef>
                <a:spcPts val="0"/>
              </a:spcBef>
              <a:spcAft>
                <a:spcPts val="0"/>
              </a:spcAft>
              <a:buClr>
                <a:srgbClr val="231F20"/>
              </a:buClr>
              <a:buSzPts val="1400"/>
              <a:buAutoNum type="arabicPeriod"/>
            </a:pPr>
            <a:r>
              <a:rPr lang="en-US" sz="1400">
                <a:solidFill>
                  <a:srgbClr val="231F20"/>
                </a:solidFill>
              </a:rPr>
              <a:t>New instance requests txn ID</a:t>
            </a:r>
            <a:endParaRPr sz="1400">
              <a:solidFill>
                <a:srgbClr val="231F20"/>
              </a:solidFill>
            </a:endParaRPr>
          </a:p>
          <a:p>
            <a:pPr marL="914400" lvl="1" indent="-317500" algn="l" rtl="0">
              <a:spcBef>
                <a:spcPts val="0"/>
              </a:spcBef>
              <a:spcAft>
                <a:spcPts val="0"/>
              </a:spcAft>
              <a:buClr>
                <a:srgbClr val="231F20"/>
              </a:buClr>
              <a:buSzPts val="1400"/>
              <a:buAutoNum type="alphaLcPeriod"/>
            </a:pPr>
            <a:r>
              <a:rPr lang="en-US" sz="1400">
                <a:solidFill>
                  <a:srgbClr val="231F20"/>
                </a:solidFill>
              </a:rPr>
              <a:t>Coordinator fences previous instance aborting pending txn and bumping up epoch</a:t>
            </a:r>
            <a:endParaRPr sz="1400">
              <a:solidFill>
                <a:srgbClr val="231F20"/>
              </a:solidFill>
            </a:endParaRPr>
          </a:p>
          <a:p>
            <a:pPr marL="457200" lvl="0" indent="-317500" algn="l" rtl="0">
              <a:spcBef>
                <a:spcPts val="0"/>
              </a:spcBef>
              <a:spcAft>
                <a:spcPts val="0"/>
              </a:spcAft>
              <a:buClr>
                <a:srgbClr val="231F20"/>
              </a:buClr>
              <a:buSzPts val="1400"/>
              <a:buAutoNum type="arabicPeriod"/>
            </a:pPr>
            <a:r>
              <a:rPr lang="en-US" sz="1400">
                <a:solidFill>
                  <a:srgbClr val="231F20"/>
                </a:solidFill>
              </a:rPr>
              <a:t>Downstream consumer with read_committed discards aborted events</a:t>
            </a:r>
            <a:endParaRPr sz="1400">
              <a:solidFill>
                <a:srgbClr val="231F2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91"/>
        <p:cNvGrpSpPr/>
        <p:nvPr/>
      </p:nvGrpSpPr>
      <p:grpSpPr>
        <a:xfrm>
          <a:off x="0" y="0"/>
          <a:ext cx="0" cy="0"/>
          <a:chOff x="0" y="0"/>
          <a:chExt cx="0" cy="0"/>
        </a:xfrm>
      </p:grpSpPr>
      <p:sp>
        <p:nvSpPr>
          <p:cNvPr id="4992" name="Google Shape;4992;g110fac22bf5_0_2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3" name="Google Shape;4993;g110fac22bf5_0_20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Here we see an atomic transaction where all steps complete successfully, the transactional events are committed, and the downstream consumer is able to fetch and process them. </a:t>
            </a:r>
            <a:endParaRPr sz="1400">
              <a:solidFill>
                <a:srgbClr val="231F2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22"/>
        <p:cNvGrpSpPr/>
        <p:nvPr/>
      </p:nvGrpSpPr>
      <p:grpSpPr>
        <a:xfrm>
          <a:off x="0" y="0"/>
          <a:ext cx="0" cy="0"/>
          <a:chOff x="0" y="0"/>
          <a:chExt cx="0" cy="0"/>
        </a:xfrm>
      </p:grpSpPr>
      <p:sp>
        <p:nvSpPr>
          <p:cNvPr id="5123" name="Google Shape;5123;g1120ebe62ba_1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4" name="Google Shape;5124;g1120ebe62ba_1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In earlier modules, we talked about enabling idempotent producer for ordering and avoid duplicates during producer retry. </a:t>
            </a:r>
            <a:endParaRPr sz="1400"/>
          </a:p>
        </p:txBody>
      </p:sp>
      <p:sp>
        <p:nvSpPr>
          <p:cNvPr id="5125" name="Google Shape;5125;g1120ebe62ba_1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6"/>
        <p:cNvGrpSpPr/>
        <p:nvPr/>
      </p:nvGrpSpPr>
      <p:grpSpPr>
        <a:xfrm>
          <a:off x="0" y="0"/>
          <a:ext cx="0" cy="0"/>
          <a:chOff x="0" y="0"/>
          <a:chExt cx="0" cy="0"/>
        </a:xfrm>
      </p:grpSpPr>
      <p:sp>
        <p:nvSpPr>
          <p:cNvPr id="227" name="Google Shape;227;g1074684f43e_6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74684f43e_6_2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US" sz="1400" dirty="0">
                <a:highlight>
                  <a:schemeClr val="lt1"/>
                </a:highlight>
              </a:rPr>
              <a:t>Since Kafka runs as a distributed system, we need a way to distribute the data in a topic to the cluster. </a:t>
            </a:r>
            <a:r>
              <a:rPr lang="en-US" sz="1400" dirty="0"/>
              <a:t>Partition is the unit of distribution. Each partition’s data is stored on a single broker. There are typically many partitions for LB. Partition is also the unit and parallelism for better scalability. A partition’s storage is typically bounded by a capacity of a single broker. With tiered storage, a partition’s data can be infinite.</a:t>
            </a:r>
            <a:endParaRPr sz="1400" dirty="0">
              <a:highlight>
                <a:schemeClr val="lt1"/>
              </a:highlight>
            </a:endParaRPr>
          </a:p>
          <a:p>
            <a:pPr marL="0" lvl="0" indent="0" algn="l" rtl="0">
              <a:lnSpc>
                <a:spcPct val="115000"/>
              </a:lnSpc>
              <a:spcBef>
                <a:spcPts val="1900"/>
              </a:spcBef>
              <a:spcAft>
                <a:spcPts val="0"/>
              </a:spcAft>
              <a:buClr>
                <a:schemeClr val="dk1"/>
              </a:buClr>
              <a:buSzPts val="1100"/>
              <a:buFont typeface="Arial"/>
              <a:buNone/>
            </a:pPr>
            <a:endParaRPr sz="1400" dirty="0">
              <a:highlight>
                <a:schemeClr val="lt1"/>
              </a:highlight>
            </a:endParaRPr>
          </a:p>
          <a:p>
            <a:pPr marL="0" lvl="0" indent="0" algn="l" rtl="0">
              <a:lnSpc>
                <a:spcPct val="115000"/>
              </a:lnSpc>
              <a:spcBef>
                <a:spcPts val="1900"/>
              </a:spcBef>
              <a:spcAft>
                <a:spcPts val="0"/>
              </a:spcAft>
              <a:buClr>
                <a:schemeClr val="dk1"/>
              </a:buClr>
              <a:buSzPts val="1100"/>
              <a:buFont typeface="Arial"/>
              <a:buNone/>
            </a:pPr>
            <a:r>
              <a:rPr lang="en-US" sz="1400" dirty="0">
                <a:highlight>
                  <a:schemeClr val="lt1"/>
                </a:highlight>
              </a:rPr>
              <a:t>If a topic were constrained to live entirely on one machine, that would place a pretty radical limit on the ability of Kafka to scale. It could manage many topics across many machines—Kafka is a distributed system, after all—but no one topic could ever get too big or aspire to accommodate too many reads and writes. </a:t>
            </a:r>
            <a:r>
              <a:rPr lang="en-US" sz="1400" dirty="0"/>
              <a:t> </a:t>
            </a:r>
            <a:r>
              <a:rPr lang="en-US" sz="1400" dirty="0">
                <a:highlight>
                  <a:schemeClr val="lt1"/>
                </a:highlight>
              </a:rPr>
              <a:t>Fortunately, Kafka does not leave us without options here: It gives us the ability to partition topics. In practice, almost all topics are partitioned.</a:t>
            </a:r>
            <a:endParaRPr sz="1400" dirty="0">
              <a:highlight>
                <a:schemeClr val="lt1"/>
              </a:highlight>
            </a:endParaRPr>
          </a:p>
          <a:p>
            <a:pPr marL="0" lvl="0" indent="0" algn="l" rtl="0">
              <a:lnSpc>
                <a:spcPct val="115000"/>
              </a:lnSpc>
              <a:spcBef>
                <a:spcPts val="1900"/>
              </a:spcBef>
              <a:spcAft>
                <a:spcPts val="0"/>
              </a:spcAft>
              <a:buClr>
                <a:schemeClr val="dk1"/>
              </a:buClr>
              <a:buSzPts val="1100"/>
              <a:buFont typeface="Arial"/>
              <a:buNone/>
            </a:pPr>
            <a:r>
              <a:rPr lang="en-US" sz="1400" dirty="0">
                <a:highlight>
                  <a:schemeClr val="lt1"/>
                </a:highlight>
              </a:rPr>
              <a:t>Partitioning takes the single topic and breaks it into multiple topic partitions, each of which can live on a separate node in the Kafka cluster. This way, the work of storing events, writing new events, and processing existing events can be split among many nodes in the cluster.</a:t>
            </a:r>
            <a:endParaRPr sz="1400" dirty="0">
              <a:highlight>
                <a:schemeClr val="lt1"/>
              </a:highlight>
            </a:endParaRPr>
          </a:p>
          <a:p>
            <a:pPr marL="0" lvl="0" indent="0" algn="l" rtl="0">
              <a:lnSpc>
                <a:spcPct val="115000"/>
              </a:lnSpc>
              <a:spcBef>
                <a:spcPts val="800"/>
              </a:spcBef>
              <a:spcAft>
                <a:spcPts val="0"/>
              </a:spcAft>
              <a:buClr>
                <a:schemeClr val="dk1"/>
              </a:buClr>
              <a:buSzPts val="1100"/>
              <a:buFont typeface="Arial"/>
              <a:buNone/>
            </a:pPr>
            <a:r>
              <a:rPr lang="en-US" sz="1400" dirty="0">
                <a:highlight>
                  <a:schemeClr val="lt1"/>
                </a:highlight>
              </a:rPr>
              <a:t>And with tiered storage which was recently introduced by Confluent, a single topic partition does not have to fully fit on a Kafka broker. Instead, it can be split between the Kafka broker and object storage. For now, hold on to that thought until we discuss Tiered Storage in more detail later in the course.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72"/>
        <p:cNvGrpSpPr/>
        <p:nvPr/>
      </p:nvGrpSpPr>
      <p:grpSpPr>
        <a:xfrm>
          <a:off x="0" y="0"/>
          <a:ext cx="0" cy="0"/>
          <a:chOff x="0" y="0"/>
          <a:chExt cx="0" cy="0"/>
        </a:xfrm>
      </p:grpSpPr>
      <p:sp>
        <p:nvSpPr>
          <p:cNvPr id="5173" name="Google Shape;5173;g1125f6945a7_5_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4" name="Google Shape;5174;g1125f6945a7_5_6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Finally, a caveat with txns. It guarantees atomicity for writes within Kafka. But atomic writes to Kafka and external systems are not supported. How would you design an application that process the events and eventually want to write the output an an external system like a DB?</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457200" lvl="0" indent="-317500" algn="l" rtl="0">
              <a:spcBef>
                <a:spcPts val="0"/>
              </a:spcBef>
              <a:spcAft>
                <a:spcPts val="0"/>
              </a:spcAft>
              <a:buClr>
                <a:srgbClr val="231F20"/>
              </a:buClr>
              <a:buSzPts val="1400"/>
              <a:buChar char="●"/>
            </a:pPr>
            <a:r>
              <a:rPr lang="en-US" sz="1400">
                <a:solidFill>
                  <a:srgbClr val="231F20"/>
                </a:solidFill>
              </a:rPr>
              <a:t>In that case, it is recommended to write the transactional output to a Kafka topic first</a:t>
            </a:r>
            <a:endParaRPr sz="1400">
              <a:solidFill>
                <a:srgbClr val="231F20"/>
              </a:solidFill>
            </a:endParaRPr>
          </a:p>
          <a:p>
            <a:pPr marL="457200" lvl="0" indent="-317500" algn="l" rtl="0">
              <a:spcBef>
                <a:spcPts val="0"/>
              </a:spcBef>
              <a:spcAft>
                <a:spcPts val="0"/>
              </a:spcAft>
              <a:buClr>
                <a:srgbClr val="231F20"/>
              </a:buClr>
              <a:buSzPts val="1400"/>
              <a:buChar char="●"/>
            </a:pPr>
            <a:r>
              <a:rPr lang="en-US" sz="1400">
                <a:solidFill>
                  <a:srgbClr val="231F20"/>
                </a:solidFill>
              </a:rPr>
              <a:t>Rely on idempotency to propagate the data from the output topic to the external system</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You should now have a good understanding of how Kafka transactions provide the exactly-once semantics (EOS) which form the basis for the transactional functionality required by many data-in-motion applications.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In the next module we will examine the Kafka compact retention option that provides key based topic data retention.</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1067fe7dc38_0_37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1067fe7dc38_0_37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In the previous module, we examined how the Kafka replication protocol is used to provide event data durability, availability and fault tolerance.</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In this module we will examine the Kafka Control Plane.</a:t>
            </a:r>
            <a:endParaRPr sz="1400">
              <a:solidFill>
                <a:srgbClr val="231F20"/>
              </a:solidFill>
            </a:endParaRPr>
          </a:p>
        </p:txBody>
      </p:sp>
      <p:sp>
        <p:nvSpPr>
          <p:cNvPr id="1846" name="Google Shape;1846;g1067fe7dc38_0_37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7"/>
        <p:cNvGrpSpPr/>
        <p:nvPr/>
      </p:nvGrpSpPr>
      <p:grpSpPr>
        <a:xfrm>
          <a:off x="0" y="0"/>
          <a:ext cx="0" cy="0"/>
          <a:chOff x="0" y="0"/>
          <a:chExt cx="0" cy="0"/>
        </a:xfrm>
      </p:grpSpPr>
      <p:sp>
        <p:nvSpPr>
          <p:cNvPr id="998" name="Google Shape;998;g106a7460a9a_0_4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06a7460a9a_0_4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The Kafka replication protocol plays a major role in how Kafka delivers upon its data guarantees. It provides higher durability and availability, and is important for building mission critical event streaming apps. Enabling replication is simple. When creating a topic, one can specify the number of replicas. Given n replicas, no data loss is experiences with n-1 replica failure.</a:t>
            </a: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Replicas will be created on different brokers. Events with then be automatically replicated to all replicas.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Each topic partition is replicated to multiple brokers.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number of replicas is specified when creating a new topic.</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For production environments a replication factor of 3 is typical.</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We will see in the module that covers the KRaft metadata replication that with 2n +1 replicas, it only tolerates n failures.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This is one one of the key differences between the Kafka data replication and KRaft metadata replication.</a:t>
            </a:r>
            <a:endParaRPr sz="1400">
              <a:solidFill>
                <a:srgbClr val="231F20"/>
              </a:solidFill>
            </a:endParaRPr>
          </a:p>
        </p:txBody>
      </p:sp>
      <p:sp>
        <p:nvSpPr>
          <p:cNvPr id="1000" name="Google Shape;1000;g106a7460a9a_0_4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5"/>
        <p:cNvGrpSpPr/>
        <p:nvPr/>
      </p:nvGrpSpPr>
      <p:grpSpPr>
        <a:xfrm>
          <a:off x="0" y="0"/>
          <a:ext cx="0" cy="0"/>
          <a:chOff x="0" y="0"/>
          <a:chExt cx="0" cy="0"/>
        </a:xfrm>
      </p:grpSpPr>
      <p:sp>
        <p:nvSpPr>
          <p:cNvPr id="1036" name="Google Shape;1036;g106a7460a9a_0_4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106a7460a9a_0_4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One of the replica is the leader. The others are called followers. Producer sends to leader. Followers then fetching from the leader in parallel. Consumer by default read from leader.  Another important concept is ISR. It includes all replicas that are caught up with the leader. In the normal case, all replicas are in ISR. ISR stored reliable in the control plane.</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One of the replicas is elected as the partition leader by the cluster controller.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remaining replicas are assigned as partition followers.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Clients always write events to the leader replica.</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Follower replicas then fetch the events from the leader.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t>Event replication status is managed using the ISR list.</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Replicas that are caught up with the leader are considered in sync.</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Clients typically read (fetch) events from leader.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We will later see the brokers can be optionally configured to permit clients to fetch from follower replicas.</a:t>
            </a:r>
            <a:endParaRPr sz="1400">
              <a:solidFill>
                <a:srgbClr val="231F20"/>
              </a:solidFill>
            </a:endParaRPr>
          </a:p>
        </p:txBody>
      </p:sp>
      <p:sp>
        <p:nvSpPr>
          <p:cNvPr id="1038" name="Google Shape;1038;g106a7460a9a_0_4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3"/>
        <p:cNvGrpSpPr/>
        <p:nvPr/>
      </p:nvGrpSpPr>
      <p:grpSpPr>
        <a:xfrm>
          <a:off x="0" y="0"/>
          <a:ext cx="0" cy="0"/>
          <a:chOff x="0" y="0"/>
          <a:chExt cx="0" cy="0"/>
        </a:xfrm>
      </p:grpSpPr>
      <p:sp>
        <p:nvSpPr>
          <p:cNvPr id="1084" name="Google Shape;1084;g109837bd9a2_0_8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09837bd9a2_0_8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Leader is associated with a leader epoch. It’s monotonically increasing and is used to uniquely identify the lifetime of a leader. All record batches are associated with leader epoch and is used for log reconciliation.</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When the leader election starts, the epoch value is incremented and checkpointed to the partition directory in the leader-epoch-checkpoint file.</a:t>
            </a: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 </a:t>
            </a: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Each record batch written to the partition includes the current leader epoch.</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This leader epoch is utilized by the partition replica reconciliation process and helps prevent partition followers from diverging from the partition leader.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Let’s now walk through the Kafka topic partition reconciliation process.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We will start with topic account-deposits has a single partition with three replicas.</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Broker-1 is the leader replica and brokers 2 and 3 are followers replicas.</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At this time, three events have been written by the leader to its partition replica.</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None/>
            </a:pPr>
            <a:endParaRPr sz="1400">
              <a:solidFill>
                <a:srgbClr val="231F20"/>
              </a:solidFill>
            </a:endParaRPr>
          </a:p>
        </p:txBody>
      </p:sp>
      <p:sp>
        <p:nvSpPr>
          <p:cNvPr id="1086" name="Google Shape;1086;g109837bd9a2_0_8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8"/>
        <p:cNvGrpSpPr/>
        <p:nvPr/>
      </p:nvGrpSpPr>
      <p:grpSpPr>
        <a:xfrm>
          <a:off x="0" y="0"/>
          <a:ext cx="0" cy="0"/>
          <a:chOff x="0" y="0"/>
          <a:chExt cx="0" cy="0"/>
        </a:xfrm>
      </p:grpSpPr>
      <p:sp>
        <p:nvSpPr>
          <p:cNvPr id="1109" name="Google Shape;1109;g109837bd9a2_0_8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09837bd9a2_0_8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The followers fetch records from the leader using its log end offset.</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fetch request includes the offset number that is the starting point for the records being requested.</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endParaRPr sz="1400">
              <a:solidFill>
                <a:srgbClr val="231F20"/>
              </a:solidFill>
            </a:endParaRPr>
          </a:p>
        </p:txBody>
      </p:sp>
      <p:sp>
        <p:nvSpPr>
          <p:cNvPr id="1111" name="Google Shape;1111;g109837bd9a2_0_8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4"/>
        <p:cNvGrpSpPr/>
        <p:nvPr/>
      </p:nvGrpSpPr>
      <p:grpSpPr>
        <a:xfrm>
          <a:off x="0" y="0"/>
          <a:ext cx="0" cy="0"/>
          <a:chOff x="0" y="0"/>
          <a:chExt cx="0" cy="0"/>
        </a:xfrm>
      </p:grpSpPr>
      <p:sp>
        <p:nvSpPr>
          <p:cNvPr id="1135" name="Google Shape;1135;g109837bd9a2_0_8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09837bd9a2_0_8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The leader response will include records starting with the requested offset. Follower then appends the records to its local storage.</a:t>
            </a:r>
            <a:endParaRPr sz="1400"/>
          </a:p>
          <a:p>
            <a:pPr marL="0" lvl="0" indent="0" algn="l" rtl="0">
              <a:spcBef>
                <a:spcPts val="0"/>
              </a:spcBef>
              <a:spcAft>
                <a:spcPts val="0"/>
              </a:spcAft>
              <a:buNone/>
            </a:pPr>
            <a:endParaRPr sz="1400"/>
          </a:p>
        </p:txBody>
      </p:sp>
      <p:sp>
        <p:nvSpPr>
          <p:cNvPr id="1137" name="Google Shape;1137;g109837bd9a2_0_8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1"/>
        <p:cNvGrpSpPr/>
        <p:nvPr/>
      </p:nvGrpSpPr>
      <p:grpSpPr>
        <a:xfrm>
          <a:off x="0" y="0"/>
          <a:ext cx="0" cy="0"/>
          <a:chOff x="0" y="0"/>
          <a:chExt cx="0" cy="0"/>
        </a:xfrm>
      </p:grpSpPr>
      <p:sp>
        <p:nvSpPr>
          <p:cNvPr id="1162" name="Google Shape;1162;g109837bd9a2_0_9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9837bd9a2_0_9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231F20"/>
                </a:solidFill>
              </a:rPr>
              <a:t>We only commit records after acked by all ISRs. This is tracked by HW. Only committed records are exposed to the consumer and to producers that want full replication.</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The follower will then fetch the next offset. Leader updates HW first. Follower’s HW can be lagging.</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In addition to fetching new offsets, the follower fetch request also implicitly confirms to the leader that previously fetched offsets were were successfully written to the follower’s replica.</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Once the leader knows that all members of the ISR have replicated the offsets, it commits them and advances its high watermark.</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Once offsets have been committed, they are available to be read by consumer clients.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The high watermark identifies the highest common offset among the ISR for a given topic partition.</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A replication-offset-checkpoint file is located in each log directory.</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It contains the high watermark for each topic partition within the given log directory.</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The leader keeps followers informed of advances to the high watermark and they also maintain a replication-offset-checkpoint file in their local log directory.</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p:txBody>
      </p:sp>
      <p:sp>
        <p:nvSpPr>
          <p:cNvPr id="1164" name="Google Shape;1164;g109837bd9a2_0_9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5"/>
        <p:cNvGrpSpPr/>
        <p:nvPr/>
      </p:nvGrpSpPr>
      <p:grpSpPr>
        <a:xfrm>
          <a:off x="0" y="0"/>
          <a:ext cx="0" cy="0"/>
          <a:chOff x="0" y="0"/>
          <a:chExt cx="0" cy="0"/>
        </a:xfrm>
      </p:grpSpPr>
      <p:sp>
        <p:nvSpPr>
          <p:cNvPr id="1196" name="Google Shape;1196;g109837bd9a2_0_9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9837bd9a2_0_9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231F20"/>
                </a:solidFill>
              </a:rPr>
              <a:t>Leader propagates HW to the following. This is piggybacked in the FetchResponse to the follower. Since this is async, follower’s HW can be lower than the leader’s.</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This tells followers to advance their local high watermark.</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This method of communicating the updated high watermark works even if no additional records have been written to the partition.</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The leader will still send a fetch response although in this case it will be a null response.</a:t>
            </a:r>
            <a:endParaRPr sz="1400">
              <a:solidFill>
                <a:srgbClr val="231F20"/>
              </a:solidFill>
            </a:endParaRPr>
          </a:p>
        </p:txBody>
      </p:sp>
      <p:sp>
        <p:nvSpPr>
          <p:cNvPr id="1198" name="Google Shape;1198;g109837bd9a2_0_9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5"/>
        <p:cNvGrpSpPr/>
        <p:nvPr/>
      </p:nvGrpSpPr>
      <p:grpSpPr>
        <a:xfrm>
          <a:off x="0" y="0"/>
          <a:ext cx="0" cy="0"/>
          <a:chOff x="0" y="0"/>
          <a:chExt cx="0" cy="0"/>
        </a:xfrm>
      </p:grpSpPr>
      <p:sp>
        <p:nvSpPr>
          <p:cNvPr id="1226" name="Google Shape;1226;g11154d3d56c_9_2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11154d3d56c_9_26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231F20"/>
              </a:buClr>
              <a:buSzPts val="1100"/>
              <a:buFont typeface="Arial"/>
              <a:buNone/>
            </a:pPr>
            <a:r>
              <a:rPr lang="en-US" sz="1400" dirty="0">
                <a:solidFill>
                  <a:srgbClr val="231F20"/>
                </a:solidFill>
              </a:rPr>
              <a:t>Since we only commit data in ISR, the new leader is guaranteed to have all previously committed data. Once new leader is elected, it treats its data as source of truth.  it can start taking produce requests from the client.</a:t>
            </a:r>
            <a:endParaRPr sz="1400" dirty="0">
              <a:solidFill>
                <a:srgbClr val="231F20"/>
              </a:solidFill>
            </a:endParaRPr>
          </a:p>
          <a:p>
            <a:pPr marL="0" lvl="0" indent="0" algn="l" rtl="0">
              <a:spcBef>
                <a:spcPts val="0"/>
              </a:spcBef>
              <a:spcAft>
                <a:spcPts val="0"/>
              </a:spcAft>
              <a:buClr>
                <a:srgbClr val="231F20"/>
              </a:buClr>
              <a:buSzPts val="1100"/>
              <a:buFont typeface="Arial"/>
              <a:buNone/>
            </a:pPr>
            <a:endParaRPr sz="1400" dirty="0">
              <a:solidFill>
                <a:srgbClr val="231F20"/>
              </a:solidFill>
            </a:endParaRPr>
          </a:p>
          <a:p>
            <a:pPr marL="0" lvl="0" indent="0" algn="l" rtl="0">
              <a:spcBef>
                <a:spcPts val="0"/>
              </a:spcBef>
              <a:spcAft>
                <a:spcPts val="0"/>
              </a:spcAft>
              <a:buClr>
                <a:srgbClr val="231F20"/>
              </a:buClr>
              <a:buSzPts val="1100"/>
              <a:buFont typeface="Arial"/>
              <a:buNone/>
            </a:pPr>
            <a:r>
              <a:rPr lang="en-US" sz="1400" dirty="0">
                <a:solidFill>
                  <a:srgbClr val="231F20"/>
                </a:solidFill>
              </a:rPr>
              <a:t>Partition leader election occurs when: </a:t>
            </a:r>
            <a:endParaRPr sz="1400" dirty="0">
              <a:solidFill>
                <a:srgbClr val="231F20"/>
              </a:solidFill>
            </a:endParaRPr>
          </a:p>
          <a:p>
            <a:pPr marL="457200" lvl="0" indent="-317500" algn="l" rtl="0">
              <a:spcBef>
                <a:spcPts val="0"/>
              </a:spcBef>
              <a:spcAft>
                <a:spcPts val="0"/>
              </a:spcAft>
              <a:buClr>
                <a:srgbClr val="231F20"/>
              </a:buClr>
              <a:buSzPts val="1400"/>
              <a:buChar char="●"/>
            </a:pPr>
            <a:r>
              <a:rPr lang="en-US" sz="1400" dirty="0">
                <a:solidFill>
                  <a:srgbClr val="231F20"/>
                </a:solidFill>
              </a:rPr>
              <a:t>The current leader becomes unavailable due to broker shut down or failure</a:t>
            </a:r>
            <a:endParaRPr sz="1400" dirty="0">
              <a:solidFill>
                <a:srgbClr val="231F20"/>
              </a:solidFill>
            </a:endParaRPr>
          </a:p>
          <a:p>
            <a:pPr marL="457200" lvl="0" indent="-317500" algn="l" rtl="0">
              <a:spcBef>
                <a:spcPts val="0"/>
              </a:spcBef>
              <a:spcAft>
                <a:spcPts val="0"/>
              </a:spcAft>
              <a:buClr>
                <a:srgbClr val="231F20"/>
              </a:buClr>
              <a:buSzPts val="1400"/>
              <a:buChar char="●"/>
            </a:pPr>
            <a:r>
              <a:rPr lang="en-US" sz="1400" dirty="0">
                <a:solidFill>
                  <a:srgbClr val="231F20"/>
                </a:solidFill>
              </a:rPr>
              <a:t>If the current leader is located on a broker that is shut down or fails</a:t>
            </a:r>
            <a:endParaRPr sz="1400" dirty="0">
              <a:solidFill>
                <a:srgbClr val="231F20"/>
              </a:solidFill>
            </a:endParaRPr>
          </a:p>
          <a:p>
            <a:pPr marL="457200" lvl="0" indent="-317500" algn="l" rtl="0">
              <a:spcBef>
                <a:spcPts val="0"/>
              </a:spcBef>
              <a:spcAft>
                <a:spcPts val="0"/>
              </a:spcAft>
              <a:buClr>
                <a:srgbClr val="231F20"/>
              </a:buClr>
              <a:buSzPts val="1400"/>
              <a:buChar char="●"/>
            </a:pPr>
            <a:r>
              <a:rPr lang="en-US" sz="1400" dirty="0">
                <a:solidFill>
                  <a:srgbClr val="231F20"/>
                </a:solidFill>
              </a:rPr>
              <a:t>If the partition leader is reassigned by kafka-reassign-partitions.sh</a:t>
            </a:r>
            <a:endParaRPr sz="1400" dirty="0">
              <a:solidFill>
                <a:srgbClr val="231F20"/>
              </a:solidFill>
            </a:endParaRPr>
          </a:p>
          <a:p>
            <a:pPr marL="457200" lvl="0" indent="-317500" algn="l" rtl="0">
              <a:spcBef>
                <a:spcPts val="0"/>
              </a:spcBef>
              <a:spcAft>
                <a:spcPts val="0"/>
              </a:spcAft>
              <a:buClr>
                <a:srgbClr val="231F20"/>
              </a:buClr>
              <a:buSzPts val="1400"/>
              <a:buChar char="●"/>
            </a:pPr>
            <a:r>
              <a:rPr lang="en-US" sz="1400" dirty="0">
                <a:solidFill>
                  <a:srgbClr val="231F20"/>
                </a:solidFill>
              </a:rPr>
              <a:t>An action taken by Confluent self-balancing cluster relocates the partition to another broker</a:t>
            </a:r>
            <a:endParaRPr sz="1400" dirty="0">
              <a:solidFill>
                <a:srgbClr val="231F20"/>
              </a:solidFill>
            </a:endParaRPr>
          </a:p>
          <a:p>
            <a:pPr marL="457200" lvl="0" indent="-317500" algn="l" rtl="0">
              <a:spcBef>
                <a:spcPts val="0"/>
              </a:spcBef>
              <a:spcAft>
                <a:spcPts val="0"/>
              </a:spcAft>
              <a:buClr>
                <a:srgbClr val="231F20"/>
              </a:buClr>
              <a:buSzPts val="1400"/>
              <a:buChar char="●"/>
            </a:pPr>
            <a:r>
              <a:rPr lang="en-US" sz="1400" dirty="0">
                <a:solidFill>
                  <a:srgbClr val="231F20"/>
                </a:solidFill>
              </a:rPr>
              <a:t>If the cluster automatic leader election process determines that a new leader needs to be elected for certain partitions in response to an imbalance  in partition leaders assigned to each broker in the cluster</a:t>
            </a:r>
            <a:endParaRPr sz="1400" dirty="0">
              <a:solidFill>
                <a:srgbClr val="231F20"/>
              </a:solidFill>
            </a:endParaRPr>
          </a:p>
          <a:p>
            <a:pPr marL="0" lvl="0" indent="0" algn="l" rtl="0">
              <a:spcBef>
                <a:spcPts val="0"/>
              </a:spcBef>
              <a:spcAft>
                <a:spcPts val="0"/>
              </a:spcAft>
              <a:buClr>
                <a:srgbClr val="231F20"/>
              </a:buClr>
              <a:buSzPts val="1100"/>
              <a:buFont typeface="Arial"/>
              <a:buNone/>
            </a:pPr>
            <a:endParaRPr sz="1400" dirty="0">
              <a:solidFill>
                <a:srgbClr val="231F20"/>
              </a:solidFill>
            </a:endParaRPr>
          </a:p>
          <a:p>
            <a:pPr marL="0" lvl="0" indent="0" algn="l" rtl="0">
              <a:spcBef>
                <a:spcPts val="0"/>
              </a:spcBef>
              <a:spcAft>
                <a:spcPts val="0"/>
              </a:spcAft>
              <a:buClr>
                <a:srgbClr val="231F20"/>
              </a:buClr>
              <a:buSzPts val="1100"/>
              <a:buFont typeface="Arial"/>
              <a:buNone/>
            </a:pPr>
            <a:r>
              <a:rPr lang="en-US" sz="1400" dirty="0">
                <a:solidFill>
                  <a:srgbClr val="231F20"/>
                </a:solidFill>
              </a:rPr>
              <a:t>If the leader election occurs due to an imbalance of leaders assigned to brokers, the controller priority is to elect the preferred leader as the new leader. It’s important to preserve all committed records (up to offset 2). Records not committed don’t have to be preserved.</a:t>
            </a:r>
            <a:endParaRPr sz="1400" dirty="0">
              <a:solidFill>
                <a:srgbClr val="231F20"/>
              </a:solidFill>
            </a:endParaRPr>
          </a:p>
          <a:p>
            <a:pPr marL="0" lvl="0" indent="0" algn="l" rtl="0">
              <a:spcBef>
                <a:spcPts val="0"/>
              </a:spcBef>
              <a:spcAft>
                <a:spcPts val="0"/>
              </a:spcAft>
              <a:buClr>
                <a:srgbClr val="231F20"/>
              </a:buClr>
              <a:buSzPts val="1100"/>
              <a:buFont typeface="Arial"/>
              <a:buNone/>
            </a:pPr>
            <a:endParaRPr sz="1400" dirty="0">
              <a:solidFill>
                <a:srgbClr val="231F20"/>
              </a:solidFill>
            </a:endParaRPr>
          </a:p>
          <a:p>
            <a:pPr marL="0" lvl="0" indent="0" algn="l" rtl="0">
              <a:spcBef>
                <a:spcPts val="0"/>
              </a:spcBef>
              <a:spcAft>
                <a:spcPts val="0"/>
              </a:spcAft>
              <a:buClr>
                <a:srgbClr val="231F20"/>
              </a:buClr>
              <a:buSzPts val="1100"/>
              <a:buFont typeface="Arial"/>
              <a:buNone/>
            </a:pPr>
            <a:r>
              <a:rPr lang="en-US" sz="1400" dirty="0">
                <a:solidFill>
                  <a:srgbClr val="231F20"/>
                </a:solidFill>
              </a:rPr>
              <a:t>The preferred leader is the partition that was assigned as leader when the partition was initially created.</a:t>
            </a:r>
            <a:endParaRPr sz="1400" dirty="0">
              <a:solidFill>
                <a:srgbClr val="231F20"/>
              </a:solidFill>
            </a:endParaRPr>
          </a:p>
          <a:p>
            <a:pPr marL="0" lvl="0" indent="0" algn="l" rtl="0">
              <a:spcBef>
                <a:spcPts val="0"/>
              </a:spcBef>
              <a:spcAft>
                <a:spcPts val="0"/>
              </a:spcAft>
              <a:buClr>
                <a:srgbClr val="231F20"/>
              </a:buClr>
              <a:buSzPts val="1100"/>
              <a:buFont typeface="Arial"/>
              <a:buNone/>
            </a:pPr>
            <a:endParaRPr sz="1400" dirty="0">
              <a:solidFill>
                <a:srgbClr val="231F20"/>
              </a:solidFill>
            </a:endParaRPr>
          </a:p>
          <a:p>
            <a:pPr marL="0" lvl="0" indent="0" algn="l" rtl="0">
              <a:spcBef>
                <a:spcPts val="0"/>
              </a:spcBef>
              <a:spcAft>
                <a:spcPts val="0"/>
              </a:spcAft>
              <a:buClr>
                <a:srgbClr val="231F20"/>
              </a:buClr>
              <a:buSzPts val="1100"/>
              <a:buFont typeface="Arial"/>
              <a:buNone/>
            </a:pPr>
            <a:r>
              <a:rPr lang="en-US" sz="1400" dirty="0">
                <a:solidFill>
                  <a:srgbClr val="231F20"/>
                </a:solidFill>
              </a:rPr>
              <a:t>If the leader election occurs due to a broker shut down or failure, the controller elects the new leader from the partition ISR list.</a:t>
            </a:r>
            <a:endParaRPr sz="1400" dirty="0">
              <a:solidFill>
                <a:srgbClr val="231F20"/>
              </a:solidFill>
            </a:endParaRPr>
          </a:p>
          <a:p>
            <a:pPr marL="0" lvl="0" indent="0" algn="l" rtl="0">
              <a:spcBef>
                <a:spcPts val="0"/>
              </a:spcBef>
              <a:spcAft>
                <a:spcPts val="0"/>
              </a:spcAft>
              <a:buClr>
                <a:srgbClr val="231F20"/>
              </a:buClr>
              <a:buSzPts val="1100"/>
              <a:buFont typeface="Arial"/>
              <a:buNone/>
            </a:pPr>
            <a:endParaRPr sz="1400" dirty="0">
              <a:solidFill>
                <a:srgbClr val="231F20"/>
              </a:solidFill>
            </a:endParaRPr>
          </a:p>
          <a:p>
            <a:pPr marL="0" lvl="0" indent="0" algn="l" rtl="0">
              <a:spcBef>
                <a:spcPts val="0"/>
              </a:spcBef>
              <a:spcAft>
                <a:spcPts val="0"/>
              </a:spcAft>
              <a:buClr>
                <a:srgbClr val="231F20"/>
              </a:buClr>
              <a:buSzPts val="1100"/>
              <a:buFont typeface="Arial"/>
              <a:buNone/>
            </a:pPr>
            <a:r>
              <a:rPr lang="en-US" sz="1400" dirty="0">
                <a:solidFill>
                  <a:srgbClr val="231F20"/>
                </a:solidFill>
              </a:rPr>
              <a:t>If the ISR list is empty, the controller will elect the new leader from partitions outside the ISR list if unclean leader election is permitted by the </a:t>
            </a:r>
            <a:r>
              <a:rPr lang="en-US" sz="1400" dirty="0" err="1">
                <a:solidFill>
                  <a:srgbClr val="231F20"/>
                </a:solidFill>
              </a:rPr>
              <a:t>unclean.leader.election.enable</a:t>
            </a:r>
            <a:r>
              <a:rPr lang="en-US" sz="1400" dirty="0">
                <a:solidFill>
                  <a:srgbClr val="231F20"/>
                </a:solidFill>
              </a:rPr>
              <a:t> setting.</a:t>
            </a:r>
            <a:endParaRPr sz="1400" dirty="0">
              <a:solidFill>
                <a:srgbClr val="231F20"/>
              </a:solidFill>
            </a:endParaRPr>
          </a:p>
          <a:p>
            <a:pPr marL="0" lvl="0" indent="0" algn="l" rtl="0">
              <a:spcBef>
                <a:spcPts val="0"/>
              </a:spcBef>
              <a:spcAft>
                <a:spcPts val="0"/>
              </a:spcAft>
              <a:buClr>
                <a:srgbClr val="231F20"/>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When the controller elects a new partition leader, the change is propagated to other controllers and brokers within the cluster.</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If you are already somewhat familiar with Kafka, the idea of having multiple controllers in a cluster may conflict with what you have understood up to this point.</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This change is part of the new </a:t>
            </a:r>
            <a:r>
              <a:rPr lang="en-US" sz="1400" dirty="0" err="1">
                <a:solidFill>
                  <a:srgbClr val="231F20"/>
                </a:solidFill>
              </a:rPr>
              <a:t>KRaft</a:t>
            </a:r>
            <a:r>
              <a:rPr lang="en-US" sz="1400" dirty="0">
                <a:solidFill>
                  <a:srgbClr val="231F20"/>
                </a:solidFill>
              </a:rPr>
              <a:t> mode control plane introduced by KIP-500 and will be covered in detail in the upcoming Kafka Control Plane module.</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Clients are notified of the new leader assignment when they request a metadata refresh in response to being unable to write to or read from the previous leader.</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Clients will then direct their read and write requests to the new leader and partition followers will replicate events from the new leader.</a:t>
            </a:r>
            <a:endParaRPr dirty="0"/>
          </a:p>
          <a:p>
            <a:pPr marL="0" lvl="0" indent="0" algn="l" rtl="0">
              <a:spcBef>
                <a:spcPts val="0"/>
              </a:spcBef>
              <a:spcAft>
                <a:spcPts val="0"/>
              </a:spcAft>
              <a:buClr>
                <a:srgbClr val="231F20"/>
              </a:buClr>
              <a:buSzPts val="1100"/>
              <a:buFont typeface="Arial"/>
              <a:buNone/>
            </a:pPr>
            <a:endParaRPr sz="1400" dirty="0">
              <a:solidFill>
                <a:srgbClr val="231F20"/>
              </a:solidFill>
            </a:endParaRPr>
          </a:p>
        </p:txBody>
      </p:sp>
      <p:sp>
        <p:nvSpPr>
          <p:cNvPr id="1228" name="Google Shape;1228;g11154d3d56c_9_26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
        <p:cNvGrpSpPr/>
        <p:nvPr/>
      </p:nvGrpSpPr>
      <p:grpSpPr>
        <a:xfrm>
          <a:off x="0" y="0"/>
          <a:ext cx="0" cy="0"/>
          <a:chOff x="0" y="0"/>
          <a:chExt cx="0" cy="0"/>
        </a:xfrm>
      </p:grpSpPr>
      <p:sp>
        <p:nvSpPr>
          <p:cNvPr id="338" name="Google Shape;338;g1074684f43e_6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74684f43e_6_10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800"/>
              </a:spcBef>
              <a:spcAft>
                <a:spcPts val="0"/>
              </a:spcAft>
              <a:buClr>
                <a:schemeClr val="dk1"/>
              </a:buClr>
              <a:buSzPts val="1100"/>
              <a:buFont typeface="Arial"/>
              <a:buNone/>
            </a:pPr>
            <a:r>
              <a:rPr lang="en-US" sz="1400" dirty="0"/>
              <a:t>Each event in a partition has a unique identifier, called offset. It’s monotonically increasing and never reused. Consumer typically asks for new events from an offset. Events delivered to consumer in offset order.</a:t>
            </a:r>
            <a:endParaRPr sz="1400" dirty="0"/>
          </a:p>
          <a:p>
            <a:pPr marL="0" lvl="0" indent="0" algn="l" rtl="0">
              <a:lnSpc>
                <a:spcPct val="115000"/>
              </a:lnSpc>
              <a:spcBef>
                <a:spcPts val="1900"/>
              </a:spcBef>
              <a:spcAft>
                <a:spcPts val="0"/>
              </a:spcAft>
              <a:buClr>
                <a:schemeClr val="dk1"/>
              </a:buClr>
              <a:buSzPts val="1100"/>
              <a:buFont typeface="Arial"/>
              <a:buNone/>
            </a:pPr>
            <a:r>
              <a:rPr lang="en-US" sz="1400" dirty="0"/>
              <a:t>Offsets are logical id of records.</a:t>
            </a:r>
            <a:endParaRPr sz="1400" dirty="0"/>
          </a:p>
          <a:p>
            <a:pPr marL="0" lvl="0" indent="0" algn="l" rtl="0">
              <a:lnSpc>
                <a:spcPct val="115000"/>
              </a:lnSpc>
              <a:spcBef>
                <a:spcPts val="1900"/>
              </a:spcBef>
              <a:spcAft>
                <a:spcPts val="0"/>
              </a:spcAft>
              <a:buClr>
                <a:schemeClr val="dk1"/>
              </a:buClr>
              <a:buSzPts val="1100"/>
              <a:buFont typeface="Arial"/>
              <a:buNone/>
            </a:pPr>
            <a:r>
              <a:rPr lang="en-US" sz="1400" dirty="0"/>
              <a:t>When events are written to a partition, they are assigned an offset identifying the logical position within the partition. Partitions and offsets allow efficient offset management.</a:t>
            </a:r>
            <a:endParaRPr sz="1400" dirty="0"/>
          </a:p>
          <a:p>
            <a:pPr marL="0" lvl="0" indent="0" algn="l" rtl="0">
              <a:lnSpc>
                <a:spcPct val="115000"/>
              </a:lnSpc>
              <a:spcBef>
                <a:spcPts val="1900"/>
              </a:spcBef>
              <a:spcAft>
                <a:spcPts val="0"/>
              </a:spcAft>
              <a:buClr>
                <a:srgbClr val="173361"/>
              </a:buClr>
              <a:buSzPts val="1100"/>
              <a:buFont typeface="Arial"/>
              <a:buNone/>
            </a:pPr>
            <a:r>
              <a:rPr lang="en-US" sz="1400" dirty="0">
                <a:solidFill>
                  <a:srgbClr val="173361"/>
                </a:solidFill>
              </a:rPr>
              <a:t>The first event written to each partition is assigned offset 0</a:t>
            </a:r>
            <a:endParaRPr sz="1400" dirty="0">
              <a:solidFill>
                <a:srgbClr val="173361"/>
              </a:solidFill>
            </a:endParaRPr>
          </a:p>
          <a:p>
            <a:pPr marL="0" lvl="0" indent="0" algn="l" rtl="0">
              <a:lnSpc>
                <a:spcPct val="115000"/>
              </a:lnSpc>
              <a:spcBef>
                <a:spcPts val="1900"/>
              </a:spcBef>
              <a:spcAft>
                <a:spcPts val="0"/>
              </a:spcAft>
              <a:buClr>
                <a:srgbClr val="173361"/>
              </a:buClr>
              <a:buSzPts val="1100"/>
              <a:buFont typeface="Arial"/>
              <a:buNone/>
            </a:pPr>
            <a:r>
              <a:rPr lang="en-US" sz="1400" dirty="0">
                <a:solidFill>
                  <a:srgbClr val="173361"/>
                </a:solidFill>
              </a:rPr>
              <a:t>Subsequent events written to partitions are assigned the next corresponding offset for that partition</a:t>
            </a:r>
            <a:endParaRPr sz="1400" dirty="0">
              <a:highlight>
                <a:schemeClr val="lt1"/>
              </a:highlight>
            </a:endParaRPr>
          </a:p>
          <a:p>
            <a:pPr marL="0" lvl="0" indent="0" algn="l" rtl="0">
              <a:lnSpc>
                <a:spcPct val="115000"/>
              </a:lnSpc>
              <a:spcBef>
                <a:spcPts val="1900"/>
              </a:spcBef>
              <a:spcAft>
                <a:spcPts val="1900"/>
              </a:spcAft>
              <a:buClr>
                <a:schemeClr val="dk1"/>
              </a:buClr>
              <a:buSzPts val="1100"/>
              <a:buFont typeface="Arial"/>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4"/>
        <p:cNvGrpSpPr/>
        <p:nvPr/>
      </p:nvGrpSpPr>
      <p:grpSpPr>
        <a:xfrm>
          <a:off x="0" y="0"/>
          <a:ext cx="0" cy="0"/>
          <a:chOff x="0" y="0"/>
          <a:chExt cx="0" cy="0"/>
        </a:xfrm>
      </p:grpSpPr>
      <p:sp>
        <p:nvSpPr>
          <p:cNvPr id="1255" name="Google Shape;1255;g112403f5b68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12403f5b68_2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The new leader's HW could be less than the true high watermark. If a consumer tries to read data in between, we don’t want to send the wrong signal to the client that its request is invalid. Instead, it gets a retriable OFFSET_NOT_AVAILABLE error. Once the HW passes the log end offset when the new leader takes over, normal consumption continues.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Once high watermark catches up, normal consumption continues</a:t>
            </a:r>
            <a:endParaRPr sz="1400"/>
          </a:p>
          <a:p>
            <a:pPr marL="0" lvl="0" indent="0" algn="l" rtl="0">
              <a:spcBef>
                <a:spcPts val="0"/>
              </a:spcBef>
              <a:spcAft>
                <a:spcPts val="0"/>
              </a:spcAft>
              <a:buNone/>
            </a:pPr>
          </a:p>
        </p:txBody>
      </p:sp>
      <p:sp>
        <p:nvSpPr>
          <p:cNvPr id="1257" name="Google Shape;1257;g112403f5b68_2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5"/>
        <p:cNvGrpSpPr/>
        <p:nvPr/>
      </p:nvGrpSpPr>
      <p:grpSpPr>
        <a:xfrm>
          <a:off x="0" y="0"/>
          <a:ext cx="0" cy="0"/>
          <a:chOff x="0" y="0"/>
          <a:chExt cx="0" cy="0"/>
        </a:xfrm>
      </p:grpSpPr>
      <p:sp>
        <p:nvSpPr>
          <p:cNvPr id="1286" name="Google Shape;1286;g109837bd9a2_0_9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09837bd9a2_0_9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t>After leader election, the follower’s log may have some data never committed. This data need to be cleaned up to keep the replicas identical. lastFetchEpoch is the detail for reconciliation.</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When this occurs, the follower fetch request identifies the divergence exists.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We will now examine how the divergence is corrected.</a:t>
            </a:r>
            <a:endParaRPr sz="1400"/>
          </a:p>
          <a:p>
            <a:pPr marL="0" lvl="0" indent="0" algn="l" rtl="0">
              <a:spcBef>
                <a:spcPts val="0"/>
              </a:spcBef>
              <a:spcAft>
                <a:spcPts val="0"/>
              </a:spcAft>
              <a:buNone/>
            </a:pPr>
            <a:endParaRPr sz="1400"/>
          </a:p>
        </p:txBody>
      </p:sp>
      <p:sp>
        <p:nvSpPr>
          <p:cNvPr id="1288" name="Google Shape;1288;g109837bd9a2_0_9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7"/>
        <p:cNvGrpSpPr/>
        <p:nvPr/>
      </p:nvGrpSpPr>
      <p:grpSpPr>
        <a:xfrm>
          <a:off x="0" y="0"/>
          <a:ext cx="0" cy="0"/>
          <a:chOff x="0" y="0"/>
          <a:chExt cx="0" cy="0"/>
        </a:xfrm>
      </p:grpSpPr>
      <p:sp>
        <p:nvSpPr>
          <p:cNvPr id="1318" name="Google Shape;1318;g109837bd9a2_0_10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9837bd9a2_0_10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The leader sees in its log, epoch 1 ends before offset 3 and informs the follower to act accordingly.</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The leader sees the fetch request indicates a divergence between its replica and the follower replica and sends a fetch response that identifies this.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In this case the FetchResponse from the leader is saying that the log diverged at epoch 1 and epoch 1 has an end offset of 3. This tells the follower that 3 is the smallest offset that is not included in epoch 1.</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Regarding where in the log that endOffset refers to, it is the next offset to be written, not the last offset that was written.</a:t>
            </a:r>
            <a:endParaRPr sz="1400"/>
          </a:p>
        </p:txBody>
      </p:sp>
      <p:sp>
        <p:nvSpPr>
          <p:cNvPr id="1320" name="Google Shape;1320;g109837bd9a2_0_10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7"/>
        <p:cNvGrpSpPr/>
        <p:nvPr/>
      </p:nvGrpSpPr>
      <p:grpSpPr>
        <a:xfrm>
          <a:off x="0" y="0"/>
          <a:ext cx="0" cy="0"/>
          <a:chOff x="0" y="0"/>
          <a:chExt cx="0" cy="0"/>
        </a:xfrm>
      </p:grpSpPr>
      <p:sp>
        <p:nvSpPr>
          <p:cNvPr id="1348" name="Google Shape;1348;g109837bd9a2_0_10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109837bd9a2_0_10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The follower acts on this fetch response by truncating its replica so that it matches the leader replica for epoch 1.</a:t>
            </a:r>
            <a:endParaRPr sz="1400"/>
          </a:p>
        </p:txBody>
      </p:sp>
      <p:sp>
        <p:nvSpPr>
          <p:cNvPr id="1350" name="Google Shape;1350;g109837bd9a2_0_10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8"/>
        <p:cNvGrpSpPr/>
        <p:nvPr/>
      </p:nvGrpSpPr>
      <p:grpSpPr>
        <a:xfrm>
          <a:off x="0" y="0"/>
          <a:ext cx="0" cy="0"/>
          <a:chOff x="0" y="0"/>
          <a:chExt cx="0" cy="0"/>
        </a:xfrm>
      </p:grpSpPr>
      <p:sp>
        <p:nvSpPr>
          <p:cNvPr id="1379" name="Google Shape;1379;g109837bd9a2_0_10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109837bd9a2_0_10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It then sends another fetch request with the updated values for offset and last fetched epoch.</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US" sz="1400"/>
              <a:t>This last request tells the leader that the two replicas agree with each other and it can advance its high watermark.</a:t>
            </a:r>
            <a:endParaRPr sz="1400"/>
          </a:p>
          <a:p>
            <a:pPr marL="0" lvl="0" indent="0" algn="l" rtl="0">
              <a:spcBef>
                <a:spcPts val="0"/>
              </a:spcBef>
              <a:spcAft>
                <a:spcPts val="0"/>
              </a:spcAft>
              <a:buClr>
                <a:schemeClr val="dk1"/>
              </a:buClr>
              <a:buSzPts val="1100"/>
              <a:buFont typeface="Arial"/>
              <a:buNone/>
            </a:pPr>
            <a:endParaRPr sz="1400"/>
          </a:p>
        </p:txBody>
      </p:sp>
      <p:sp>
        <p:nvSpPr>
          <p:cNvPr id="1381" name="Google Shape;1381;g109837bd9a2_0_10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8"/>
        <p:cNvGrpSpPr/>
        <p:nvPr/>
      </p:nvGrpSpPr>
      <p:grpSpPr>
        <a:xfrm>
          <a:off x="0" y="0"/>
          <a:ext cx="0" cy="0"/>
          <a:chOff x="0" y="0"/>
          <a:chExt cx="0" cy="0"/>
        </a:xfrm>
      </p:grpSpPr>
      <p:sp>
        <p:nvSpPr>
          <p:cNvPr id="1409" name="Google Shape;1409;g109837bd9a2_0_10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109837bd9a2_0_10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The leader then responds with the requested records and the follower writes the records to its replica.</a:t>
            </a:r>
            <a:endParaRPr sz="1400"/>
          </a:p>
        </p:txBody>
      </p:sp>
      <p:sp>
        <p:nvSpPr>
          <p:cNvPr id="1411" name="Google Shape;1411;g109837bd9a2_0_10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8"/>
        <p:cNvGrpSpPr/>
        <p:nvPr/>
      </p:nvGrpSpPr>
      <p:grpSpPr>
        <a:xfrm>
          <a:off x="0" y="0"/>
          <a:ext cx="0" cy="0"/>
          <a:chOff x="0" y="0"/>
          <a:chExt cx="0" cy="0"/>
        </a:xfrm>
      </p:grpSpPr>
      <p:sp>
        <p:nvSpPr>
          <p:cNvPr id="1439" name="Google Shape;1439;g109837bd9a2_0_1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09837bd9a2_0_1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t>The follower sends a subsequent request to the leader. At this point, we are still in under replicated mode.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The leader will advance its high water mark.</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From this point normal replication will continue.</a:t>
            </a:r>
            <a:endParaRPr sz="1400"/>
          </a:p>
          <a:p>
            <a:pPr marL="0" lvl="0" indent="0" algn="l" rtl="0">
              <a:spcBef>
                <a:spcPts val="0"/>
              </a:spcBef>
              <a:spcAft>
                <a:spcPts val="0"/>
              </a:spcAft>
              <a:buClr>
                <a:schemeClr val="dk1"/>
              </a:buClr>
              <a:buSzPts val="1100"/>
              <a:buFont typeface="Arial"/>
              <a:buNone/>
            </a:pPr>
            <a:endParaRPr sz="1400">
              <a:solidFill>
                <a:srgbClr val="231F20"/>
              </a:solidFill>
            </a:endParaRPr>
          </a:p>
        </p:txBody>
      </p:sp>
      <p:sp>
        <p:nvSpPr>
          <p:cNvPr id="1441" name="Google Shape;1441;g109837bd9a2_0_11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0"/>
        <p:cNvGrpSpPr/>
        <p:nvPr/>
      </p:nvGrpSpPr>
      <p:grpSpPr>
        <a:xfrm>
          <a:off x="0" y="0"/>
          <a:ext cx="0" cy="0"/>
          <a:chOff x="0" y="0"/>
          <a:chExt cx="0" cy="0"/>
        </a:xfrm>
      </p:grpSpPr>
      <p:sp>
        <p:nvSpPr>
          <p:cNvPr id="1471" name="Google Shape;1471;g1118d34184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1118d341846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When broker-101 recovers, its partition replica will be reconciled in the same manner that occurred with broker-102’s partition replica.</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Once it is caught up with the leader, it will be added back to the ISR. Now we are in the fully replicated mode.</a:t>
            </a:r>
            <a:endParaRPr lang="en-US" sz="1400"/>
          </a:p>
        </p:txBody>
      </p:sp>
      <p:sp>
        <p:nvSpPr>
          <p:cNvPr id="1473" name="Google Shape;1473;g1118d341846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7"/>
        <p:cNvGrpSpPr/>
        <p:nvPr/>
      </p:nvGrpSpPr>
      <p:grpSpPr>
        <a:xfrm>
          <a:off x="0" y="0"/>
          <a:ext cx="0" cy="0"/>
          <a:chOff x="0" y="0"/>
          <a:chExt cx="0" cy="0"/>
        </a:xfrm>
      </p:grpSpPr>
      <p:sp>
        <p:nvSpPr>
          <p:cNvPr id="1498" name="Google Shape;1498;g106a7460a9a_0_7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106a7460a9a_0_7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t>If the follower is lagging (failed or slow), the committing of a record will be delayed. So, we take a replica out of ISR if it has been lagging for certain time. </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If a follower hasn't sent any fetch requests or hasn't consumed up to the leaders log end offset for at least the time specified by replica.lag.time.max.ms, the leader will remove the follower from the ISR.</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This behavior decouples the ISR list from the number of replicas.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If a lagging follower is removed, the leader will advance the high watermark based upon the updated ISR list.</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This behavior reduces the impact the lagging follower might have on downstream consumers.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When the follower catches back up, the leader will add it back to the ISR.</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In the Configuring Durability and Availability Guarantees module, we will examine the data availability and durability tradeoffs associated with this ISR membership and high watermark behavior.</a:t>
            </a:r>
            <a:endParaRPr sz="1400"/>
          </a:p>
        </p:txBody>
      </p:sp>
      <p:sp>
        <p:nvSpPr>
          <p:cNvPr id="1500" name="Google Shape;1500;g106a7460a9a_0_7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1067fe7dc38_0_37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1067fe7dc38_0_37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In the previous module, we examined how the Kafka replication protocol is used to provide event data durability, availability and fault tolerance.</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In this module we will examine the Kafka Control Plane.</a:t>
            </a:r>
            <a:endParaRPr sz="1400">
              <a:solidFill>
                <a:srgbClr val="231F20"/>
              </a:solidFill>
            </a:endParaRPr>
          </a:p>
        </p:txBody>
      </p:sp>
      <p:sp>
        <p:nvSpPr>
          <p:cNvPr id="1846" name="Google Shape;1846;g1067fe7dc38_0_37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7"/>
        <p:cNvGrpSpPr/>
        <p:nvPr/>
      </p:nvGrpSpPr>
      <p:grpSpPr>
        <a:xfrm>
          <a:off x="0" y="0"/>
          <a:ext cx="0" cy="0"/>
          <a:chOff x="0" y="0"/>
          <a:chExt cx="0" cy="0"/>
        </a:xfrm>
      </p:grpSpPr>
      <p:sp>
        <p:nvSpPr>
          <p:cNvPr id="618" name="Google Shape;618;g1067fe7dc38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067fe7dc38_3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231F20"/>
                </a:solidFill>
              </a:rPr>
              <a:t>There are two basic requests the broker processes related to these event: produce requests from the producer for writing events and fetch requests from the consumer and other replicas for reading events. All of these requests go through the same basic steps as they are processed by the broker that receives the request.</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When we speak about Kafka data, we are referring to the events that are written to and stored by brokers in the cluster.</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Producer clients send produce requests containing events.</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Brokers write these events to topic partition logs.</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Consumer clients send fetch requests for events they need to process.</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Other brokers send replica fetch requests to partition leaders for events that they need to replicate to follower replicas.</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a:p>
            <a:pPr marL="0" lvl="0" indent="0" algn="l" rtl="0">
              <a:spcBef>
                <a:spcPts val="0"/>
              </a:spcBef>
              <a:spcAft>
                <a:spcPts val="0"/>
              </a:spcAft>
              <a:buClr>
                <a:schemeClr val="dk1"/>
              </a:buClr>
              <a:buSzPts val="1100"/>
              <a:buFont typeface="Arial"/>
              <a:buNone/>
            </a:pPr>
            <a:r>
              <a:rPr lang="en-US" sz="1400" dirty="0">
                <a:solidFill>
                  <a:srgbClr val="231F20"/>
                </a:solidFill>
              </a:rPr>
              <a:t>Before we examine this request loop in more detail, let’s first look at the steps a producer client goes through in building a produce request.</a:t>
            </a:r>
            <a:endParaRPr sz="1400" dirty="0">
              <a:solidFill>
                <a:srgbClr val="231F20"/>
              </a:solidFill>
            </a:endParaRPr>
          </a:p>
        </p:txBody>
      </p:sp>
      <p:sp>
        <p:nvSpPr>
          <p:cNvPr id="620" name="Google Shape;620;g1067fe7dc38_3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5"/>
        <p:cNvGrpSpPr/>
        <p:nvPr/>
      </p:nvGrpSpPr>
      <p:grpSpPr>
        <a:xfrm>
          <a:off x="0" y="0"/>
          <a:ext cx="0" cy="0"/>
          <a:chOff x="0" y="0"/>
          <a:chExt cx="0" cy="0"/>
        </a:xfrm>
      </p:grpSpPr>
      <p:sp>
        <p:nvSpPr>
          <p:cNvPr id="1976" name="Google Shape;1976;g1067fe7dc38_0_4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g1067fe7dc38_0_44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173361"/>
              </a:buClr>
              <a:buSzPts val="1100"/>
              <a:buFont typeface="Arial"/>
              <a:buNone/>
            </a:pPr>
            <a:r>
              <a:rPr lang="en-US" sz="1400">
                <a:solidFill>
                  <a:srgbClr val="231F20"/>
                </a:solidFill>
              </a:rPr>
              <a:t>The old control plane is built around ZK. It uses ZK to store the metadata of various resources in the cluster. A broker piggybacks as the controller. It’s responsible for changing the metadata and propagates that to other brokers.</a:t>
            </a:r>
            <a:endParaRPr sz="1400">
              <a:solidFill>
                <a:srgbClr val="231F20"/>
              </a:solidFill>
            </a:endParaRPr>
          </a:p>
          <a:p>
            <a:pPr marL="0" lvl="0" indent="0" algn="l" rtl="0">
              <a:spcBef>
                <a:spcPts val="0"/>
              </a:spcBef>
              <a:spcAft>
                <a:spcPts val="0"/>
              </a:spcAft>
              <a:buClr>
                <a:srgbClr val="173361"/>
              </a:buClr>
              <a:buSzPts val="1100"/>
              <a:buFont typeface="Arial"/>
              <a:buNone/>
            </a:pPr>
            <a:endParaRPr sz="1400">
              <a:solidFill>
                <a:srgbClr val="231F20"/>
              </a:solidFill>
            </a:endParaRPr>
          </a:p>
          <a:p>
            <a:pPr marL="0" lvl="0" indent="0" algn="l" rtl="0">
              <a:spcBef>
                <a:spcPts val="0"/>
              </a:spcBef>
              <a:spcAft>
                <a:spcPts val="0"/>
              </a:spcAft>
              <a:buClr>
                <a:srgbClr val="173361"/>
              </a:buClr>
              <a:buSzPts val="1100"/>
              <a:buFont typeface="Arial"/>
              <a:buNone/>
            </a:pPr>
            <a:r>
              <a:rPr lang="en-US" sz="1400">
                <a:solidFill>
                  <a:srgbClr val="231F20"/>
                </a:solidFill>
              </a:rPr>
              <a:t>The Kafka control plane was recently updated to use the KRaft consensus protocol for keeping all cluster members in sync with the cluster metadata</a:t>
            </a:r>
            <a:endParaRPr sz="1400">
              <a:solidFill>
                <a:srgbClr val="231F20"/>
              </a:solidFill>
            </a:endParaRPr>
          </a:p>
          <a:p>
            <a:pPr marL="0" lvl="0" indent="0" algn="l" rtl="0">
              <a:spcBef>
                <a:spcPts val="0"/>
              </a:spcBef>
              <a:spcAft>
                <a:spcPts val="0"/>
              </a:spcAft>
              <a:buClr>
                <a:srgbClr val="173361"/>
              </a:buClr>
              <a:buSzPts val="1100"/>
              <a:buFont typeface="Arial"/>
              <a:buNone/>
            </a:pPr>
            <a:endParaRPr sz="1400">
              <a:solidFill>
                <a:srgbClr val="231F20"/>
              </a:solidFill>
            </a:endParaRPr>
          </a:p>
          <a:p>
            <a:pPr marL="0" lvl="0" indent="0" algn="l" rtl="0">
              <a:spcBef>
                <a:spcPts val="0"/>
              </a:spcBef>
              <a:spcAft>
                <a:spcPts val="0"/>
              </a:spcAft>
              <a:buClr>
                <a:srgbClr val="173361"/>
              </a:buClr>
              <a:buSzPts val="1100"/>
              <a:buFont typeface="Arial"/>
              <a:buNone/>
            </a:pPr>
            <a:r>
              <a:rPr lang="en-US" sz="1400">
                <a:solidFill>
                  <a:srgbClr val="231F20"/>
                </a:solidFill>
              </a:rPr>
              <a:t>Prior to the introduction of KRaft mode, cluster metadata was maintained in a ZooKeeper ensemble.</a:t>
            </a:r>
            <a:endParaRPr sz="1400">
              <a:solidFill>
                <a:srgbClr val="231F20"/>
              </a:solidFill>
            </a:endParaRPr>
          </a:p>
          <a:p>
            <a:pPr marL="0" lvl="0" indent="0" algn="l" rtl="0">
              <a:spcBef>
                <a:spcPts val="0"/>
              </a:spcBef>
              <a:spcAft>
                <a:spcPts val="0"/>
              </a:spcAft>
              <a:buClr>
                <a:srgbClr val="173361"/>
              </a:buClr>
              <a:buSzPts val="1100"/>
              <a:buFont typeface="Arial"/>
              <a:buNone/>
            </a:pPr>
            <a:endParaRPr sz="1400">
              <a:solidFill>
                <a:srgbClr val="231F20"/>
              </a:solidFill>
            </a:endParaRPr>
          </a:p>
          <a:p>
            <a:pPr marL="0" lvl="0" indent="0" algn="l" rtl="0">
              <a:spcBef>
                <a:spcPts val="0"/>
              </a:spcBef>
              <a:spcAft>
                <a:spcPts val="0"/>
              </a:spcAft>
              <a:buClr>
                <a:srgbClr val="173361"/>
              </a:buClr>
              <a:buSzPts val="1100"/>
              <a:buFont typeface="Arial"/>
              <a:buNone/>
            </a:pPr>
            <a:r>
              <a:rPr lang="en-US" sz="1400">
                <a:solidFill>
                  <a:srgbClr val="231F20"/>
                </a:solidFill>
              </a:rPr>
              <a:t>For production Kafka clusters, this typically required a minimum of three additional hosts.</a:t>
            </a:r>
            <a:endParaRPr sz="1400">
              <a:solidFill>
                <a:srgbClr val="231F20"/>
              </a:solidFill>
            </a:endParaRPr>
          </a:p>
          <a:p>
            <a:pPr marL="0" lvl="0" indent="0" algn="l" rtl="0">
              <a:spcBef>
                <a:spcPts val="0"/>
              </a:spcBef>
              <a:spcAft>
                <a:spcPts val="0"/>
              </a:spcAft>
              <a:buClr>
                <a:srgbClr val="173361"/>
              </a:buClr>
              <a:buSzPts val="1100"/>
              <a:buFont typeface="Arial"/>
              <a:buNone/>
            </a:pPr>
            <a:endParaRPr sz="1400">
              <a:solidFill>
                <a:srgbClr val="231F20"/>
              </a:solidFill>
            </a:endParaRPr>
          </a:p>
          <a:p>
            <a:pPr marL="0" lvl="0" indent="0" algn="l" rtl="0">
              <a:spcBef>
                <a:spcPts val="0"/>
              </a:spcBef>
              <a:spcAft>
                <a:spcPts val="0"/>
              </a:spcAft>
              <a:buClr>
                <a:srgbClr val="173361"/>
              </a:buClr>
              <a:buSzPts val="1100"/>
              <a:buFont typeface="Arial"/>
              <a:buNone/>
            </a:pPr>
            <a:endParaRPr sz="1400">
              <a:solidFill>
                <a:srgbClr val="231F20"/>
              </a:solidFill>
            </a:endParaRPr>
          </a:p>
        </p:txBody>
      </p:sp>
      <p:sp>
        <p:nvSpPr>
          <p:cNvPr id="1978" name="Google Shape;1978;g1067fe7dc38_0_44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14"/>
        <p:cNvGrpSpPr/>
        <p:nvPr/>
      </p:nvGrpSpPr>
      <p:grpSpPr>
        <a:xfrm>
          <a:off x="0" y="0"/>
          <a:ext cx="0" cy="0"/>
          <a:chOff x="0" y="0"/>
          <a:chExt cx="0" cy="0"/>
        </a:xfrm>
      </p:grpSpPr>
      <p:sp>
        <p:nvSpPr>
          <p:cNvPr id="2115" name="Google Shape;2115;g1067fe7dc38_0_26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1067fe7dc38_0_26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173361"/>
              </a:buClr>
              <a:buSzPts val="1100"/>
              <a:buFont typeface="Arial"/>
              <a:buNone/>
            </a:pPr>
            <a:r>
              <a:rPr lang="en-US" sz="1400">
                <a:solidFill>
                  <a:srgbClr val="231F20"/>
                </a:solidFill>
              </a:rPr>
              <a:t>The new control plane is called KRaft. It eliminates ZooKeeper. Instead, it uses a built-in consensus service inside Kafka cluster based on Raft protocol. This is currently in preview, but is the future. So, in this chapter, we focus on KRaft based controller.</a:t>
            </a:r>
            <a:endParaRPr sz="1400">
              <a:solidFill>
                <a:srgbClr val="231F20"/>
              </a:solidFill>
            </a:endParaRPr>
          </a:p>
          <a:p>
            <a:pPr marL="0" lvl="0" indent="0" algn="l" rtl="0">
              <a:spcBef>
                <a:spcPts val="0"/>
              </a:spcBef>
              <a:spcAft>
                <a:spcPts val="0"/>
              </a:spcAft>
              <a:buClr>
                <a:srgbClr val="173361"/>
              </a:buClr>
              <a:buSzPts val="1100"/>
              <a:buFont typeface="Arial"/>
              <a:buNone/>
            </a:pPr>
            <a:endParaRPr sz="1400">
              <a:solidFill>
                <a:srgbClr val="231F20"/>
              </a:solidFill>
            </a:endParaRPr>
          </a:p>
          <a:p>
            <a:pPr marL="0" lvl="0" indent="0" algn="l" rtl="0">
              <a:spcBef>
                <a:spcPts val="0"/>
              </a:spcBef>
              <a:spcAft>
                <a:spcPts val="0"/>
              </a:spcAft>
              <a:buClr>
                <a:srgbClr val="173361"/>
              </a:buClr>
              <a:buSzPts val="1100"/>
              <a:buFont typeface="Arial"/>
              <a:buNone/>
            </a:pPr>
            <a:r>
              <a:rPr lang="en-US" sz="1400">
                <a:solidFill>
                  <a:srgbClr val="231F20"/>
                </a:solidFill>
              </a:rPr>
              <a:t>Instead, there is a pool of 3 or 5 controller voters with one designated as the active controller that has been elected as the leader.</a:t>
            </a:r>
            <a:endParaRPr sz="1400">
              <a:solidFill>
                <a:srgbClr val="231F20"/>
              </a:solidFill>
            </a:endParaRPr>
          </a:p>
          <a:p>
            <a:pPr marL="0" lvl="0" indent="0" algn="l" rtl="0">
              <a:spcBef>
                <a:spcPts val="0"/>
              </a:spcBef>
              <a:spcAft>
                <a:spcPts val="0"/>
              </a:spcAft>
              <a:buClr>
                <a:srgbClr val="17336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p:txBody>
      </p:sp>
      <p:sp>
        <p:nvSpPr>
          <p:cNvPr id="2117" name="Google Shape;2117;g1067fe7dc38_0_26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69"/>
        <p:cNvGrpSpPr/>
        <p:nvPr/>
      </p:nvGrpSpPr>
      <p:grpSpPr>
        <a:xfrm>
          <a:off x="0" y="0"/>
          <a:ext cx="0" cy="0"/>
          <a:chOff x="0" y="0"/>
          <a:chExt cx="0" cy="0"/>
        </a:xfrm>
      </p:grpSpPr>
      <p:sp>
        <p:nvSpPr>
          <p:cNvPr id="2270" name="Google Shape;2270;g107d83779d9_4_1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107d83779d9_4_1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231F20"/>
              </a:buClr>
              <a:buSzPts val="1100"/>
              <a:buFont typeface="Arial"/>
              <a:buNone/>
            </a:pPr>
            <a:r>
              <a:rPr lang="en-US" sz="1400">
                <a:solidFill>
                  <a:srgbClr val="231F20"/>
                </a:solidFill>
              </a:rPr>
              <a:t>Two ways to run KRaft cluster: dedicated or shared.</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Nodes in a KRaft mode cluster are assigned roles using the new process.roles configuration setting.</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Nodes can be assigned the role of controller or broker or controller, broker as represented by these diagrams.</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A fourth possibility is a role is not assigned in which case the node assumes it is part of a ZooKeeper mode Kafka cluster.</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The two example clusters illustrate the external and internal modes of running the quorum controller.</a:t>
            </a:r>
            <a:endParaRPr sz="1400">
              <a:solidFill>
                <a:srgbClr val="231F20"/>
              </a:solidFill>
            </a:endParaRPr>
          </a:p>
        </p:txBody>
      </p:sp>
      <p:sp>
        <p:nvSpPr>
          <p:cNvPr id="2272" name="Google Shape;2272;g107d83779d9_4_11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9"/>
        <p:cNvGrpSpPr/>
        <p:nvPr/>
      </p:nvGrpSpPr>
      <p:grpSpPr>
        <a:xfrm>
          <a:off x="0" y="0"/>
          <a:ext cx="0" cy="0"/>
          <a:chOff x="0" y="0"/>
          <a:chExt cx="0" cy="0"/>
        </a:xfrm>
      </p:grpSpPr>
      <p:sp>
        <p:nvSpPr>
          <p:cNvPr id="2500" name="Google Shape;2500;g1067fe7dc38_0_5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1067fe7dc38_0_5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Once a set of nodes are defined as the controller, every node (controller or broker) needs to communicate with them. The controller's endpoints are defined through controller.quorum.voters and every node defines that. One of the controllers is the active controller. It's responsible for monitoring the health of the cluster and making metadata changes accordingly (e.g. changing leader when a broker fails). Every controller maintains an in-memory metadata cache, which allows the controller failover to be much faster than ZK. </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With KRaft mode, a finite set of cluster servers are eligible to act as controllers.</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Additionally, with KRaft mode there are typically multiple cluster controllers.</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This is different from ZooKeeper-based mode where any broker is eligible to be the cluster controller.</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Also, ZooKeeper-based mode is designed to have just one active cluster controller at any given point in time.</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The controller pool is defined by the controller.quorum.voters configuration setting. This is used for controllers to communicate with each other and for brokers to communicate with the active controller.</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All nodes in the cluster must define this setting.</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active controller is responsible for control plane operations.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It detects and acts on broker failure and restart.</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It monitors the status of topic partitions and initiates leader election for a partition when the current leader becomes unavailable.</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It also manages control plane requests related to the creation and configuration of topics.</a:t>
            </a:r>
            <a:endParaRPr sz="1400">
              <a:solidFill>
                <a:srgbClr val="231F20"/>
              </a:solidFill>
            </a:endParaRPr>
          </a:p>
        </p:txBody>
      </p:sp>
      <p:sp>
        <p:nvSpPr>
          <p:cNvPr id="2502" name="Google Shape;2502;g1067fe7dc38_0_5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57"/>
        <p:cNvGrpSpPr/>
        <p:nvPr/>
      </p:nvGrpSpPr>
      <p:grpSpPr>
        <a:xfrm>
          <a:off x="0" y="0"/>
          <a:ext cx="0" cy="0"/>
          <a:chOff x="0" y="0"/>
          <a:chExt cx="0" cy="0"/>
        </a:xfrm>
      </p:grpSpPr>
      <p:sp>
        <p:nvSpPr>
          <p:cNvPr id="2758" name="Google Shape;2758;g10a6d9c1314_0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10a6d9c1314_0_2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Very similar to data replication. There are leader, follower and epoch. Leader election more complicated since there is no ISR. Tolerate only minority number of failures. So, size the number of controller properly based on the number of tolerable failures.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Let’s now take a close look at how </a:t>
            </a:r>
            <a:r>
              <a:rPr lang="en-US" sz="1400"/>
              <a:t>KRaft metadata replication works.</a:t>
            </a:r>
            <a:endParaRPr sz="1400"/>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As previously mentioned, with the KRaft protocol one member of the controller voter pool is elected as the leader and designated the active controller.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It is the leader of the metadata topic and accepts all writes.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Other members of the controller voter pool are followers of the metadata topic and replicate events from it.</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This metadata replication operates in the same manner as Kafka data replication other than:</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457200" lvl="0" indent="-317500" algn="l" rtl="0">
              <a:spcBef>
                <a:spcPts val="0"/>
              </a:spcBef>
              <a:spcAft>
                <a:spcPts val="0"/>
              </a:spcAft>
              <a:buClr>
                <a:srgbClr val="231F20"/>
              </a:buClr>
              <a:buSzPts val="1400"/>
              <a:buChar char="●"/>
            </a:pPr>
            <a:r>
              <a:rPr lang="en-US" sz="1400">
                <a:solidFill>
                  <a:srgbClr val="231F20"/>
                </a:solidFill>
              </a:rPr>
              <a:t>The metadata replication is quorum based, whereas the data replication is ISR based</a:t>
            </a:r>
            <a:endParaRPr sz="1400">
              <a:solidFill>
                <a:srgbClr val="231F20"/>
              </a:solidFill>
            </a:endParaRPr>
          </a:p>
          <a:p>
            <a:pPr marL="914400" lvl="1" indent="-317500" algn="l" rtl="0">
              <a:spcBef>
                <a:spcPts val="0"/>
              </a:spcBef>
              <a:spcAft>
                <a:spcPts val="0"/>
              </a:spcAft>
              <a:buClr>
                <a:srgbClr val="231F20"/>
              </a:buClr>
              <a:buSzPts val="1400"/>
              <a:buChar char="○"/>
            </a:pPr>
            <a:r>
              <a:rPr lang="en-US" sz="1400">
                <a:solidFill>
                  <a:srgbClr val="231F20"/>
                </a:solidFill>
              </a:rPr>
              <a:t>The active controller commits KRaft metadata events when the majority of controller voters have replicated the event</a:t>
            </a:r>
            <a:endParaRPr sz="1400">
              <a:solidFill>
                <a:srgbClr val="231F20"/>
              </a:solidFill>
            </a:endParaRPr>
          </a:p>
          <a:p>
            <a:pPr marL="457200" lvl="0" indent="-317500" algn="l" rtl="0">
              <a:spcBef>
                <a:spcPts val="0"/>
              </a:spcBef>
              <a:spcAft>
                <a:spcPts val="0"/>
              </a:spcAft>
              <a:buClr>
                <a:schemeClr val="dk1"/>
              </a:buClr>
              <a:buSzPts val="1400"/>
              <a:buChar char="●"/>
            </a:pPr>
            <a:r>
              <a:rPr lang="en-US" sz="1400"/>
              <a:t>Events are fsync to disk upon being appending to the local log</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One other thing to note is that with KRaft metadata replication, follower fetch request is long polling so the leader can hold on to the fetch request until new data comes along for it to respond with.</a:t>
            </a:r>
            <a:endParaRPr sz="1400">
              <a:solidFill>
                <a:srgbClr val="231F20"/>
              </a:solidFill>
            </a:endParaRPr>
          </a:p>
        </p:txBody>
      </p:sp>
      <p:sp>
        <p:nvSpPr>
          <p:cNvPr id="2760" name="Google Shape;2760;g10a6d9c1314_0_2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85"/>
        <p:cNvGrpSpPr/>
        <p:nvPr/>
      </p:nvGrpSpPr>
      <p:grpSpPr>
        <a:xfrm>
          <a:off x="0" y="0"/>
          <a:ext cx="0" cy="0"/>
          <a:chOff x="0" y="0"/>
          <a:chExt cx="0" cy="0"/>
        </a:xfrm>
      </p:grpSpPr>
      <p:sp>
        <p:nvSpPr>
          <p:cNvPr id="2786" name="Google Shape;2786;g1026e495fa3_0_25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1026e495fa3_0_25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231F20"/>
              </a:buClr>
              <a:buSzPts val="1100"/>
              <a:buFont typeface="Arial"/>
              <a:buNone/>
            </a:pPr>
            <a:r>
              <a:rPr lang="en-US" sz="1400"/>
              <a:t>To avoid conflict, each candidate does a random backoff before initiating the vote request.</a:t>
            </a:r>
            <a:endParaRPr sz="1400"/>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The active controller must be elected when the cluster is initially started.</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Leader election will also occur if the active controller is stopped as part of a rolling upgrade or if it fails.</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In both of these scenarios, the candidate that receives a quorum (or majority) of votes from the voter pool is elected the active controller.</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The voter pool is defined by the controller.quorum.voters setting.</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The actual leader election process can be broken down into three main steps.</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Let’s walk through a scenario where the active controller is recognized as being absent due to responses not being received to fetch requests.</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In response to an absent leader, a controller increases its epoch, transitions to candidate, and votes for itself.</a:t>
            </a:r>
            <a:endParaRPr sz="1400">
              <a:solidFill>
                <a:srgbClr val="231F20"/>
              </a:solidFill>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t>In this case, the third replica notices the leader failure first. It </a:t>
            </a:r>
            <a:r>
              <a:rPr lang="en-US" sz="1400">
                <a:solidFill>
                  <a:srgbClr val="231F20"/>
                </a:solidFill>
              </a:rPr>
              <a:t>bumps up the epoch and </a:t>
            </a:r>
            <a:r>
              <a:rPr lang="en-US" sz="1400"/>
              <a:t>becomes a candidate. As part of becoming a candidate, it votes for itself and persists that state to disk.</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After its done so, the candidate sends a vote request to the other controllers.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p:txBody>
      </p:sp>
      <p:sp>
        <p:nvSpPr>
          <p:cNvPr id="2788" name="Google Shape;2788;g1026e495fa3_0_25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2"/>
        <p:cNvGrpSpPr/>
        <p:nvPr/>
      </p:nvGrpSpPr>
      <p:grpSpPr>
        <a:xfrm>
          <a:off x="0" y="0"/>
          <a:ext cx="0" cy="0"/>
          <a:chOff x="0" y="0"/>
          <a:chExt cx="0" cy="0"/>
        </a:xfrm>
      </p:grpSpPr>
      <p:sp>
        <p:nvSpPr>
          <p:cNvPr id="2813" name="Google Shape;2813;g1026e495fa3_0_26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026e495fa3_0_26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t>There are some basic rules the KRaft protocol uses during a leader election which make sure the new leader will have all of the committed data.</a:t>
            </a:r>
            <a:endParaRPr sz="1400"/>
          </a:p>
          <a:p>
            <a:pPr marL="0" lvl="0" indent="0" algn="l" rtl="0">
              <a:spcBef>
                <a:spcPts val="0"/>
              </a:spcBef>
              <a:spcAft>
                <a:spcPts val="0"/>
              </a:spcAft>
              <a:buClr>
                <a:schemeClr val="dk1"/>
              </a:buClr>
              <a:buSzPts val="1100"/>
              <a:buFont typeface="Arial"/>
              <a:buNone/>
            </a:pPr>
            <a:endParaRPr sz="1400"/>
          </a:p>
          <a:p>
            <a:pPr marL="457200" lvl="0" indent="-317500" algn="l" rtl="0">
              <a:spcBef>
                <a:spcPts val="0"/>
              </a:spcBef>
              <a:spcAft>
                <a:spcPts val="0"/>
              </a:spcAft>
              <a:buClr>
                <a:schemeClr val="dk1"/>
              </a:buClr>
              <a:buSzPts val="1400"/>
              <a:buAutoNum type="arabicPeriod"/>
            </a:pPr>
            <a:r>
              <a:rPr lang="en-US" sz="1400"/>
              <a:t>If a higher epoch is seen, reject the vote request</a:t>
            </a:r>
            <a:endParaRPr sz="1400"/>
          </a:p>
          <a:p>
            <a:pPr marL="457200" lvl="0" indent="-317500" algn="l" rtl="0">
              <a:spcBef>
                <a:spcPts val="0"/>
              </a:spcBef>
              <a:spcAft>
                <a:spcPts val="0"/>
              </a:spcAft>
              <a:buClr>
                <a:schemeClr val="dk1"/>
              </a:buClr>
              <a:buSzPts val="1400"/>
              <a:buAutoNum type="arabicPeriod"/>
            </a:pPr>
            <a:r>
              <a:rPr lang="en-US" sz="1400"/>
              <a:t>Also reject the vote request if a vote has already been granted for the requested epoch</a:t>
            </a:r>
            <a:endParaRPr sz="1400"/>
          </a:p>
          <a:p>
            <a:pPr marL="457200" lvl="0" indent="-317500" algn="l" rtl="0">
              <a:spcBef>
                <a:spcPts val="0"/>
              </a:spcBef>
              <a:spcAft>
                <a:spcPts val="0"/>
              </a:spcAft>
              <a:buClr>
                <a:schemeClr val="dk1"/>
              </a:buClr>
              <a:buSzPts val="1400"/>
              <a:buAutoNum type="arabicPeriod"/>
            </a:pPr>
            <a:r>
              <a:rPr lang="en-US" sz="1400"/>
              <a:t>Otherwise, grant vote only if the candidate's log is at least as "long"</a:t>
            </a:r>
            <a:endParaRPr sz="1400"/>
          </a:p>
          <a:p>
            <a:pPr marL="457200" lvl="0" indent="-317500" algn="l" rtl="0">
              <a:spcBef>
                <a:spcPts val="0"/>
              </a:spcBef>
              <a:spcAft>
                <a:spcPts val="0"/>
              </a:spcAft>
              <a:buClr>
                <a:schemeClr val="dk1"/>
              </a:buClr>
              <a:buSzPts val="1400"/>
              <a:buAutoNum type="arabicPeriod"/>
            </a:pPr>
            <a:r>
              <a:rPr lang="en-US" sz="1400"/>
              <a:t>The last rule is that a simple majority wins. If one replica is able to get enough votes from a majority of replicas, then it becomes the leader.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In our scenario, controller-2 receives the vote request and sees that the candidate is at epoch 2, last offset 4 and last offset epoch 1. </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Controller-2 compares this to its own last offset and last epoch.</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Since its local log is shorter and it hasn’t already voted, it grants the vote to the requesting candidate.</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Before replying to the vote request, it persists its state and decision to disk.</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t>It then responds to the candidate that the vote has been granted.</a:t>
            </a:r>
            <a:endParaRPr sz="1400">
              <a:solidFill>
                <a:srgbClr val="231F20"/>
              </a:solidFill>
            </a:endParaRPr>
          </a:p>
        </p:txBody>
      </p:sp>
      <p:sp>
        <p:nvSpPr>
          <p:cNvPr id="2815" name="Google Shape;2815;g1026e495fa3_0_26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41"/>
        <p:cNvGrpSpPr/>
        <p:nvPr/>
      </p:nvGrpSpPr>
      <p:grpSpPr>
        <a:xfrm>
          <a:off x="0" y="0"/>
          <a:ext cx="0" cy="0"/>
          <a:chOff x="0" y="0"/>
          <a:chExt cx="0" cy="0"/>
        </a:xfrm>
      </p:grpSpPr>
      <p:sp>
        <p:nvSpPr>
          <p:cNvPr id="2842" name="Google Shape;2842;g1026e495fa3_0_26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1026e495fa3_0_26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At this point the candidate voted for itself and received a vote from another member of the controller voter pool so it has 2 votes.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That is a majority so it is able to become the leader.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Controller-2 is not aware of this though.</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leader needs some way to let the controller-2 know that the election is complete, it is the new leader, and the replica needs to become a follower.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With KRaft, the leader does this through the BeginQuorumEpoch RPC.</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t>This is an event the new leader sends to all of the controllers containing the new epoch.</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This tells the replica to become a follower.</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solidFill>
                  <a:srgbClr val="231F20"/>
                </a:solidFill>
              </a:rPr>
              <a:t>This completes the election and controller-2 will begin replicating from the new active controller.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t>When controller-1 recovers, it will rejoin the controller quorum, follow controller-3 with epoch 2, and catch its metadata up with the leader.</a:t>
            </a:r>
            <a:endParaRPr sz="1400"/>
          </a:p>
        </p:txBody>
      </p:sp>
      <p:sp>
        <p:nvSpPr>
          <p:cNvPr id="2844" name="Google Shape;2844;g1026e495fa3_0_26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68"/>
        <p:cNvGrpSpPr/>
        <p:nvPr/>
      </p:nvGrpSpPr>
      <p:grpSpPr>
        <a:xfrm>
          <a:off x="0" y="0"/>
          <a:ext cx="0" cy="0"/>
          <a:chOff x="0" y="0"/>
          <a:chExt cx="0" cy="0"/>
        </a:xfrm>
      </p:grpSpPr>
      <p:sp>
        <p:nvSpPr>
          <p:cNvPr id="2869" name="Google Shape;2869;g10a6d9c1314_0_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0" name="Google Shape;2870;g10a6d9c1314_0_3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After a leader election occurs, partition replicas may need to be reconciled.</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The same reconciliation process is used for KRaft metadata that is used for Kafka topic data.</a:t>
            </a:r>
            <a:endParaRPr sz="1400"/>
          </a:p>
          <a:p>
            <a:pPr marL="0" lvl="0" indent="0" algn="l" rtl="0">
              <a:spcBef>
                <a:spcPts val="0"/>
              </a:spcBef>
              <a:spcAft>
                <a:spcPts val="0"/>
              </a:spcAft>
              <a:buNone/>
            </a:pPr>
            <a:endParaRPr sz="1400"/>
          </a:p>
          <a:p>
            <a:pPr marL="0" lvl="0" indent="0" algn="l" rtl="0">
              <a:spcBef>
                <a:spcPts val="0"/>
              </a:spcBef>
              <a:spcAft>
                <a:spcPts val="0"/>
              </a:spcAft>
              <a:buClr>
                <a:srgbClr val="231F20"/>
              </a:buClr>
              <a:buSzPts val="1100"/>
              <a:buFont typeface="Arial"/>
              <a:buNone/>
            </a:pPr>
            <a:endParaRPr sz="1400"/>
          </a:p>
        </p:txBody>
      </p:sp>
      <p:sp>
        <p:nvSpPr>
          <p:cNvPr id="2871" name="Google Shape;2871;g10a6d9c1314_0_3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96"/>
        <p:cNvGrpSpPr/>
        <p:nvPr/>
      </p:nvGrpSpPr>
      <p:grpSpPr>
        <a:xfrm>
          <a:off x="0" y="0"/>
          <a:ext cx="0" cy="0"/>
          <a:chOff x="0" y="0"/>
          <a:chExt cx="0" cy="0"/>
        </a:xfrm>
      </p:grpSpPr>
      <p:sp>
        <p:nvSpPr>
          <p:cNvPr id="2897" name="Google Shape;2897;g10a3feda9fa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8" name="Google Shape;2898;g10a3feda9fa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solidFill>
                  <a:srgbClr val="231F20"/>
                </a:solidFill>
              </a:rPr>
              <a:t>We need a way to prevent the metadata log from growing forever. Can’t just do that through time-based retention since some of the resources may not be updated for a long time. From the controller perspective, only the latest value for a resource matters.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Controllers and brokers periodically write a snapshot of the in-memory metadata cache to disk.</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This is effectively one entry per key so it is a bit like a “compacted topic”.</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snapshot is uniquely identified by the end offset of the records in the replicated log that are included in the snapshot and the controller epoch at the time the snapshot was taken.</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The file name is made up of these two values.</a:t>
            </a:r>
            <a:endParaRPr sz="1400">
              <a:solidFill>
                <a:srgbClr val="231F20"/>
              </a:solidFill>
            </a:endParaRPr>
          </a:p>
        </p:txBody>
      </p:sp>
      <p:sp>
        <p:nvSpPr>
          <p:cNvPr id="2899" name="Google Shape;2899;g10a3feda9fa_0_1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7"/>
        <p:cNvGrpSpPr/>
        <p:nvPr/>
      </p:nvGrpSpPr>
      <p:grpSpPr>
        <a:xfrm>
          <a:off x="0" y="0"/>
          <a:ext cx="0" cy="0"/>
          <a:chOff x="0" y="0"/>
          <a:chExt cx="0" cy="0"/>
        </a:xfrm>
      </p:grpSpPr>
      <p:sp>
        <p:nvSpPr>
          <p:cNvPr id="728" name="Google Shape;728;g112b479f80b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12b479f80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173361"/>
              </a:buClr>
              <a:buSzPts val="1100"/>
              <a:buFont typeface="Arial"/>
              <a:buNone/>
            </a:pPr>
            <a:r>
              <a:rPr lang="en-US" sz="1400" dirty="0">
                <a:solidFill>
                  <a:srgbClr val="231F20"/>
                </a:solidFill>
              </a:rPr>
              <a:t>Let’s start from the producer. Producer sends a record to a topic. Client library maps to the record to a partition within that topic. By default, if a record has key, the record is deterministically mapped to the same partition through hashing. If there is no key, the record is sent to a partition in a round-robin way.</a:t>
            </a:r>
            <a:endParaRPr sz="1400" dirty="0">
              <a:solidFill>
                <a:srgbClr val="231F20"/>
              </a:solidFill>
            </a:endParaRPr>
          </a:p>
          <a:p>
            <a:pPr marL="0" lvl="0" indent="0" algn="l" rtl="0">
              <a:spcBef>
                <a:spcPts val="0"/>
              </a:spcBef>
              <a:spcAft>
                <a:spcPts val="0"/>
              </a:spcAft>
              <a:buClr>
                <a:srgbClr val="173361"/>
              </a:buClr>
              <a:buSzPts val="1100"/>
              <a:buFont typeface="Arial"/>
              <a:buNone/>
            </a:pPr>
            <a:endParaRPr sz="1400" dirty="0">
              <a:solidFill>
                <a:srgbClr val="231F20"/>
              </a:solidFill>
            </a:endParaRPr>
          </a:p>
          <a:p>
            <a:pPr marL="0" lvl="0" indent="0" algn="l" rtl="0">
              <a:spcBef>
                <a:spcPts val="0"/>
              </a:spcBef>
              <a:spcAft>
                <a:spcPts val="0"/>
              </a:spcAft>
              <a:buClr>
                <a:srgbClr val="173361"/>
              </a:buClr>
              <a:buSzPts val="1100"/>
              <a:buFont typeface="Arial"/>
              <a:buNone/>
            </a:pPr>
            <a:r>
              <a:rPr lang="en-US" sz="1400" dirty="0">
                <a:solidFill>
                  <a:srgbClr val="231F20"/>
                </a:solidFill>
              </a:rPr>
              <a:t>The Kafka producer client first assigns each record to a specific topic partition based upon the contents of the record and the </a:t>
            </a:r>
            <a:r>
              <a:rPr lang="en-US" sz="1400" dirty="0" err="1">
                <a:solidFill>
                  <a:srgbClr val="231F20"/>
                </a:solidFill>
              </a:rPr>
              <a:t>partitioner</a:t>
            </a:r>
            <a:r>
              <a:rPr lang="en-US" sz="1400" dirty="0">
                <a:solidFill>
                  <a:srgbClr val="231F20"/>
                </a:solidFill>
              </a:rPr>
              <a:t> that the producer is configured to use. </a:t>
            </a:r>
            <a:r>
              <a:rPr lang="en-US" sz="1400" dirty="0" err="1">
                <a:solidFill>
                  <a:srgbClr val="231F20"/>
                </a:solidFill>
              </a:rPr>
              <a:t>Partitioner</a:t>
            </a:r>
            <a:r>
              <a:rPr lang="en-US" sz="1400" dirty="0">
                <a:solidFill>
                  <a:srgbClr val="231F20"/>
                </a:solidFill>
              </a:rPr>
              <a:t> based on the key to map record to partition.</a:t>
            </a:r>
            <a:endParaRPr sz="1400" dirty="0">
              <a:solidFill>
                <a:srgbClr val="231F20"/>
              </a:solidFill>
            </a:endParaRPr>
          </a:p>
          <a:p>
            <a:pPr marL="0" lvl="0" indent="0" algn="l" rtl="0">
              <a:spcBef>
                <a:spcPts val="0"/>
              </a:spcBef>
              <a:spcAft>
                <a:spcPts val="0"/>
              </a:spcAft>
              <a:buClr>
                <a:srgbClr val="173361"/>
              </a:buClr>
              <a:buSzPts val="1100"/>
              <a:buFont typeface="Arial"/>
              <a:buNone/>
            </a:pPr>
            <a:endParaRPr sz="1400" dirty="0">
              <a:solidFill>
                <a:srgbClr val="231F20"/>
              </a:solidFill>
            </a:endParaRPr>
          </a:p>
          <a:p>
            <a:pPr marL="0" lvl="0" indent="0" algn="l" rtl="0">
              <a:spcBef>
                <a:spcPts val="0"/>
              </a:spcBef>
              <a:spcAft>
                <a:spcPts val="0"/>
              </a:spcAft>
              <a:buClr>
                <a:srgbClr val="173361"/>
              </a:buClr>
              <a:buSzPts val="1100"/>
              <a:buFont typeface="Arial"/>
              <a:buNone/>
            </a:pPr>
            <a:r>
              <a:rPr lang="en-US" sz="1400" dirty="0">
                <a:solidFill>
                  <a:srgbClr val="231F20"/>
                </a:solidFill>
              </a:rPr>
              <a:t>The default </a:t>
            </a:r>
            <a:r>
              <a:rPr lang="en-US" sz="1400" dirty="0" err="1">
                <a:solidFill>
                  <a:srgbClr val="231F20"/>
                </a:solidFill>
              </a:rPr>
              <a:t>partitioner</a:t>
            </a:r>
            <a:r>
              <a:rPr lang="en-US" sz="1400" dirty="0">
                <a:solidFill>
                  <a:srgbClr val="231F20"/>
                </a:solidFill>
              </a:rPr>
              <a:t> does this using a hash of the key modulo the number of partitions in the topic, the result being the partition number the record is assigned to.</a:t>
            </a:r>
            <a:endParaRPr sz="1400" dirty="0">
              <a:solidFill>
                <a:srgbClr val="231F20"/>
              </a:solidFill>
            </a:endParaRPr>
          </a:p>
          <a:p>
            <a:pPr marL="0" lvl="0" indent="0" algn="l" rtl="0">
              <a:spcBef>
                <a:spcPts val="0"/>
              </a:spcBef>
              <a:spcAft>
                <a:spcPts val="0"/>
              </a:spcAft>
              <a:buClr>
                <a:srgbClr val="173361"/>
              </a:buClr>
              <a:buSzPts val="1100"/>
              <a:buFont typeface="Arial"/>
              <a:buNone/>
            </a:pPr>
            <a:endParaRPr sz="1400" dirty="0">
              <a:solidFill>
                <a:srgbClr val="231F20"/>
              </a:solidFill>
            </a:endParaRPr>
          </a:p>
        </p:txBody>
      </p:sp>
      <p:sp>
        <p:nvSpPr>
          <p:cNvPr id="730" name="Google Shape;730;g112b479f80b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12"/>
        <p:cNvGrpSpPr/>
        <p:nvPr/>
      </p:nvGrpSpPr>
      <p:grpSpPr>
        <a:xfrm>
          <a:off x="0" y="0"/>
          <a:ext cx="0" cy="0"/>
          <a:chOff x="0" y="0"/>
          <a:chExt cx="0" cy="0"/>
        </a:xfrm>
      </p:grpSpPr>
      <p:sp>
        <p:nvSpPr>
          <p:cNvPr id="3013" name="Google Shape;3013;g10a3feda9fa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4" name="Google Shape;3014;g10a3feda9fa_0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231F20"/>
                </a:solidFill>
              </a:rPr>
              <a:t>snapshot + remaining log gives the most update to date info.</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This periodic snapshot prevents the cluster metadata log from growing forever which allows an empty broker to be bootstrapped much faster. Once a snapshot is created, the beginning of the log could be removed up to the end of the snapshot. This doesn’t cause data loss since the latest metadata for each topic/partition are available through snapshot + remaining of the log.</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endParaRPr sz="1400">
              <a:solidFill>
                <a:srgbClr val="231F20"/>
              </a:solidFill>
            </a:endParaRPr>
          </a:p>
        </p:txBody>
      </p:sp>
      <p:sp>
        <p:nvSpPr>
          <p:cNvPr id="3015" name="Google Shape;3015;g10a3feda9fa_0_2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51"/>
        <p:cNvGrpSpPr/>
        <p:nvPr/>
      </p:nvGrpSpPr>
      <p:grpSpPr>
        <a:xfrm>
          <a:off x="0" y="0"/>
          <a:ext cx="0" cy="0"/>
          <a:chOff x="0" y="0"/>
          <a:chExt cx="0" cy="0"/>
        </a:xfrm>
      </p:grpSpPr>
      <p:sp>
        <p:nvSpPr>
          <p:cNvPr id="3052" name="Google Shape;3052;g10a3feda9fa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3" name="Google Shape;3053;g10a3feda9fa_0_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231F20"/>
              </a:buClr>
              <a:buSzPts val="1400"/>
              <a:buAutoNum type="arabicParenR"/>
            </a:pPr>
            <a:r>
              <a:rPr lang="en-US" sz="1400">
                <a:solidFill>
                  <a:srgbClr val="231F20"/>
                </a:solidFill>
              </a:rPr>
              <a:t>for bootstrapping 2) during catchup</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When an existing broker restarts:</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457200" lvl="0" indent="-317500" algn="l" rtl="0">
              <a:spcBef>
                <a:spcPts val="0"/>
              </a:spcBef>
              <a:spcAft>
                <a:spcPts val="0"/>
              </a:spcAft>
              <a:buClr>
                <a:srgbClr val="231F20"/>
              </a:buClr>
              <a:buSzPts val="1400"/>
              <a:buAutoNum type="arabicPeriod"/>
            </a:pPr>
            <a:r>
              <a:rPr lang="en-US" sz="1400">
                <a:solidFill>
                  <a:srgbClr val="231F20"/>
                </a:solidFill>
              </a:rPr>
              <a:t>It loads its most recent snapshot into memory.</a:t>
            </a:r>
            <a:endParaRPr sz="1400">
              <a:solidFill>
                <a:srgbClr val="231F20"/>
              </a:solidFill>
            </a:endParaRPr>
          </a:p>
          <a:p>
            <a:pPr marL="457200" lvl="0" indent="-317500" algn="l" rtl="0">
              <a:spcBef>
                <a:spcPts val="0"/>
              </a:spcBef>
              <a:spcAft>
                <a:spcPts val="0"/>
              </a:spcAft>
              <a:buClr>
                <a:srgbClr val="231F20"/>
              </a:buClr>
              <a:buSzPts val="1400"/>
              <a:buAutoNum type="arabicPeriod"/>
            </a:pPr>
            <a:r>
              <a:rPr lang="en-US" sz="1400">
                <a:solidFill>
                  <a:srgbClr val="231F20"/>
                </a:solidFill>
              </a:rPr>
              <a:t>Then starting from the EndOffset of its snapshot, it adds available records from its local __cluster_metadata log.</a:t>
            </a:r>
            <a:endParaRPr sz="1400">
              <a:solidFill>
                <a:srgbClr val="231F20"/>
              </a:solidFill>
            </a:endParaRPr>
          </a:p>
          <a:p>
            <a:pPr marL="457200" lvl="0" indent="-317500" algn="l" rtl="0">
              <a:spcBef>
                <a:spcPts val="0"/>
              </a:spcBef>
              <a:spcAft>
                <a:spcPts val="0"/>
              </a:spcAft>
              <a:buClr>
                <a:srgbClr val="231F20"/>
              </a:buClr>
              <a:buSzPts val="1400"/>
              <a:buAutoNum type="arabicPeriod"/>
            </a:pPr>
            <a:r>
              <a:rPr lang="en-US" sz="1400">
                <a:solidFill>
                  <a:srgbClr val="231F20"/>
                </a:solidFill>
              </a:rPr>
              <a:t>It then begins fetching records from the __cluster_metadata partition leader located on the active controller.</a:t>
            </a:r>
            <a:endParaRPr sz="1400">
              <a:solidFill>
                <a:srgbClr val="231F20"/>
              </a:solidFill>
            </a:endParaRPr>
          </a:p>
          <a:p>
            <a:pPr marL="457200" lvl="0" indent="-317500" algn="l" rtl="0">
              <a:spcBef>
                <a:spcPts val="0"/>
              </a:spcBef>
              <a:spcAft>
                <a:spcPts val="0"/>
              </a:spcAft>
              <a:buClr>
                <a:srgbClr val="231F20"/>
              </a:buClr>
              <a:buSzPts val="1400"/>
              <a:buAutoNum type="arabicPeriod"/>
            </a:pPr>
            <a:r>
              <a:rPr lang="en-US" sz="1400">
                <a:solidFill>
                  <a:srgbClr val="231F20"/>
                </a:solidFill>
              </a:rPr>
              <a:t>If the fetched record offset is less than the active controller LogStartOffset, the controller response includes the snapshot ID of its latest snapshot. The broker fetches this snapshot and loads it into memory and then once again continues fetching records from the  __cluster_metadata partition leader.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solidFill>
                  <a:srgbClr val="231F20"/>
                </a:solidFill>
              </a:rPr>
              <a:t>When a new broker starts up:</a:t>
            </a:r>
            <a:endParaRPr sz="1400">
              <a:solidFill>
                <a:srgbClr val="231F20"/>
              </a:solidFill>
            </a:endParaRPr>
          </a:p>
          <a:p>
            <a:pPr marL="457200" lvl="0" indent="-317500" algn="l" rtl="0">
              <a:spcBef>
                <a:spcPts val="0"/>
              </a:spcBef>
              <a:spcAft>
                <a:spcPts val="0"/>
              </a:spcAft>
              <a:buClr>
                <a:srgbClr val="231F20"/>
              </a:buClr>
              <a:buSzPts val="1400"/>
              <a:buAutoNum type="arabicPeriod" startAt="3"/>
            </a:pPr>
            <a:r>
              <a:rPr lang="en-US" sz="1400">
                <a:solidFill>
                  <a:srgbClr val="231F20"/>
                </a:solidFill>
              </a:rPr>
              <a:t> It begins fetching records for the first time from the  __cluster_metadata partition leader. </a:t>
            </a:r>
            <a:endParaRPr sz="1400">
              <a:solidFill>
                <a:srgbClr val="231F20"/>
              </a:solidFill>
            </a:endParaRPr>
          </a:p>
          <a:p>
            <a:pPr marL="457200" lvl="0" indent="-317500" algn="l" rtl="0">
              <a:spcBef>
                <a:spcPts val="0"/>
              </a:spcBef>
              <a:spcAft>
                <a:spcPts val="0"/>
              </a:spcAft>
              <a:buClr>
                <a:srgbClr val="231F20"/>
              </a:buClr>
              <a:buSzPts val="1400"/>
              <a:buAutoNum type="arabicPeriod" startAt="3"/>
            </a:pPr>
            <a:r>
              <a:rPr lang="en-US" sz="1400">
                <a:solidFill>
                  <a:srgbClr val="231F20"/>
                </a:solidFill>
              </a:rPr>
              <a:t>Typically, this offset will be less than the active controller LogStartOffset and the controller response will includes the snapshot ID of its latest snapshot. The broker fetches this snapshot and loads it into memory and then once again continues fetching records from the  __cluster_metadata partition leader.</a:t>
            </a:r>
            <a:endParaRPr sz="1400">
              <a:solidFill>
                <a:srgbClr val="231F20"/>
              </a:solidFill>
            </a:endParaRPr>
          </a:p>
          <a:p>
            <a:pPr marL="0" lvl="0" indent="0" algn="l" rtl="0">
              <a:spcBef>
                <a:spcPts val="0"/>
              </a:spcBef>
              <a:spcAft>
                <a:spcPts val="0"/>
              </a:spcAft>
              <a:buClr>
                <a:schemeClr val="dk1"/>
              </a:buClr>
              <a:buSzPts val="1100"/>
              <a:buFont typeface="Arial"/>
              <a:buNone/>
            </a:pPr>
            <a:endParaRPr sz="1400">
              <a:solidFill>
                <a:srgbClr val="231F20"/>
              </a:solidFill>
            </a:endParaRPr>
          </a:p>
          <a:p>
            <a:pPr marL="0" lvl="0" indent="0" algn="l" rtl="0">
              <a:spcBef>
                <a:spcPts val="0"/>
              </a:spcBef>
              <a:spcAft>
                <a:spcPts val="0"/>
              </a:spcAft>
              <a:buClr>
                <a:schemeClr val="dk1"/>
              </a:buClr>
              <a:buSzPts val="1100"/>
              <a:buFont typeface="Arial"/>
              <a:buNone/>
            </a:pPr>
            <a:r>
              <a:rPr lang="en-US" sz="1400"/>
              <a:t>You should now have a good understanding of the KRaft control plane.</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a:p>
            <a:pPr marL="0" lvl="0" indent="0" algn="l" rtl="0">
              <a:spcBef>
                <a:spcPts val="0"/>
              </a:spcBef>
              <a:spcAft>
                <a:spcPts val="0"/>
              </a:spcAft>
              <a:buClr>
                <a:srgbClr val="231F20"/>
              </a:buClr>
              <a:buSzPts val="1100"/>
              <a:buFont typeface="Arial"/>
              <a:buNone/>
            </a:pPr>
            <a:r>
              <a:rPr lang="en-US" sz="1400">
                <a:solidFill>
                  <a:srgbClr val="231F20"/>
                </a:solidFill>
              </a:rPr>
              <a:t>In the next module, we will examine Kafka’s consumer group protocol.</a:t>
            </a:r>
            <a:endParaRPr sz="1400">
              <a:solidFill>
                <a:srgbClr val="231F20"/>
              </a:solidFill>
            </a:endParaRPr>
          </a:p>
          <a:p>
            <a:pPr marL="0" lvl="0" indent="0" algn="l" rtl="0">
              <a:spcBef>
                <a:spcPts val="0"/>
              </a:spcBef>
              <a:spcAft>
                <a:spcPts val="0"/>
              </a:spcAft>
              <a:buClr>
                <a:srgbClr val="231F20"/>
              </a:buClr>
              <a:buSzPts val="1100"/>
              <a:buFont typeface="Arial"/>
              <a:buNone/>
            </a:pPr>
            <a:endParaRPr sz="1400">
              <a:solidFill>
                <a:srgbClr val="231F20"/>
              </a:solidFill>
            </a:endParaRPr>
          </a:p>
        </p:txBody>
      </p:sp>
      <p:sp>
        <p:nvSpPr>
          <p:cNvPr id="3054" name="Google Shape;3054;g10a3feda9fa_0_2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6"/>
        <p:cNvGrpSpPr/>
        <p:nvPr/>
      </p:nvGrpSpPr>
      <p:grpSpPr>
        <a:xfrm>
          <a:off x="0" y="0"/>
          <a:ext cx="0" cy="0"/>
          <a:chOff x="0" y="0"/>
          <a:chExt cx="0" cy="0"/>
        </a:xfrm>
      </p:grpSpPr>
      <p:sp>
        <p:nvSpPr>
          <p:cNvPr id="737" name="Google Shape;737;g105bd9d97cb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05bd9d97cb_0_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173361"/>
              </a:buClr>
              <a:buSzPts val="1100"/>
              <a:buFont typeface="Arial"/>
              <a:buNone/>
            </a:pPr>
            <a:r>
              <a:rPr lang="en-US" sz="1400" dirty="0">
                <a:solidFill>
                  <a:srgbClr val="231F20"/>
                </a:solidFill>
              </a:rPr>
              <a:t>Sending each record as a separate PRC request has too much overhead. Instead, the producer client first accumulates the record in a buffer associated with to the partition. Another benefit of batching is to make compression more efficient.</a:t>
            </a:r>
            <a:endParaRPr sz="1400" dirty="0">
              <a:solidFill>
                <a:srgbClr val="231F20"/>
              </a:solidFill>
            </a:endParaRPr>
          </a:p>
          <a:p>
            <a:pPr marL="0" lvl="0" indent="0" algn="l" rtl="0">
              <a:spcBef>
                <a:spcPts val="0"/>
              </a:spcBef>
              <a:spcAft>
                <a:spcPts val="0"/>
              </a:spcAft>
              <a:buClr>
                <a:srgbClr val="173361"/>
              </a:buClr>
              <a:buSzPts val="1100"/>
              <a:buFont typeface="Arial"/>
              <a:buNone/>
            </a:pPr>
            <a:endParaRPr sz="1400" dirty="0">
              <a:solidFill>
                <a:srgbClr val="231F20"/>
              </a:solidFill>
            </a:endParaRPr>
          </a:p>
          <a:p>
            <a:pPr marL="0" lvl="0" indent="0" algn="l" rtl="0">
              <a:spcBef>
                <a:spcPts val="0"/>
              </a:spcBef>
              <a:spcAft>
                <a:spcPts val="0"/>
              </a:spcAft>
              <a:buClr>
                <a:srgbClr val="173361"/>
              </a:buClr>
              <a:buSzPts val="1100"/>
              <a:buFont typeface="Arial"/>
              <a:buNone/>
            </a:pPr>
            <a:r>
              <a:rPr lang="en-US" sz="1400" dirty="0">
                <a:solidFill>
                  <a:srgbClr val="231F20"/>
                </a:solidFill>
              </a:rPr>
              <a:t>The producer can be tuned so that this batching favors low latency or high throughput</a:t>
            </a:r>
            <a:endParaRPr sz="1400" dirty="0">
              <a:solidFill>
                <a:srgbClr val="231F20"/>
              </a:solidFill>
            </a:endParaRPr>
          </a:p>
          <a:p>
            <a:pPr marL="0" lvl="0" indent="0" algn="l" rtl="0">
              <a:spcBef>
                <a:spcPts val="0"/>
              </a:spcBef>
              <a:spcAft>
                <a:spcPts val="0"/>
              </a:spcAft>
              <a:buClr>
                <a:srgbClr val="173361"/>
              </a:buClr>
              <a:buSzPts val="1100"/>
              <a:buFont typeface="Arial"/>
              <a:buNone/>
            </a:pPr>
            <a:endParaRPr sz="1400" dirty="0">
              <a:solidFill>
                <a:srgbClr val="231F20"/>
              </a:solidFill>
            </a:endParaRPr>
          </a:p>
          <a:p>
            <a:pPr marL="0" lvl="0" indent="0" algn="l" rtl="0">
              <a:spcBef>
                <a:spcPts val="0"/>
              </a:spcBef>
              <a:spcAft>
                <a:spcPts val="0"/>
              </a:spcAft>
              <a:buClr>
                <a:srgbClr val="173361"/>
              </a:buClr>
              <a:buSzPts val="1100"/>
              <a:buFont typeface="Arial"/>
              <a:buNone/>
            </a:pPr>
            <a:r>
              <a:rPr lang="en-US" sz="1400" dirty="0">
                <a:solidFill>
                  <a:srgbClr val="231F20"/>
                </a:solidFill>
              </a:rPr>
              <a:t>If the client is configured to use compression, records are compressed as they are added to the </a:t>
            </a:r>
            <a:r>
              <a:rPr lang="en-US" sz="1400" dirty="0" err="1">
                <a:solidFill>
                  <a:srgbClr val="231F20"/>
                </a:solidFill>
              </a:rPr>
              <a:t>RecordBatch</a:t>
            </a:r>
            <a:r>
              <a:rPr lang="en-US" sz="1400" dirty="0">
                <a:solidFill>
                  <a:srgbClr val="231F20"/>
                </a:solidFill>
              </a:rPr>
              <a:t>.</a:t>
            </a:r>
            <a:endParaRPr sz="1400" dirty="0">
              <a:solidFill>
                <a:srgbClr val="231F20"/>
              </a:solidFill>
            </a:endParaRPr>
          </a:p>
          <a:p>
            <a:pPr marL="0" lvl="0" indent="0" algn="l" rtl="0">
              <a:spcBef>
                <a:spcPts val="0"/>
              </a:spcBef>
              <a:spcAft>
                <a:spcPts val="0"/>
              </a:spcAft>
              <a:buClr>
                <a:srgbClr val="173361"/>
              </a:buClr>
              <a:buSzPts val="1100"/>
              <a:buFont typeface="Arial"/>
              <a:buNone/>
            </a:pPr>
            <a:endParaRPr sz="1400" dirty="0">
              <a:solidFill>
                <a:srgbClr val="231F20"/>
              </a:solidFill>
            </a:endParaRPr>
          </a:p>
          <a:p>
            <a:pPr marL="0" lvl="0" indent="0" algn="l" rtl="0">
              <a:spcBef>
                <a:spcPts val="0"/>
              </a:spcBef>
              <a:spcAft>
                <a:spcPts val="0"/>
              </a:spcAft>
              <a:buClr>
                <a:srgbClr val="173361"/>
              </a:buClr>
              <a:buSzPts val="1100"/>
              <a:buFont typeface="Arial"/>
              <a:buNone/>
            </a:pPr>
            <a:endParaRPr sz="1400" dirty="0">
              <a:solidFill>
                <a:srgbClr val="231F20"/>
              </a:solidFill>
            </a:endParaRPr>
          </a:p>
          <a:p>
            <a:pPr marL="0" lvl="0" indent="0" algn="l" rtl="0">
              <a:spcBef>
                <a:spcPts val="0"/>
              </a:spcBef>
              <a:spcAft>
                <a:spcPts val="0"/>
              </a:spcAft>
              <a:buClr>
                <a:srgbClr val="173361"/>
              </a:buClr>
              <a:buSzPts val="1100"/>
              <a:buFont typeface="Arial"/>
              <a:buNone/>
            </a:pPr>
            <a:endParaRPr sz="1400" dirty="0">
              <a:solidFill>
                <a:srgbClr val="231F20"/>
              </a:solidFill>
            </a:endParaRPr>
          </a:p>
          <a:p>
            <a:pPr marL="0" lvl="0" indent="0" algn="l" rtl="0">
              <a:spcBef>
                <a:spcPts val="0"/>
              </a:spcBef>
              <a:spcAft>
                <a:spcPts val="0"/>
              </a:spcAft>
              <a:buClr>
                <a:srgbClr val="173361"/>
              </a:buClr>
              <a:buSzPts val="1100"/>
              <a:buFont typeface="Arial"/>
              <a:buNone/>
            </a:pPr>
            <a:r>
              <a:rPr lang="en-US" sz="1400" dirty="0">
                <a:solidFill>
                  <a:srgbClr val="231F20"/>
                </a:solidFill>
              </a:rPr>
              <a:t>The combination of batching and compression reduces network bandwidth and cluster storage requirements.</a:t>
            </a:r>
            <a:endParaRPr sz="1400" dirty="0">
              <a:solidFill>
                <a:srgbClr val="231F20"/>
              </a:solidFill>
            </a:endParaRPr>
          </a:p>
          <a:p>
            <a:pPr marL="0" lvl="0" indent="0" algn="l" rtl="0">
              <a:spcBef>
                <a:spcPts val="0"/>
              </a:spcBef>
              <a:spcAft>
                <a:spcPts val="0"/>
              </a:spcAft>
              <a:buClr>
                <a:schemeClr val="dk1"/>
              </a:buClr>
              <a:buSzPts val="1100"/>
              <a:buFont typeface="Arial"/>
              <a:buNone/>
            </a:pPr>
            <a:endParaRPr sz="1400" dirty="0">
              <a:solidFill>
                <a:srgbClr val="231F20"/>
              </a:solidFill>
            </a:endParaRPr>
          </a:p>
        </p:txBody>
      </p:sp>
      <p:sp>
        <p:nvSpPr>
          <p:cNvPr id="739" name="Google Shape;739;g105bd9d97cb_0_1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3"/>
        <p:cNvGrpSpPr/>
        <p:nvPr/>
      </p:nvGrpSpPr>
      <p:grpSpPr>
        <a:xfrm>
          <a:off x="0" y="0"/>
          <a:ext cx="0" cy="0"/>
          <a:chOff x="0" y="0"/>
          <a:chExt cx="0" cy="0"/>
        </a:xfrm>
      </p:grpSpPr>
      <p:sp>
        <p:nvSpPr>
          <p:cNvPr id="784" name="Google Shape;784;g105bd9d97cb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05bd9d97cb_0_2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173361"/>
              </a:buClr>
              <a:buSzPts val="1100"/>
              <a:buFont typeface="Arial"/>
              <a:buNone/>
            </a:pPr>
            <a:r>
              <a:rPr lang="en-US" sz="1400">
                <a:solidFill>
                  <a:srgbClr val="231F20"/>
                </a:solidFill>
              </a:rPr>
              <a:t>The produce request first lands in the socket buffer on the broker. From there, it will be picked up by one of the network threads. The client connection then sticks to this network thread. The same network thread will be used for processing the request/response for the lifetime of this client connection. Since network thread is used for multiplexing different client conections, it’s designed to be light weighted. For request handling, it mostly converts the bytes in socket buffer into a request and put it into a shared request queue.</a:t>
            </a:r>
            <a:endParaRPr sz="1400">
              <a:solidFill>
                <a:srgbClr val="231F20"/>
              </a:solidFill>
            </a:endParaRPr>
          </a:p>
          <a:p>
            <a:pPr marL="0" lvl="0" indent="0" algn="l" rtl="0">
              <a:spcBef>
                <a:spcPts val="0"/>
              </a:spcBef>
              <a:spcAft>
                <a:spcPts val="0"/>
              </a:spcAft>
              <a:buClr>
                <a:srgbClr val="173361"/>
              </a:buClr>
              <a:buSzPts val="1100"/>
              <a:buFont typeface="Arial"/>
              <a:buNone/>
            </a:pPr>
            <a:endParaRPr sz="1400">
              <a:solidFill>
                <a:srgbClr val="231F20"/>
              </a:solidFill>
            </a:endParaRPr>
          </a:p>
          <a:p>
            <a:pPr marL="0" lvl="0" indent="0" algn="l" rtl="0">
              <a:spcBef>
                <a:spcPts val="0"/>
              </a:spcBef>
              <a:spcAft>
                <a:spcPts val="0"/>
              </a:spcAft>
              <a:buClr>
                <a:srgbClr val="173361"/>
              </a:buClr>
              <a:buSzPts val="1100"/>
              <a:buFont typeface="Arial"/>
              <a:buNone/>
            </a:pPr>
            <a:r>
              <a:rPr lang="en-US" sz="1400">
                <a:solidFill>
                  <a:srgbClr val="231F20"/>
                </a:solidFill>
              </a:rPr>
              <a:t>When the ProduceRequest is received by the broker, it is added to the </a:t>
            </a:r>
            <a:r>
              <a:rPr lang="en-US" sz="1400">
                <a:solidFill>
                  <a:srgbClr val="173361"/>
                </a:solidFill>
              </a:rPr>
              <a:t>socket receive buffer allocated by the OS kernel for the inbound network socket.</a:t>
            </a:r>
            <a:endParaRPr sz="1400">
              <a:solidFill>
                <a:srgbClr val="173361"/>
              </a:solidFill>
            </a:endParaRPr>
          </a:p>
          <a:p>
            <a:pPr marL="0" lvl="0" indent="0" algn="l" rtl="0">
              <a:spcBef>
                <a:spcPts val="0"/>
              </a:spcBef>
              <a:spcAft>
                <a:spcPts val="0"/>
              </a:spcAft>
              <a:buClr>
                <a:srgbClr val="173361"/>
              </a:buClr>
              <a:buSzPts val="1100"/>
              <a:buFont typeface="Arial"/>
              <a:buNone/>
            </a:pPr>
            <a:endParaRPr sz="1400">
              <a:solidFill>
                <a:srgbClr val="231F20"/>
              </a:solidFill>
            </a:endParaRPr>
          </a:p>
          <a:p>
            <a:pPr marL="0" lvl="0" indent="0" algn="l" rtl="0">
              <a:spcBef>
                <a:spcPts val="0"/>
              </a:spcBef>
              <a:spcAft>
                <a:spcPts val="0"/>
              </a:spcAft>
              <a:buClr>
                <a:srgbClr val="173361"/>
              </a:buClr>
              <a:buSzPts val="1100"/>
              <a:buFont typeface="Arial"/>
              <a:buNone/>
            </a:pPr>
            <a:r>
              <a:rPr lang="en-US" sz="1400">
                <a:solidFill>
                  <a:srgbClr val="231F20"/>
                </a:solidFill>
              </a:rPr>
              <a:t>It waits there to be handled by a network thread.</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When a network thread is available, it is added to the broker’s request queue.</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r>
              <a:rPr lang="en-US" sz="1400">
                <a:solidFill>
                  <a:srgbClr val="231F20"/>
                </a:solidFill>
              </a:rPr>
              <a:t>There is a single request queue per broker but there is one response queue per network thread, since we since we want the same network thread that receives the request to handle the corresponding response.</a:t>
            </a:r>
            <a:endParaRPr sz="1400">
              <a:solidFill>
                <a:srgbClr val="231F20"/>
              </a:solidFill>
            </a:endParaRPr>
          </a:p>
          <a:p>
            <a:pPr marL="0" lvl="0" indent="0" algn="l" rtl="0">
              <a:spcBef>
                <a:spcPts val="0"/>
              </a:spcBef>
              <a:spcAft>
                <a:spcPts val="0"/>
              </a:spcAft>
              <a:buNone/>
            </a:pPr>
            <a:endParaRPr sz="1400">
              <a:solidFill>
                <a:srgbClr val="231F20"/>
              </a:solidFill>
            </a:endParaRPr>
          </a:p>
          <a:p>
            <a:pPr marL="0" lvl="0" indent="0" algn="l" rtl="0">
              <a:spcBef>
                <a:spcPts val="0"/>
              </a:spcBef>
              <a:spcAft>
                <a:spcPts val="0"/>
              </a:spcAft>
              <a:buNone/>
            </a:pPr>
            <a:endParaRPr sz="1400">
              <a:solidFill>
                <a:srgbClr val="231F20"/>
              </a:solidFill>
            </a:endParaRPr>
          </a:p>
        </p:txBody>
      </p:sp>
      <p:sp>
        <p:nvSpPr>
          <p:cNvPr id="786" name="Google Shape;786;g105bd9d97cb_0_2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A2A013CC-B752-4DCB-8AD3-FF2084610B7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E08877-8B47-4098-AF81-203248713F06}"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2A013CC-B752-4DCB-8AD3-FF2084610B7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E08877-8B47-4098-AF81-203248713F0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2A013CC-B752-4DCB-8AD3-FF2084610B7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E08877-8B47-4098-AF81-203248713F06}"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2A013CC-B752-4DCB-8AD3-FF2084610B7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E08877-8B47-4098-AF81-203248713F0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A2A013CC-B752-4DCB-8AD3-FF2084610B7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E08877-8B47-4098-AF81-203248713F06}"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A2A013CC-B752-4DCB-8AD3-FF2084610B7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E08877-8B47-4098-AF81-203248713F06}"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A2A013CC-B752-4DCB-8AD3-FF2084610B7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E08877-8B47-4098-AF81-203248713F0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A2A013CC-B752-4DCB-8AD3-FF2084610B7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E08877-8B47-4098-AF81-203248713F0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A013CC-B752-4DCB-8AD3-FF2084610B7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E08877-8B47-4098-AF81-203248713F0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A2A013CC-B752-4DCB-8AD3-FF2084610B7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E08877-8B47-4098-AF81-203248713F06}"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A2A013CC-B752-4DCB-8AD3-FF2084610B7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E08877-8B47-4098-AF81-203248713F06}"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013CC-B752-4DCB-8AD3-FF2084610B7E}"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08877-8B47-4098-AF81-203248713F0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6.xml"/><Relationship Id="rId2" Type="http://schemas.openxmlformats.org/officeDocument/2006/relationships/image" Target="../media/image29.png"/><Relationship Id="rId1" Type="http://schemas.openxmlformats.org/officeDocument/2006/relationships/image" Target="../media/image2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6.xml"/><Relationship Id="rId2" Type="http://schemas.openxmlformats.org/officeDocument/2006/relationships/image" Target="../media/image23.png"/><Relationship Id="rId1"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6.xml"/><Relationship Id="rId2" Type="http://schemas.openxmlformats.org/officeDocument/2006/relationships/image" Target="../media/image23.png"/><Relationship Id="rId1"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5.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6.xml"/><Relationship Id="rId2" Type="http://schemas.openxmlformats.org/officeDocument/2006/relationships/image" Target="../media/image27.png"/><Relationship Id="rId1"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34787"/>
            <a:ext cx="9144000" cy="2434542"/>
          </a:xfrm>
        </p:spPr>
        <p:txBody>
          <a:bodyPr>
            <a:normAutofit/>
          </a:bodyPr>
          <a:lstStyle/>
          <a:p>
            <a:r>
              <a:rPr lang="en-US" sz="6600" dirty="0">
                <a:solidFill>
                  <a:srgbClr val="7030A0"/>
                </a:solidFill>
              </a:rPr>
              <a:t>APACHE KAFKA </a:t>
            </a:r>
            <a:endParaRPr lang="en-US" sz="6600" dirty="0">
              <a:solidFill>
                <a:srgbClr val="7030A0"/>
              </a:solidFill>
            </a:endParaRPr>
          </a:p>
        </p:txBody>
      </p:sp>
      <p:sp>
        <p:nvSpPr>
          <p:cNvPr id="3" name="Subtitle 2"/>
          <p:cNvSpPr>
            <a:spLocks noGrp="1"/>
          </p:cNvSpPr>
          <p:nvPr>
            <p:ph type="subTitle" idx="1"/>
          </p:nvPr>
        </p:nvSpPr>
        <p:spPr>
          <a:xfrm>
            <a:off x="2066966" y="3121614"/>
            <a:ext cx="9144000" cy="1582444"/>
          </a:xfrm>
        </p:spPr>
        <p:txBody>
          <a:bodyPr>
            <a:normAutofit/>
          </a:bodyPr>
          <a:lstStyle/>
          <a:p>
            <a:r>
              <a:rPr lang="en-US" sz="2800" dirty="0"/>
              <a:t>A </a:t>
            </a:r>
            <a:endParaRPr lang="en-US" sz="2800" dirty="0"/>
          </a:p>
          <a:p>
            <a:r>
              <a:rPr lang="en-US" sz="2800" dirty="0"/>
              <a:t>High throughput distributed Messaging</a:t>
            </a:r>
            <a:r>
              <a:rPr lang="en-US" dirty="0"/>
              <a:t> </a:t>
            </a:r>
            <a:r>
              <a:rPr lang="en-US" sz="2800" dirty="0"/>
              <a:t>system.</a:t>
            </a:r>
            <a:endParaRPr lang="en-US" sz="28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42141" y="1999683"/>
            <a:ext cx="1425238" cy="116955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endParaRPr dirty="0"/>
          </a:p>
        </p:txBody>
      </p:sp>
      <p:grpSp>
        <p:nvGrpSpPr>
          <p:cNvPr id="135" name="Google Shape;135;p23"/>
          <p:cNvGrpSpPr/>
          <p:nvPr/>
        </p:nvGrpSpPr>
        <p:grpSpPr>
          <a:xfrm>
            <a:off x="4003775" y="2450376"/>
            <a:ext cx="3871500" cy="1144200"/>
            <a:chOff x="8007550" y="7175274"/>
            <a:chExt cx="7743000" cy="2288400"/>
          </a:xfrm>
        </p:grpSpPr>
        <p:sp>
          <p:nvSpPr>
            <p:cNvPr id="136" name="Google Shape;136;p23"/>
            <p:cNvSpPr/>
            <p:nvPr/>
          </p:nvSpPr>
          <p:spPr>
            <a:xfrm>
              <a:off x="8007550" y="7175274"/>
              <a:ext cx="7743000" cy="2288400"/>
            </a:xfrm>
            <a:prstGeom prst="roundRect">
              <a:avLst>
                <a:gd name="adj" fmla="val 6060"/>
              </a:avLst>
            </a:prstGeom>
            <a:solidFill>
              <a:schemeClr val="lt1"/>
            </a:solidFill>
            <a:ln w="38100" cap="flat" cmpd="sng">
              <a:solidFill>
                <a:schemeClr val="dk2"/>
              </a:solidFill>
              <a:prstDash val="dash"/>
              <a:round/>
              <a:headEnd type="none" w="sm" len="sm"/>
              <a:tailEnd type="none" w="sm" len="sm"/>
            </a:ln>
          </p:spPr>
          <p:txBody>
            <a:bodyPr spcFirstLastPara="1" wrap="square" lIns="45713" tIns="137150" rIns="45713" bIns="45713" anchor="t" anchorCtr="0">
              <a:noAutofit/>
            </a:bodyPr>
            <a:lstStyle/>
            <a:p>
              <a:pPr algn="ctr"/>
              <a:endParaRPr sz="2400" dirty="0">
                <a:latin typeface="Montserrat"/>
                <a:ea typeface="Montserrat"/>
                <a:cs typeface="Montserrat"/>
                <a:sym typeface="Montserrat"/>
              </a:endParaRPr>
            </a:p>
          </p:txBody>
        </p:sp>
        <p:grpSp>
          <p:nvGrpSpPr>
            <p:cNvPr id="137" name="Google Shape;137;p23"/>
            <p:cNvGrpSpPr/>
            <p:nvPr/>
          </p:nvGrpSpPr>
          <p:grpSpPr>
            <a:xfrm>
              <a:off x="8591280" y="7894995"/>
              <a:ext cx="6575607" cy="848960"/>
              <a:chOff x="10244425" y="6631800"/>
              <a:chExt cx="4302000" cy="472800"/>
            </a:xfrm>
          </p:grpSpPr>
          <p:sp>
            <p:nvSpPr>
              <p:cNvPr id="138" name="Google Shape;138;p23"/>
              <p:cNvSpPr/>
              <p:nvPr/>
            </p:nvSpPr>
            <p:spPr>
              <a:xfrm>
                <a:off x="10244425" y="6631800"/>
                <a:ext cx="630300" cy="472800"/>
              </a:xfrm>
              <a:prstGeom prst="roundRect">
                <a:avLst>
                  <a:gd name="adj" fmla="val 16667"/>
                </a:avLst>
              </a:prstGeom>
              <a:solidFill>
                <a:schemeClr val="accent1"/>
              </a:solidFill>
              <a:ln>
                <a:noFill/>
              </a:ln>
            </p:spPr>
            <p:txBody>
              <a:bodyPr spcFirstLastPara="1" wrap="square" lIns="45713" tIns="45713" rIns="45713" bIns="45713" anchor="ctr" anchorCtr="0">
                <a:noAutofit/>
              </a:bodyPr>
              <a:lstStyle/>
              <a:p>
                <a:endParaRPr sz="900"/>
              </a:p>
            </p:txBody>
          </p:sp>
          <p:sp>
            <p:nvSpPr>
              <p:cNvPr id="139" name="Google Shape;139;p23"/>
              <p:cNvSpPr/>
              <p:nvPr/>
            </p:nvSpPr>
            <p:spPr>
              <a:xfrm>
                <a:off x="10978765" y="6631800"/>
                <a:ext cx="630300" cy="472800"/>
              </a:xfrm>
              <a:prstGeom prst="roundRect">
                <a:avLst>
                  <a:gd name="adj" fmla="val 16667"/>
                </a:avLst>
              </a:prstGeom>
              <a:solidFill>
                <a:schemeClr val="accent1"/>
              </a:solidFill>
              <a:ln>
                <a:noFill/>
              </a:ln>
            </p:spPr>
            <p:txBody>
              <a:bodyPr spcFirstLastPara="1" wrap="square" lIns="45713" tIns="45713" rIns="45713" bIns="45713" anchor="ctr" anchorCtr="0">
                <a:noAutofit/>
              </a:bodyPr>
              <a:lstStyle/>
              <a:p>
                <a:endParaRPr sz="900"/>
              </a:p>
            </p:txBody>
          </p:sp>
          <p:sp>
            <p:nvSpPr>
              <p:cNvPr id="140" name="Google Shape;140;p23"/>
              <p:cNvSpPr/>
              <p:nvPr/>
            </p:nvSpPr>
            <p:spPr>
              <a:xfrm>
                <a:off x="12447445" y="6631800"/>
                <a:ext cx="630300" cy="472800"/>
              </a:xfrm>
              <a:prstGeom prst="roundRect">
                <a:avLst>
                  <a:gd name="adj" fmla="val 16667"/>
                </a:avLst>
              </a:prstGeom>
              <a:solidFill>
                <a:schemeClr val="accent1"/>
              </a:solidFill>
              <a:ln>
                <a:noFill/>
              </a:ln>
            </p:spPr>
            <p:txBody>
              <a:bodyPr spcFirstLastPara="1" wrap="square" lIns="45713" tIns="45713" rIns="45713" bIns="45713" anchor="ctr" anchorCtr="0">
                <a:noAutofit/>
              </a:bodyPr>
              <a:lstStyle/>
              <a:p>
                <a:endParaRPr sz="900"/>
              </a:p>
            </p:txBody>
          </p:sp>
          <p:sp>
            <p:nvSpPr>
              <p:cNvPr id="141" name="Google Shape;141;p23"/>
              <p:cNvSpPr/>
              <p:nvPr/>
            </p:nvSpPr>
            <p:spPr>
              <a:xfrm>
                <a:off x="13181785" y="6631800"/>
                <a:ext cx="630300" cy="472800"/>
              </a:xfrm>
              <a:prstGeom prst="roundRect">
                <a:avLst>
                  <a:gd name="adj" fmla="val 16667"/>
                </a:avLst>
              </a:prstGeom>
              <a:solidFill>
                <a:schemeClr val="accent1"/>
              </a:solidFill>
              <a:ln>
                <a:noFill/>
              </a:ln>
            </p:spPr>
            <p:txBody>
              <a:bodyPr spcFirstLastPara="1" wrap="square" lIns="45713" tIns="45713" rIns="45713" bIns="45713" anchor="ctr" anchorCtr="0">
                <a:noAutofit/>
              </a:bodyPr>
              <a:lstStyle/>
              <a:p>
                <a:endParaRPr sz="900"/>
              </a:p>
            </p:txBody>
          </p:sp>
          <p:sp>
            <p:nvSpPr>
              <p:cNvPr id="142" name="Google Shape;142;p23"/>
              <p:cNvSpPr/>
              <p:nvPr/>
            </p:nvSpPr>
            <p:spPr>
              <a:xfrm>
                <a:off x="13916125" y="6631800"/>
                <a:ext cx="630300" cy="472800"/>
              </a:xfrm>
              <a:prstGeom prst="roundRect">
                <a:avLst>
                  <a:gd name="adj" fmla="val 16667"/>
                </a:avLst>
              </a:prstGeom>
              <a:solidFill>
                <a:schemeClr val="accent1"/>
              </a:solidFill>
              <a:ln>
                <a:noFill/>
              </a:ln>
            </p:spPr>
            <p:txBody>
              <a:bodyPr spcFirstLastPara="1" wrap="square" lIns="45713" tIns="45713" rIns="45713" bIns="45713" anchor="ctr" anchorCtr="0">
                <a:noAutofit/>
              </a:bodyPr>
              <a:lstStyle/>
              <a:p>
                <a:endParaRPr sz="900"/>
              </a:p>
            </p:txBody>
          </p:sp>
          <p:sp>
            <p:nvSpPr>
              <p:cNvPr id="143" name="Google Shape;143;p23"/>
              <p:cNvSpPr/>
              <p:nvPr/>
            </p:nvSpPr>
            <p:spPr>
              <a:xfrm>
                <a:off x="11713105" y="6631800"/>
                <a:ext cx="630300" cy="472800"/>
              </a:xfrm>
              <a:prstGeom prst="roundRect">
                <a:avLst>
                  <a:gd name="adj" fmla="val 16667"/>
                </a:avLst>
              </a:prstGeom>
              <a:solidFill>
                <a:schemeClr val="accent5"/>
              </a:solidFill>
              <a:ln>
                <a:noFill/>
              </a:ln>
            </p:spPr>
            <p:txBody>
              <a:bodyPr spcFirstLastPara="1" wrap="square" lIns="45713" tIns="45713" rIns="45713" bIns="45713" anchor="ctr" anchorCtr="0">
                <a:noAutofit/>
              </a:bodyPr>
              <a:lstStyle/>
              <a:p>
                <a:endParaRPr sz="900"/>
              </a:p>
            </p:txBody>
          </p:sp>
        </p:grpSp>
      </p:grpSp>
      <p:sp>
        <p:nvSpPr>
          <p:cNvPr id="144" name="Google Shape;144;p23"/>
          <p:cNvSpPr txBox="1"/>
          <p:nvPr/>
        </p:nvSpPr>
        <p:spPr>
          <a:xfrm>
            <a:off x="8339466" y="1371600"/>
            <a:ext cx="3014334" cy="830983"/>
          </a:xfrm>
          <a:prstGeom prst="rect">
            <a:avLst/>
          </a:prstGeom>
          <a:noFill/>
          <a:ln>
            <a:noFill/>
          </a:ln>
        </p:spPr>
        <p:txBody>
          <a:bodyPr spcFirstLastPara="1" wrap="square" lIns="45713" tIns="45713" rIns="45713" bIns="45713" anchor="t" anchorCtr="0">
            <a:spAutoFit/>
          </a:bodyPr>
          <a:lstStyle/>
          <a:p>
            <a:pPr algn="ctr"/>
            <a:r>
              <a:rPr lang="en-US" sz="2400" dirty="0">
                <a:solidFill>
                  <a:schemeClr val="dk2"/>
                </a:solidFill>
                <a:latin typeface="Montserrat"/>
                <a:ea typeface="Montserrat"/>
                <a:cs typeface="Montserrat"/>
                <a:sym typeface="Montserrat"/>
              </a:rPr>
              <a:t>Event Processing Application</a:t>
            </a:r>
            <a:endParaRPr sz="2400" dirty="0">
              <a:solidFill>
                <a:schemeClr val="dk2"/>
              </a:solidFill>
              <a:latin typeface="Montserrat"/>
              <a:ea typeface="Montserrat"/>
              <a:cs typeface="Montserrat"/>
              <a:sym typeface="Montserrat"/>
            </a:endParaRPr>
          </a:p>
        </p:txBody>
      </p:sp>
      <p:grpSp>
        <p:nvGrpSpPr>
          <p:cNvPr id="145" name="Google Shape;145;p23"/>
          <p:cNvGrpSpPr/>
          <p:nvPr/>
        </p:nvGrpSpPr>
        <p:grpSpPr>
          <a:xfrm>
            <a:off x="9241711" y="2336670"/>
            <a:ext cx="1501914" cy="1371613"/>
            <a:chOff x="12289841" y="4616992"/>
            <a:chExt cx="823598" cy="764002"/>
          </a:xfrm>
        </p:grpSpPr>
        <p:sp>
          <p:nvSpPr>
            <p:cNvPr id="146" name="Google Shape;146;p23"/>
            <p:cNvSpPr/>
            <p:nvPr/>
          </p:nvSpPr>
          <p:spPr>
            <a:xfrm>
              <a:off x="12622359" y="4777133"/>
              <a:ext cx="491081" cy="259699"/>
            </a:xfrm>
            <a:custGeom>
              <a:avLst/>
              <a:gdLst/>
              <a:ahLst/>
              <a:cxnLst/>
              <a:rect l="l" t="t" r="r" b="b"/>
              <a:pathLst>
                <a:path w="4977" h="2632" extrusionOk="0">
                  <a:moveTo>
                    <a:pt x="4977" y="2631"/>
                  </a:moveTo>
                  <a:lnTo>
                    <a:pt x="0" y="2631"/>
                  </a:lnTo>
                  <a:lnTo>
                    <a:pt x="0" y="0"/>
                  </a:lnTo>
                  <a:lnTo>
                    <a:pt x="893" y="0"/>
                  </a:lnTo>
                  <a:lnTo>
                    <a:pt x="893" y="1738"/>
                  </a:lnTo>
                  <a:lnTo>
                    <a:pt x="4977" y="1738"/>
                  </a:lnTo>
                  <a:close/>
                </a:path>
              </a:pathLst>
            </a:custGeom>
            <a:gradFill>
              <a:gsLst>
                <a:gs pos="0">
                  <a:srgbClr val="38CCED">
                    <a:alpha val="35294"/>
                  </a:srgbClr>
                </a:gs>
                <a:gs pos="100000">
                  <a:srgbClr val="38CCED"/>
                </a:gs>
              </a:gsLst>
              <a:lin ang="10800025" scaled="0"/>
            </a:gradFill>
            <a:ln>
              <a:noFill/>
            </a:ln>
          </p:spPr>
          <p:txBody>
            <a:bodyPr spcFirstLastPara="1" wrap="square" lIns="45713" tIns="45713" rIns="45713" bIns="45713" anchor="ctr" anchorCtr="0">
              <a:noAutofit/>
            </a:bodyPr>
            <a:lstStyle/>
            <a:p>
              <a:endParaRPr sz="900"/>
            </a:p>
          </p:txBody>
        </p:sp>
        <p:sp>
          <p:nvSpPr>
            <p:cNvPr id="147" name="Google Shape;147;p23"/>
            <p:cNvSpPr/>
            <p:nvPr/>
          </p:nvSpPr>
          <p:spPr>
            <a:xfrm>
              <a:off x="12289841" y="4616992"/>
              <a:ext cx="779000" cy="764002"/>
            </a:xfrm>
            <a:custGeom>
              <a:avLst/>
              <a:gdLst/>
              <a:ahLst/>
              <a:cxnLst/>
              <a:rect l="l" t="t" r="r" b="b"/>
              <a:pathLst>
                <a:path w="7895" h="7743" extrusionOk="0">
                  <a:moveTo>
                    <a:pt x="3919" y="0"/>
                  </a:moveTo>
                  <a:cubicBezTo>
                    <a:pt x="3441" y="0"/>
                    <a:pt x="2961" y="90"/>
                    <a:pt x="2501" y="266"/>
                  </a:cubicBezTo>
                  <a:cubicBezTo>
                    <a:pt x="1537" y="635"/>
                    <a:pt x="775" y="1373"/>
                    <a:pt x="358" y="2326"/>
                  </a:cubicBezTo>
                  <a:cubicBezTo>
                    <a:pt x="120" y="2885"/>
                    <a:pt x="1" y="3516"/>
                    <a:pt x="48" y="4123"/>
                  </a:cubicBezTo>
                  <a:cubicBezTo>
                    <a:pt x="48" y="4283"/>
                    <a:pt x="179" y="4410"/>
                    <a:pt x="337" y="4410"/>
                  </a:cubicBezTo>
                  <a:cubicBezTo>
                    <a:pt x="344" y="4410"/>
                    <a:pt x="351" y="4410"/>
                    <a:pt x="358" y="4409"/>
                  </a:cubicBezTo>
                  <a:cubicBezTo>
                    <a:pt x="525" y="4409"/>
                    <a:pt x="656" y="4254"/>
                    <a:pt x="644" y="4088"/>
                  </a:cubicBezTo>
                  <a:cubicBezTo>
                    <a:pt x="608" y="3576"/>
                    <a:pt x="703" y="3064"/>
                    <a:pt x="906" y="2576"/>
                  </a:cubicBezTo>
                  <a:cubicBezTo>
                    <a:pt x="1251" y="1766"/>
                    <a:pt x="1894" y="1147"/>
                    <a:pt x="2715" y="837"/>
                  </a:cubicBezTo>
                  <a:cubicBezTo>
                    <a:pt x="3100" y="676"/>
                    <a:pt x="3508" y="596"/>
                    <a:pt x="3917" y="596"/>
                  </a:cubicBezTo>
                  <a:cubicBezTo>
                    <a:pt x="4356" y="596"/>
                    <a:pt x="4797" y="688"/>
                    <a:pt x="5216" y="873"/>
                  </a:cubicBezTo>
                  <a:cubicBezTo>
                    <a:pt x="6013" y="1218"/>
                    <a:pt x="6644" y="1861"/>
                    <a:pt x="6954" y="2683"/>
                  </a:cubicBezTo>
                  <a:cubicBezTo>
                    <a:pt x="7275" y="3481"/>
                    <a:pt x="7264" y="4373"/>
                    <a:pt x="6906" y="5183"/>
                  </a:cubicBezTo>
                  <a:cubicBezTo>
                    <a:pt x="6367" y="6403"/>
                    <a:pt x="5158" y="7137"/>
                    <a:pt x="3899" y="7137"/>
                  </a:cubicBezTo>
                  <a:cubicBezTo>
                    <a:pt x="3462" y="7137"/>
                    <a:pt x="3019" y="7049"/>
                    <a:pt x="2596" y="6862"/>
                  </a:cubicBezTo>
                  <a:cubicBezTo>
                    <a:pt x="2060" y="6636"/>
                    <a:pt x="1608" y="6267"/>
                    <a:pt x="1263" y="5802"/>
                  </a:cubicBezTo>
                  <a:cubicBezTo>
                    <a:pt x="1206" y="5724"/>
                    <a:pt x="1119" y="5680"/>
                    <a:pt x="1028" y="5680"/>
                  </a:cubicBezTo>
                  <a:cubicBezTo>
                    <a:pt x="967" y="5680"/>
                    <a:pt x="903" y="5700"/>
                    <a:pt x="846" y="5743"/>
                  </a:cubicBezTo>
                  <a:cubicBezTo>
                    <a:pt x="715" y="5850"/>
                    <a:pt x="691" y="6028"/>
                    <a:pt x="787" y="6159"/>
                  </a:cubicBezTo>
                  <a:cubicBezTo>
                    <a:pt x="1191" y="6707"/>
                    <a:pt x="1727" y="7148"/>
                    <a:pt x="2358" y="7410"/>
                  </a:cubicBezTo>
                  <a:cubicBezTo>
                    <a:pt x="2858" y="7636"/>
                    <a:pt x="3382" y="7743"/>
                    <a:pt x="3906" y="7743"/>
                  </a:cubicBezTo>
                  <a:cubicBezTo>
                    <a:pt x="5394" y="7743"/>
                    <a:pt x="6823" y="6874"/>
                    <a:pt x="7454" y="5433"/>
                  </a:cubicBezTo>
                  <a:cubicBezTo>
                    <a:pt x="7871" y="4481"/>
                    <a:pt x="7895" y="3433"/>
                    <a:pt x="7514" y="2468"/>
                  </a:cubicBezTo>
                  <a:cubicBezTo>
                    <a:pt x="7144" y="1504"/>
                    <a:pt x="6418" y="742"/>
                    <a:pt x="5466" y="325"/>
                  </a:cubicBezTo>
                  <a:cubicBezTo>
                    <a:pt x="4968" y="108"/>
                    <a:pt x="4444" y="0"/>
                    <a:pt x="3919"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48" name="Google Shape;148;p23"/>
            <p:cNvSpPr/>
            <p:nvPr/>
          </p:nvSpPr>
          <p:spPr>
            <a:xfrm>
              <a:off x="12312141" y="5128399"/>
              <a:ext cx="183428" cy="183329"/>
            </a:xfrm>
            <a:custGeom>
              <a:avLst/>
              <a:gdLst/>
              <a:ahLst/>
              <a:cxnLst/>
              <a:rect l="l" t="t" r="r" b="b"/>
              <a:pathLst>
                <a:path w="1859" h="1858" extrusionOk="0">
                  <a:moveTo>
                    <a:pt x="596" y="0"/>
                  </a:moveTo>
                  <a:cubicBezTo>
                    <a:pt x="263" y="0"/>
                    <a:pt x="1" y="262"/>
                    <a:pt x="1" y="595"/>
                  </a:cubicBezTo>
                  <a:lnTo>
                    <a:pt x="1" y="1560"/>
                  </a:lnTo>
                  <a:cubicBezTo>
                    <a:pt x="1" y="1727"/>
                    <a:pt x="132" y="1857"/>
                    <a:pt x="299" y="1857"/>
                  </a:cubicBezTo>
                  <a:cubicBezTo>
                    <a:pt x="465" y="1857"/>
                    <a:pt x="596" y="1727"/>
                    <a:pt x="596" y="1560"/>
                  </a:cubicBezTo>
                  <a:lnTo>
                    <a:pt x="596" y="595"/>
                  </a:lnTo>
                  <a:lnTo>
                    <a:pt x="1561" y="595"/>
                  </a:lnTo>
                  <a:cubicBezTo>
                    <a:pt x="1727" y="595"/>
                    <a:pt x="1858" y="453"/>
                    <a:pt x="1858" y="298"/>
                  </a:cubicBezTo>
                  <a:cubicBezTo>
                    <a:pt x="1858" y="131"/>
                    <a:pt x="1727" y="0"/>
                    <a:pt x="1561"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149" name="Google Shape;149;p23"/>
          <p:cNvGrpSpPr/>
          <p:nvPr/>
        </p:nvGrpSpPr>
        <p:grpSpPr>
          <a:xfrm rot="-5400000">
            <a:off x="1265757" y="2336668"/>
            <a:ext cx="1371616" cy="1371616"/>
            <a:chOff x="3043081" y="3221700"/>
            <a:chExt cx="763706" cy="763706"/>
          </a:xfrm>
        </p:grpSpPr>
        <p:sp>
          <p:nvSpPr>
            <p:cNvPr id="150" name="Google Shape;150;p23"/>
            <p:cNvSpPr/>
            <p:nvPr/>
          </p:nvSpPr>
          <p:spPr>
            <a:xfrm>
              <a:off x="3336821" y="3662261"/>
              <a:ext cx="176323" cy="176323"/>
            </a:xfrm>
            <a:custGeom>
              <a:avLst/>
              <a:gdLst/>
              <a:ahLst/>
              <a:cxnLst/>
              <a:rect l="l" t="t" r="r" b="b"/>
              <a:pathLst>
                <a:path w="1787" h="1787" extrusionOk="0">
                  <a:moveTo>
                    <a:pt x="0" y="0"/>
                  </a:moveTo>
                  <a:lnTo>
                    <a:pt x="1786" y="0"/>
                  </a:lnTo>
                  <a:lnTo>
                    <a:pt x="1786" y="1786"/>
                  </a:lnTo>
                  <a:lnTo>
                    <a:pt x="0" y="1786"/>
                  </a:lnTo>
                  <a:close/>
                </a:path>
              </a:pathLst>
            </a:custGeom>
            <a:gradFill>
              <a:gsLst>
                <a:gs pos="0">
                  <a:srgbClr val="38CCED">
                    <a:alpha val="35294"/>
                  </a:srgbClr>
                </a:gs>
                <a:gs pos="100000">
                  <a:srgbClr val="38CCED"/>
                </a:gs>
              </a:gsLst>
              <a:lin ang="0" scaled="0"/>
            </a:gradFill>
            <a:ln>
              <a:noFill/>
            </a:ln>
          </p:spPr>
          <p:txBody>
            <a:bodyPr spcFirstLastPara="1" wrap="square" lIns="45713" tIns="45713" rIns="45713" bIns="45713" anchor="ctr" anchorCtr="0">
              <a:noAutofit/>
            </a:bodyPr>
            <a:lstStyle/>
            <a:p>
              <a:endParaRPr sz="900"/>
            </a:p>
          </p:txBody>
        </p:sp>
        <p:sp>
          <p:nvSpPr>
            <p:cNvPr id="151" name="Google Shape;151;p23"/>
            <p:cNvSpPr/>
            <p:nvPr/>
          </p:nvSpPr>
          <p:spPr>
            <a:xfrm>
              <a:off x="3395530" y="3221700"/>
              <a:ext cx="58807" cy="352548"/>
            </a:xfrm>
            <a:custGeom>
              <a:avLst/>
              <a:gdLst/>
              <a:ahLst/>
              <a:cxnLst/>
              <a:rect l="l" t="t" r="r" b="b"/>
              <a:pathLst>
                <a:path w="596" h="3573" extrusionOk="0">
                  <a:moveTo>
                    <a:pt x="298" y="0"/>
                  </a:moveTo>
                  <a:cubicBezTo>
                    <a:pt x="131" y="0"/>
                    <a:pt x="0" y="131"/>
                    <a:pt x="0" y="298"/>
                  </a:cubicBezTo>
                  <a:lnTo>
                    <a:pt x="0" y="3275"/>
                  </a:lnTo>
                  <a:cubicBezTo>
                    <a:pt x="0" y="3441"/>
                    <a:pt x="131" y="3572"/>
                    <a:pt x="298" y="3572"/>
                  </a:cubicBezTo>
                  <a:cubicBezTo>
                    <a:pt x="465" y="3572"/>
                    <a:pt x="596" y="3441"/>
                    <a:pt x="596" y="3275"/>
                  </a:cubicBezTo>
                  <a:lnTo>
                    <a:pt x="596" y="298"/>
                  </a:lnTo>
                  <a:cubicBezTo>
                    <a:pt x="596" y="131"/>
                    <a:pt x="465" y="0"/>
                    <a:pt x="29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52" name="Google Shape;152;p23"/>
            <p:cNvSpPr/>
            <p:nvPr/>
          </p:nvSpPr>
          <p:spPr>
            <a:xfrm>
              <a:off x="3243973" y="3398516"/>
              <a:ext cx="358369" cy="193295"/>
            </a:xfrm>
            <a:custGeom>
              <a:avLst/>
              <a:gdLst/>
              <a:ahLst/>
              <a:cxnLst/>
              <a:rect l="l" t="t" r="r" b="b"/>
              <a:pathLst>
                <a:path w="3632" h="1959" extrusionOk="0">
                  <a:moveTo>
                    <a:pt x="328" y="0"/>
                  </a:moveTo>
                  <a:cubicBezTo>
                    <a:pt x="254" y="0"/>
                    <a:pt x="179" y="30"/>
                    <a:pt x="120" y="89"/>
                  </a:cubicBezTo>
                  <a:cubicBezTo>
                    <a:pt x="1" y="209"/>
                    <a:pt x="1" y="387"/>
                    <a:pt x="120" y="506"/>
                  </a:cubicBezTo>
                  <a:lnTo>
                    <a:pt x="1417" y="1780"/>
                  </a:lnTo>
                  <a:cubicBezTo>
                    <a:pt x="1525" y="1899"/>
                    <a:pt x="1667" y="1959"/>
                    <a:pt x="1834" y="1959"/>
                  </a:cubicBezTo>
                  <a:cubicBezTo>
                    <a:pt x="1977" y="1959"/>
                    <a:pt x="2132" y="1887"/>
                    <a:pt x="2239" y="1780"/>
                  </a:cubicBezTo>
                  <a:lnTo>
                    <a:pt x="3513" y="506"/>
                  </a:lnTo>
                  <a:cubicBezTo>
                    <a:pt x="3632" y="387"/>
                    <a:pt x="3632" y="209"/>
                    <a:pt x="3513" y="89"/>
                  </a:cubicBezTo>
                  <a:cubicBezTo>
                    <a:pt x="3453" y="30"/>
                    <a:pt x="3379" y="0"/>
                    <a:pt x="3305" y="0"/>
                  </a:cubicBezTo>
                  <a:cubicBezTo>
                    <a:pt x="3230" y="0"/>
                    <a:pt x="3156" y="30"/>
                    <a:pt x="3096" y="89"/>
                  </a:cubicBezTo>
                  <a:lnTo>
                    <a:pt x="1822" y="1363"/>
                  </a:lnTo>
                  <a:lnTo>
                    <a:pt x="536" y="89"/>
                  </a:lnTo>
                  <a:cubicBezTo>
                    <a:pt x="477" y="30"/>
                    <a:pt x="402" y="0"/>
                    <a:pt x="32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53" name="Google Shape;153;p23"/>
            <p:cNvSpPr/>
            <p:nvPr/>
          </p:nvSpPr>
          <p:spPr>
            <a:xfrm>
              <a:off x="3043081" y="3221700"/>
              <a:ext cx="763706" cy="763706"/>
            </a:xfrm>
            <a:custGeom>
              <a:avLst/>
              <a:gdLst/>
              <a:ahLst/>
              <a:cxnLst/>
              <a:rect l="l" t="t" r="r" b="b"/>
              <a:pathLst>
                <a:path w="7740" h="7740" extrusionOk="0">
                  <a:moveTo>
                    <a:pt x="596" y="0"/>
                  </a:moveTo>
                  <a:cubicBezTo>
                    <a:pt x="263" y="0"/>
                    <a:pt x="1" y="274"/>
                    <a:pt x="1" y="596"/>
                  </a:cubicBezTo>
                  <a:lnTo>
                    <a:pt x="1" y="7144"/>
                  </a:lnTo>
                  <a:cubicBezTo>
                    <a:pt x="1" y="7477"/>
                    <a:pt x="263" y="7739"/>
                    <a:pt x="596" y="7739"/>
                  </a:cubicBezTo>
                  <a:lnTo>
                    <a:pt x="7144" y="7739"/>
                  </a:lnTo>
                  <a:cubicBezTo>
                    <a:pt x="7466" y="7739"/>
                    <a:pt x="7740" y="7477"/>
                    <a:pt x="7740" y="7144"/>
                  </a:cubicBezTo>
                  <a:lnTo>
                    <a:pt x="7740" y="596"/>
                  </a:lnTo>
                  <a:cubicBezTo>
                    <a:pt x="7740" y="274"/>
                    <a:pt x="7466" y="0"/>
                    <a:pt x="7144" y="0"/>
                  </a:cubicBezTo>
                  <a:lnTo>
                    <a:pt x="6204" y="0"/>
                  </a:lnTo>
                  <a:cubicBezTo>
                    <a:pt x="6037" y="0"/>
                    <a:pt x="5906" y="131"/>
                    <a:pt x="5906" y="298"/>
                  </a:cubicBezTo>
                  <a:cubicBezTo>
                    <a:pt x="5906" y="465"/>
                    <a:pt x="6037" y="596"/>
                    <a:pt x="6204" y="596"/>
                  </a:cubicBezTo>
                  <a:lnTo>
                    <a:pt x="7144" y="596"/>
                  </a:lnTo>
                  <a:lnTo>
                    <a:pt x="7144" y="7144"/>
                  </a:lnTo>
                  <a:lnTo>
                    <a:pt x="596" y="7144"/>
                  </a:lnTo>
                  <a:lnTo>
                    <a:pt x="596" y="596"/>
                  </a:lnTo>
                  <a:lnTo>
                    <a:pt x="1537" y="596"/>
                  </a:lnTo>
                  <a:cubicBezTo>
                    <a:pt x="1691" y="596"/>
                    <a:pt x="1834" y="465"/>
                    <a:pt x="1834" y="298"/>
                  </a:cubicBezTo>
                  <a:cubicBezTo>
                    <a:pt x="1834" y="131"/>
                    <a:pt x="1691" y="0"/>
                    <a:pt x="153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54" name="Google Shape;154;p23"/>
          <p:cNvSpPr txBox="1"/>
          <p:nvPr/>
        </p:nvSpPr>
        <p:spPr>
          <a:xfrm>
            <a:off x="724585" y="1556325"/>
            <a:ext cx="2275500" cy="461651"/>
          </a:xfrm>
          <a:prstGeom prst="rect">
            <a:avLst/>
          </a:prstGeom>
          <a:noFill/>
          <a:ln>
            <a:noFill/>
          </a:ln>
        </p:spPr>
        <p:txBody>
          <a:bodyPr spcFirstLastPara="1" wrap="square" lIns="45713" tIns="45713" rIns="45713" bIns="45713" anchor="t" anchorCtr="0">
            <a:spAutoFit/>
          </a:bodyPr>
          <a:lstStyle/>
          <a:p>
            <a:pPr algn="ctr"/>
            <a:r>
              <a:rPr lang="en-US" sz="2400" dirty="0">
                <a:solidFill>
                  <a:schemeClr val="dk2"/>
                </a:solidFill>
                <a:latin typeface="Montserrat"/>
                <a:ea typeface="Montserrat"/>
                <a:cs typeface="Montserrat"/>
                <a:sym typeface="Montserrat"/>
              </a:rPr>
              <a:t>Event Source</a:t>
            </a:r>
            <a:endParaRPr sz="2400" dirty="0">
              <a:solidFill>
                <a:schemeClr val="dk2"/>
              </a:solidFill>
              <a:latin typeface="Montserrat"/>
              <a:ea typeface="Montserrat"/>
              <a:cs typeface="Montserrat"/>
              <a:sym typeface="Montserrat"/>
            </a:endParaRPr>
          </a:p>
        </p:txBody>
      </p:sp>
      <p:cxnSp>
        <p:nvCxnSpPr>
          <p:cNvPr id="155" name="Google Shape;155;p23"/>
          <p:cNvCxnSpPr/>
          <p:nvPr/>
        </p:nvCxnSpPr>
        <p:spPr>
          <a:xfrm rot="10800000" flipH="1">
            <a:off x="2797075" y="3015276"/>
            <a:ext cx="1047000" cy="14400"/>
          </a:xfrm>
          <a:prstGeom prst="straightConnector1">
            <a:avLst/>
          </a:prstGeom>
          <a:noFill/>
          <a:ln w="114300" cap="flat" cmpd="sng">
            <a:solidFill>
              <a:schemeClr val="dk2"/>
            </a:solidFill>
            <a:prstDash val="solid"/>
            <a:round/>
            <a:headEnd type="none" w="med" len="med"/>
            <a:tailEnd type="triangle" w="med" len="med"/>
          </a:ln>
        </p:spPr>
      </p:cxnSp>
      <p:cxnSp>
        <p:nvCxnSpPr>
          <p:cNvPr id="156" name="Google Shape;156;p23"/>
          <p:cNvCxnSpPr/>
          <p:nvPr/>
        </p:nvCxnSpPr>
        <p:spPr>
          <a:xfrm rot="10800000" flipH="1">
            <a:off x="8035016" y="3015276"/>
            <a:ext cx="1047000" cy="14400"/>
          </a:xfrm>
          <a:prstGeom prst="straightConnector1">
            <a:avLst/>
          </a:prstGeom>
          <a:noFill/>
          <a:ln w="114300" cap="flat" cmpd="sng">
            <a:solidFill>
              <a:schemeClr val="dk2"/>
            </a:solidFill>
            <a:prstDash val="solid"/>
            <a:round/>
            <a:headEnd type="none" w="med" len="med"/>
            <a:tailEnd type="triangle" w="med" len="med"/>
          </a:ln>
        </p:spPr>
      </p:cxnSp>
      <p:sp>
        <p:nvSpPr>
          <p:cNvPr id="157" name="Google Shape;157;p23"/>
          <p:cNvSpPr txBox="1"/>
          <p:nvPr/>
        </p:nvSpPr>
        <p:spPr>
          <a:xfrm>
            <a:off x="4801775" y="1556325"/>
            <a:ext cx="2275500" cy="461651"/>
          </a:xfrm>
          <a:prstGeom prst="rect">
            <a:avLst/>
          </a:prstGeom>
          <a:noFill/>
          <a:ln>
            <a:noFill/>
          </a:ln>
        </p:spPr>
        <p:txBody>
          <a:bodyPr spcFirstLastPara="1" wrap="square" lIns="45713" tIns="45713" rIns="45713" bIns="45713" anchor="t" anchorCtr="0">
            <a:spAutoFit/>
          </a:bodyPr>
          <a:lstStyle/>
          <a:p>
            <a:pPr algn="ctr"/>
            <a:r>
              <a:rPr lang="en-US" sz="2400" dirty="0">
                <a:solidFill>
                  <a:schemeClr val="dk2"/>
                </a:solidFill>
                <a:latin typeface="Montserrat"/>
                <a:ea typeface="Montserrat"/>
                <a:cs typeface="Montserrat"/>
                <a:sym typeface="Montserrat"/>
              </a:rPr>
              <a:t>Event Stream</a:t>
            </a:r>
            <a:endParaRPr sz="2400" dirty="0">
              <a:solidFill>
                <a:schemeClr val="dk2"/>
              </a:solidFill>
              <a:latin typeface="Montserrat"/>
              <a:ea typeface="Montserrat"/>
              <a:cs typeface="Montserrat"/>
              <a:sym typeface="Montserrat"/>
            </a:endParaRPr>
          </a:p>
        </p:txBody>
      </p:sp>
      <p:sp>
        <p:nvSpPr>
          <p:cNvPr id="158" name="Google Shape;158;p23"/>
          <p:cNvSpPr/>
          <p:nvPr/>
        </p:nvSpPr>
        <p:spPr>
          <a:xfrm>
            <a:off x="4619236" y="3954436"/>
            <a:ext cx="2561100" cy="1824300"/>
          </a:xfrm>
          <a:prstGeom prst="roundRect">
            <a:avLst>
              <a:gd name="adj" fmla="val 16667"/>
            </a:avLst>
          </a:prstGeom>
          <a:solidFill>
            <a:schemeClr val="lt1"/>
          </a:solidFill>
          <a:ln w="76200" cap="flat" cmpd="sng">
            <a:solidFill>
              <a:schemeClr val="accent1"/>
            </a:solidFill>
            <a:prstDash val="solid"/>
            <a:round/>
            <a:headEnd type="none" w="sm" len="sm"/>
            <a:tailEnd type="none" w="sm" len="sm"/>
          </a:ln>
        </p:spPr>
        <p:txBody>
          <a:bodyPr spcFirstLastPara="1" wrap="square" lIns="137150" tIns="45713" rIns="45713" bIns="45713" anchor="ctr" anchorCtr="0">
            <a:noAutofit/>
          </a:bodyPr>
          <a:lstStyle/>
          <a:p>
            <a:pPr>
              <a:lnSpc>
                <a:spcPct val="115000"/>
              </a:lnSpc>
            </a:pPr>
            <a:r>
              <a:rPr lang="en-US" dirty="0">
                <a:solidFill>
                  <a:schemeClr val="dk2"/>
                </a:solidFill>
                <a:latin typeface="Montserrat"/>
                <a:ea typeface="Montserrat"/>
                <a:cs typeface="Montserrat"/>
                <a:sym typeface="Montserrat"/>
              </a:rPr>
              <a:t>Record =&gt;</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timestamp</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key</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value</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Headers</a:t>
            </a:r>
            <a:endParaRPr dirty="0">
              <a:solidFill>
                <a:schemeClr val="dk2"/>
              </a:solidFill>
              <a:latin typeface="Montserrat"/>
              <a:ea typeface="Montserrat"/>
              <a:cs typeface="Montserrat"/>
              <a:sym typeface="Montserrat"/>
            </a:endParaRPr>
          </a:p>
        </p:txBody>
      </p:sp>
      <p:sp>
        <p:nvSpPr>
          <p:cNvPr id="159" name="Google Shape;159;p23"/>
          <p:cNvSpPr/>
          <p:nvPr/>
        </p:nvSpPr>
        <p:spPr>
          <a:xfrm>
            <a:off x="5009632" y="4700016"/>
            <a:ext cx="681300" cy="365700"/>
          </a:xfrm>
          <a:prstGeom prst="roundRect">
            <a:avLst>
              <a:gd name="adj" fmla="val 16667"/>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cxnSp>
        <p:nvCxnSpPr>
          <p:cNvPr id="160" name="Google Shape;160;p23"/>
          <p:cNvCxnSpPr>
            <a:stCxn id="143" idx="2"/>
            <a:endCxn id="158" idx="0"/>
          </p:cNvCxnSpPr>
          <p:nvPr/>
        </p:nvCxnSpPr>
        <p:spPr>
          <a:xfrm>
            <a:off x="5658932" y="3234716"/>
            <a:ext cx="240854" cy="719720"/>
          </a:xfrm>
          <a:prstGeom prst="straightConnector1">
            <a:avLst/>
          </a:prstGeom>
          <a:noFill/>
          <a:ln w="114300" cap="flat" cmpd="sng">
            <a:solidFill>
              <a:schemeClr val="dk2"/>
            </a:solidFill>
            <a:prstDash val="solid"/>
            <a:round/>
            <a:headEnd type="none" w="med" len="med"/>
            <a:tailEnd type="none" w="med" len="med"/>
          </a:ln>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67"/>
          <p:cNvSpPr/>
          <p:nvPr/>
        </p:nvSpPr>
        <p:spPr>
          <a:xfrm>
            <a:off x="666750" y="2806300"/>
            <a:ext cx="10858500" cy="340785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274313" tIns="45713" rIns="502913" bIns="45713" anchor="t" anchorCtr="0">
            <a:noAutofit/>
          </a:bodyPr>
          <a:lstStyle/>
          <a:p>
            <a:r>
              <a:rPr lang="en-US" sz="2400">
                <a:solidFill>
                  <a:srgbClr val="040531"/>
                </a:solidFill>
                <a:latin typeface="Montserrat"/>
                <a:ea typeface="Montserrat"/>
                <a:cs typeface="Montserrat"/>
                <a:sym typeface="Montserrat"/>
              </a:rPr>
              <a:t>Kafka Cluster</a:t>
            </a:r>
            <a:endParaRPr sz="2400">
              <a:solidFill>
                <a:srgbClr val="040531"/>
              </a:solidFill>
              <a:latin typeface="Montserrat"/>
              <a:ea typeface="Montserrat"/>
              <a:cs typeface="Montserrat"/>
              <a:sym typeface="Montserrat"/>
            </a:endParaRPr>
          </a:p>
        </p:txBody>
      </p:sp>
      <p:grpSp>
        <p:nvGrpSpPr>
          <p:cNvPr id="1981" name="Google Shape;1981;p67"/>
          <p:cNvGrpSpPr/>
          <p:nvPr/>
        </p:nvGrpSpPr>
        <p:grpSpPr>
          <a:xfrm>
            <a:off x="8056504" y="3591795"/>
            <a:ext cx="1499510" cy="2197503"/>
            <a:chOff x="12793080" y="5083821"/>
            <a:chExt cx="2999020" cy="4395006"/>
          </a:xfrm>
        </p:grpSpPr>
        <p:sp>
          <p:nvSpPr>
            <p:cNvPr id="1982" name="Google Shape;1982;p67"/>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1983" name="Google Shape;1983;p67"/>
            <p:cNvGrpSpPr/>
            <p:nvPr/>
          </p:nvGrpSpPr>
          <p:grpSpPr>
            <a:xfrm>
              <a:off x="14178219" y="7077456"/>
              <a:ext cx="914430" cy="991704"/>
              <a:chOff x="5715755" y="6011791"/>
              <a:chExt cx="727297" cy="793109"/>
            </a:xfrm>
          </p:grpSpPr>
          <p:sp>
            <p:nvSpPr>
              <p:cNvPr id="1984" name="Google Shape;1984;p67"/>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985" name="Google Shape;1985;p67"/>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86" name="Google Shape;1986;p67"/>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87" name="Google Shape;1987;p67"/>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88" name="Google Shape;1988;p67"/>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89" name="Google Shape;1989;p67"/>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90" name="Google Shape;1990;p67"/>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91" name="Google Shape;1991;p67"/>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92" name="Google Shape;1992;p67"/>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93" name="Google Shape;1993;p67"/>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994" name="Google Shape;1994;p67"/>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1995" name="Google Shape;1995;p67"/>
            <p:cNvGrpSpPr/>
            <p:nvPr/>
          </p:nvGrpSpPr>
          <p:grpSpPr>
            <a:xfrm>
              <a:off x="12793080" y="8503677"/>
              <a:ext cx="694200" cy="975150"/>
              <a:chOff x="6049692" y="8503677"/>
              <a:chExt cx="694200" cy="975150"/>
            </a:xfrm>
          </p:grpSpPr>
          <p:cxnSp>
            <p:nvCxnSpPr>
              <p:cNvPr id="1996" name="Google Shape;1996;p67"/>
              <p:cNvCxnSpPr>
                <a:stCxn id="1997" idx="1"/>
              </p:cNvCxnSpPr>
              <p:nvPr/>
            </p:nvCxnSpPr>
            <p:spPr>
              <a:xfrm flipH="1">
                <a:off x="6049692" y="8663727"/>
                <a:ext cx="420000" cy="815100"/>
              </a:xfrm>
              <a:prstGeom prst="bentConnector2">
                <a:avLst/>
              </a:prstGeom>
              <a:noFill/>
              <a:ln w="38100" cap="flat" cmpd="sng">
                <a:solidFill>
                  <a:srgbClr val="040531"/>
                </a:solidFill>
                <a:prstDash val="dash"/>
                <a:round/>
                <a:headEnd type="none" w="med" len="med"/>
                <a:tailEnd type="none" w="med" len="med"/>
              </a:ln>
            </p:spPr>
          </p:cxnSp>
          <p:sp>
            <p:nvSpPr>
              <p:cNvPr id="1997" name="Google Shape;1997;p67"/>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1998" name="Google Shape;1998;p67"/>
          <p:cNvGrpSpPr/>
          <p:nvPr/>
        </p:nvGrpSpPr>
        <p:grpSpPr>
          <a:xfrm>
            <a:off x="955739" y="5722733"/>
            <a:ext cx="9281162" cy="137100"/>
            <a:chOff x="1911477" y="9986013"/>
            <a:chExt cx="18562323" cy="274200"/>
          </a:xfrm>
        </p:grpSpPr>
        <p:cxnSp>
          <p:nvCxnSpPr>
            <p:cNvPr id="1999" name="Google Shape;1999;p67"/>
            <p:cNvCxnSpPr/>
            <p:nvPr/>
          </p:nvCxnSpPr>
          <p:spPr>
            <a:xfrm>
              <a:off x="2185674" y="10122963"/>
              <a:ext cx="18013800" cy="300"/>
            </a:xfrm>
            <a:prstGeom prst="straightConnector1">
              <a:avLst/>
            </a:prstGeom>
            <a:noFill/>
            <a:ln w="38100" cap="flat" cmpd="sng">
              <a:solidFill>
                <a:srgbClr val="040531"/>
              </a:solidFill>
              <a:prstDash val="dash"/>
              <a:round/>
              <a:headEnd type="none" w="med" len="med"/>
              <a:tailEnd type="none" w="med" len="med"/>
            </a:ln>
          </p:spPr>
        </p:cxnSp>
        <p:sp>
          <p:nvSpPr>
            <p:cNvPr id="2000" name="Google Shape;2000;p67"/>
            <p:cNvSpPr/>
            <p:nvPr/>
          </p:nvSpPr>
          <p:spPr>
            <a:xfrm>
              <a:off x="20199600" y="998601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001" name="Google Shape;2001;p67"/>
            <p:cNvSpPr/>
            <p:nvPr/>
          </p:nvSpPr>
          <p:spPr>
            <a:xfrm>
              <a:off x="1911477" y="998601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002" name="Google Shape;2002;p67"/>
          <p:cNvGrpSpPr/>
          <p:nvPr/>
        </p:nvGrpSpPr>
        <p:grpSpPr>
          <a:xfrm>
            <a:off x="6377005" y="3591795"/>
            <a:ext cx="1502960" cy="2195103"/>
            <a:chOff x="12786180" y="5083821"/>
            <a:chExt cx="3005920" cy="4390206"/>
          </a:xfrm>
        </p:grpSpPr>
        <p:sp>
          <p:nvSpPr>
            <p:cNvPr id="2003" name="Google Shape;2003;p67"/>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004" name="Google Shape;2004;p67"/>
            <p:cNvGrpSpPr/>
            <p:nvPr/>
          </p:nvGrpSpPr>
          <p:grpSpPr>
            <a:xfrm>
              <a:off x="14178219" y="7077456"/>
              <a:ext cx="914430" cy="991704"/>
              <a:chOff x="5715755" y="6011791"/>
              <a:chExt cx="727297" cy="793109"/>
            </a:xfrm>
          </p:grpSpPr>
          <p:sp>
            <p:nvSpPr>
              <p:cNvPr id="2005" name="Google Shape;2005;p67"/>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006" name="Google Shape;2006;p67"/>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07" name="Google Shape;2007;p67"/>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08" name="Google Shape;2008;p67"/>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09" name="Google Shape;2009;p67"/>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10" name="Google Shape;2010;p67"/>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11" name="Google Shape;2011;p67"/>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12" name="Google Shape;2012;p67"/>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13" name="Google Shape;2013;p67"/>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14" name="Google Shape;2014;p67"/>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015" name="Google Shape;2015;p67"/>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016" name="Google Shape;2016;p67"/>
            <p:cNvGrpSpPr/>
            <p:nvPr/>
          </p:nvGrpSpPr>
          <p:grpSpPr>
            <a:xfrm>
              <a:off x="12786180" y="8503677"/>
              <a:ext cx="701100" cy="970350"/>
              <a:chOff x="6042792" y="8503677"/>
              <a:chExt cx="701100" cy="970350"/>
            </a:xfrm>
          </p:grpSpPr>
          <p:cxnSp>
            <p:nvCxnSpPr>
              <p:cNvPr id="2017" name="Google Shape;2017;p67"/>
              <p:cNvCxnSpPr>
                <a:stCxn id="2018" idx="1"/>
              </p:cNvCxnSpPr>
              <p:nvPr/>
            </p:nvCxnSpPr>
            <p:spPr>
              <a:xfrm flipH="1">
                <a:off x="6042792" y="8663727"/>
                <a:ext cx="426900" cy="810300"/>
              </a:xfrm>
              <a:prstGeom prst="bentConnector2">
                <a:avLst/>
              </a:prstGeom>
              <a:noFill/>
              <a:ln w="38100" cap="flat" cmpd="sng">
                <a:solidFill>
                  <a:srgbClr val="040531"/>
                </a:solidFill>
                <a:prstDash val="dash"/>
                <a:round/>
                <a:headEnd type="none" w="med" len="med"/>
                <a:tailEnd type="none" w="med" len="med"/>
              </a:ln>
            </p:spPr>
          </p:cxnSp>
          <p:sp>
            <p:nvSpPr>
              <p:cNvPr id="2018" name="Google Shape;2018;p67"/>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2019" name="Google Shape;2019;p67"/>
          <p:cNvGrpSpPr/>
          <p:nvPr/>
        </p:nvGrpSpPr>
        <p:grpSpPr>
          <a:xfrm>
            <a:off x="9740052" y="3591795"/>
            <a:ext cx="1499360" cy="2199753"/>
            <a:chOff x="12793380" y="5083821"/>
            <a:chExt cx="2998720" cy="4399506"/>
          </a:xfrm>
        </p:grpSpPr>
        <p:sp>
          <p:nvSpPr>
            <p:cNvPr id="2020" name="Google Shape;2020;p67"/>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021" name="Google Shape;2021;p67"/>
            <p:cNvGrpSpPr/>
            <p:nvPr/>
          </p:nvGrpSpPr>
          <p:grpSpPr>
            <a:xfrm>
              <a:off x="14178219" y="7077456"/>
              <a:ext cx="914430" cy="991704"/>
              <a:chOff x="5715755" y="6011791"/>
              <a:chExt cx="727297" cy="793109"/>
            </a:xfrm>
          </p:grpSpPr>
          <p:sp>
            <p:nvSpPr>
              <p:cNvPr id="2022" name="Google Shape;2022;p67"/>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023" name="Google Shape;2023;p67"/>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24" name="Google Shape;2024;p67"/>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25" name="Google Shape;2025;p67"/>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26" name="Google Shape;2026;p67"/>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27" name="Google Shape;2027;p67"/>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28" name="Google Shape;2028;p67"/>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29" name="Google Shape;2029;p67"/>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30" name="Google Shape;2030;p67"/>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31" name="Google Shape;2031;p67"/>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032" name="Google Shape;2032;p67"/>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033" name="Google Shape;2033;p67"/>
            <p:cNvGrpSpPr/>
            <p:nvPr/>
          </p:nvGrpSpPr>
          <p:grpSpPr>
            <a:xfrm>
              <a:off x="12793380" y="8503677"/>
              <a:ext cx="693900" cy="979650"/>
              <a:chOff x="6049992" y="8503677"/>
              <a:chExt cx="693900" cy="979650"/>
            </a:xfrm>
          </p:grpSpPr>
          <p:cxnSp>
            <p:nvCxnSpPr>
              <p:cNvPr id="2034" name="Google Shape;2034;p67"/>
              <p:cNvCxnSpPr>
                <a:stCxn id="2035" idx="1"/>
              </p:cNvCxnSpPr>
              <p:nvPr/>
            </p:nvCxnSpPr>
            <p:spPr>
              <a:xfrm flipH="1">
                <a:off x="6049992" y="8663727"/>
                <a:ext cx="419700" cy="819600"/>
              </a:xfrm>
              <a:prstGeom prst="bentConnector2">
                <a:avLst/>
              </a:prstGeom>
              <a:noFill/>
              <a:ln w="38100" cap="flat" cmpd="sng">
                <a:solidFill>
                  <a:srgbClr val="040531"/>
                </a:solidFill>
                <a:prstDash val="dash"/>
                <a:round/>
                <a:headEnd type="none" w="med" len="med"/>
                <a:tailEnd type="none" w="med" len="med"/>
              </a:ln>
            </p:spPr>
          </p:cxnSp>
          <p:sp>
            <p:nvSpPr>
              <p:cNvPr id="2035" name="Google Shape;2035;p67"/>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2036" name="Google Shape;2036;p67"/>
          <p:cNvGrpSpPr/>
          <p:nvPr/>
        </p:nvGrpSpPr>
        <p:grpSpPr>
          <a:xfrm>
            <a:off x="1346160" y="3591795"/>
            <a:ext cx="1499060" cy="2195103"/>
            <a:chOff x="12793980" y="5083821"/>
            <a:chExt cx="2998120" cy="4390206"/>
          </a:xfrm>
        </p:grpSpPr>
        <p:sp>
          <p:nvSpPr>
            <p:cNvPr id="2037" name="Google Shape;2037;p67"/>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038" name="Google Shape;2038;p67"/>
            <p:cNvGrpSpPr/>
            <p:nvPr/>
          </p:nvGrpSpPr>
          <p:grpSpPr>
            <a:xfrm>
              <a:off x="14178219" y="7077456"/>
              <a:ext cx="914430" cy="991704"/>
              <a:chOff x="5715755" y="6011791"/>
              <a:chExt cx="727297" cy="793109"/>
            </a:xfrm>
          </p:grpSpPr>
          <p:sp>
            <p:nvSpPr>
              <p:cNvPr id="2039" name="Google Shape;2039;p67"/>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040" name="Google Shape;2040;p67"/>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41" name="Google Shape;2041;p67"/>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42" name="Google Shape;2042;p67"/>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43" name="Google Shape;2043;p67"/>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44" name="Google Shape;2044;p67"/>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45" name="Google Shape;2045;p67"/>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46" name="Google Shape;2046;p67"/>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47" name="Google Shape;2047;p67"/>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48" name="Google Shape;2048;p67"/>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049" name="Google Shape;2049;p67"/>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050" name="Google Shape;2050;p67"/>
            <p:cNvGrpSpPr/>
            <p:nvPr/>
          </p:nvGrpSpPr>
          <p:grpSpPr>
            <a:xfrm>
              <a:off x="12793980" y="8503677"/>
              <a:ext cx="693300" cy="970350"/>
              <a:chOff x="6050592" y="8503677"/>
              <a:chExt cx="693300" cy="970350"/>
            </a:xfrm>
          </p:grpSpPr>
          <p:cxnSp>
            <p:nvCxnSpPr>
              <p:cNvPr id="2051" name="Google Shape;2051;p67"/>
              <p:cNvCxnSpPr>
                <a:stCxn id="2052" idx="1"/>
              </p:cNvCxnSpPr>
              <p:nvPr/>
            </p:nvCxnSpPr>
            <p:spPr>
              <a:xfrm flipH="1">
                <a:off x="6050592" y="8663727"/>
                <a:ext cx="419100" cy="810300"/>
              </a:xfrm>
              <a:prstGeom prst="bentConnector2">
                <a:avLst/>
              </a:prstGeom>
              <a:noFill/>
              <a:ln w="38100" cap="flat" cmpd="sng">
                <a:solidFill>
                  <a:srgbClr val="040531"/>
                </a:solidFill>
                <a:prstDash val="dash"/>
                <a:round/>
                <a:headEnd type="none" w="med" len="med"/>
                <a:tailEnd type="none" w="med" len="med"/>
              </a:ln>
            </p:spPr>
          </p:cxnSp>
          <p:sp>
            <p:nvSpPr>
              <p:cNvPr id="2052" name="Google Shape;2052;p67"/>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2053" name="Google Shape;2053;p67"/>
          <p:cNvGrpSpPr/>
          <p:nvPr/>
        </p:nvGrpSpPr>
        <p:grpSpPr>
          <a:xfrm>
            <a:off x="4699757" y="3591795"/>
            <a:ext cx="1501910" cy="2197503"/>
            <a:chOff x="12788280" y="5083821"/>
            <a:chExt cx="3003820" cy="4395006"/>
          </a:xfrm>
        </p:grpSpPr>
        <p:sp>
          <p:nvSpPr>
            <p:cNvPr id="2054" name="Google Shape;2054;p67"/>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055" name="Google Shape;2055;p67"/>
            <p:cNvGrpSpPr/>
            <p:nvPr/>
          </p:nvGrpSpPr>
          <p:grpSpPr>
            <a:xfrm>
              <a:off x="14178219" y="7077456"/>
              <a:ext cx="914430" cy="991704"/>
              <a:chOff x="5715755" y="6011791"/>
              <a:chExt cx="727297" cy="793109"/>
            </a:xfrm>
          </p:grpSpPr>
          <p:sp>
            <p:nvSpPr>
              <p:cNvPr id="2056" name="Google Shape;2056;p67"/>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057" name="Google Shape;2057;p67"/>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58" name="Google Shape;2058;p67"/>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59" name="Google Shape;2059;p67"/>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60" name="Google Shape;2060;p67"/>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61" name="Google Shape;2061;p67"/>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62" name="Google Shape;2062;p67"/>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63" name="Google Shape;2063;p67"/>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64" name="Google Shape;2064;p67"/>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65" name="Google Shape;2065;p67"/>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066" name="Google Shape;2066;p67"/>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067" name="Google Shape;2067;p67"/>
            <p:cNvGrpSpPr/>
            <p:nvPr/>
          </p:nvGrpSpPr>
          <p:grpSpPr>
            <a:xfrm>
              <a:off x="12788280" y="8503677"/>
              <a:ext cx="699000" cy="975150"/>
              <a:chOff x="6044892" y="8503677"/>
              <a:chExt cx="699000" cy="975150"/>
            </a:xfrm>
          </p:grpSpPr>
          <p:cxnSp>
            <p:nvCxnSpPr>
              <p:cNvPr id="2068" name="Google Shape;2068;p67"/>
              <p:cNvCxnSpPr>
                <a:stCxn id="2069" idx="1"/>
              </p:cNvCxnSpPr>
              <p:nvPr/>
            </p:nvCxnSpPr>
            <p:spPr>
              <a:xfrm flipH="1">
                <a:off x="6044892" y="8663727"/>
                <a:ext cx="424800" cy="815100"/>
              </a:xfrm>
              <a:prstGeom prst="bentConnector2">
                <a:avLst/>
              </a:prstGeom>
              <a:noFill/>
              <a:ln w="38100" cap="flat" cmpd="sng">
                <a:solidFill>
                  <a:srgbClr val="040531"/>
                </a:solidFill>
                <a:prstDash val="dash"/>
                <a:round/>
                <a:headEnd type="none" w="med" len="med"/>
                <a:tailEnd type="none" w="med" len="med"/>
              </a:ln>
            </p:spPr>
          </p:cxnSp>
          <p:sp>
            <p:nvSpPr>
              <p:cNvPr id="2069" name="Google Shape;2069;p67"/>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2070" name="Google Shape;2070;p67"/>
          <p:cNvGrpSpPr/>
          <p:nvPr/>
        </p:nvGrpSpPr>
        <p:grpSpPr>
          <a:xfrm>
            <a:off x="3023409" y="3388938"/>
            <a:ext cx="1499210" cy="2397960"/>
            <a:chOff x="12793680" y="4678107"/>
            <a:chExt cx="2998420" cy="4795920"/>
          </a:xfrm>
        </p:grpSpPr>
        <p:sp>
          <p:nvSpPr>
            <p:cNvPr id="2071" name="Google Shape;2071;p67"/>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072" name="Google Shape;2072;p67"/>
            <p:cNvGrpSpPr/>
            <p:nvPr/>
          </p:nvGrpSpPr>
          <p:grpSpPr>
            <a:xfrm>
              <a:off x="14178219" y="7077456"/>
              <a:ext cx="914430" cy="991704"/>
              <a:chOff x="5715755" y="6011791"/>
              <a:chExt cx="727297" cy="793109"/>
            </a:xfrm>
          </p:grpSpPr>
          <p:sp>
            <p:nvSpPr>
              <p:cNvPr id="2073" name="Google Shape;2073;p67"/>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074" name="Google Shape;2074;p67"/>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75" name="Google Shape;2075;p67"/>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76" name="Google Shape;2076;p67"/>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77" name="Google Shape;2077;p67"/>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78" name="Google Shape;2078;p67"/>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79" name="Google Shape;2079;p67"/>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80" name="Google Shape;2080;p67"/>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81" name="Google Shape;2081;p67"/>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82" name="Google Shape;2082;p67"/>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083" name="Google Shape;2083;p67"/>
            <p:cNvSpPr/>
            <p:nvPr/>
          </p:nvSpPr>
          <p:spPr>
            <a:xfrm>
              <a:off x="13355200" y="5184648"/>
              <a:ext cx="2377500" cy="914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22850" rIns="45713" bIns="45713" anchor="t" anchorCtr="0">
              <a:noAutofit/>
            </a:bodyPr>
            <a:lstStyle/>
            <a:p>
              <a:pPr algn="ctr"/>
              <a:r>
                <a:rPr lang="en-US" sz="1500">
                  <a:solidFill>
                    <a:srgbClr val="040531"/>
                  </a:solidFill>
                  <a:latin typeface="Montserrat"/>
                  <a:ea typeface="Montserrat"/>
                  <a:cs typeface="Montserrat"/>
                  <a:sym typeface="Montserrat"/>
                </a:rPr>
                <a:t>Controller</a:t>
              </a:r>
              <a:endParaRPr sz="1200">
                <a:solidFill>
                  <a:srgbClr val="040531"/>
                </a:solidFill>
                <a:latin typeface="Montserrat"/>
                <a:ea typeface="Montserrat"/>
                <a:cs typeface="Montserrat"/>
                <a:sym typeface="Montserrat"/>
              </a:endParaRPr>
            </a:p>
            <a:p>
              <a:pPr algn="ctr"/>
              <a:endParaRPr sz="1500">
                <a:solidFill>
                  <a:srgbClr val="040531"/>
                </a:solidFill>
                <a:latin typeface="Montserrat"/>
                <a:ea typeface="Montserrat"/>
                <a:cs typeface="Montserrat"/>
                <a:sym typeface="Montserrat"/>
              </a:endParaRPr>
            </a:p>
          </p:txBody>
        </p:sp>
        <p:sp>
          <p:nvSpPr>
            <p:cNvPr id="2084" name="Google Shape;2084;p67"/>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085" name="Google Shape;2085;p67"/>
            <p:cNvGrpSpPr/>
            <p:nvPr/>
          </p:nvGrpSpPr>
          <p:grpSpPr>
            <a:xfrm>
              <a:off x="12793680" y="4678107"/>
              <a:ext cx="693600" cy="4795920"/>
              <a:chOff x="6050292" y="4678107"/>
              <a:chExt cx="693600" cy="4795920"/>
            </a:xfrm>
          </p:grpSpPr>
          <p:cxnSp>
            <p:nvCxnSpPr>
              <p:cNvPr id="2086" name="Google Shape;2086;p67"/>
              <p:cNvCxnSpPr>
                <a:stCxn id="2087" idx="1"/>
              </p:cNvCxnSpPr>
              <p:nvPr/>
            </p:nvCxnSpPr>
            <p:spPr>
              <a:xfrm rot="10800000">
                <a:off x="6050292" y="4678107"/>
                <a:ext cx="419400" cy="968100"/>
              </a:xfrm>
              <a:prstGeom prst="bentConnector2">
                <a:avLst/>
              </a:prstGeom>
              <a:noFill/>
              <a:ln w="38100" cap="flat" cmpd="sng">
                <a:solidFill>
                  <a:srgbClr val="040531"/>
                </a:solidFill>
                <a:prstDash val="dash"/>
                <a:round/>
                <a:headEnd type="none" w="med" len="med"/>
                <a:tailEnd type="none" w="med" len="med"/>
              </a:ln>
            </p:spPr>
          </p:cxnSp>
          <p:cxnSp>
            <p:nvCxnSpPr>
              <p:cNvPr id="2088" name="Google Shape;2088;p67"/>
              <p:cNvCxnSpPr>
                <a:stCxn id="2089" idx="1"/>
              </p:cNvCxnSpPr>
              <p:nvPr/>
            </p:nvCxnSpPr>
            <p:spPr>
              <a:xfrm flipH="1">
                <a:off x="6050292" y="8663727"/>
                <a:ext cx="419400" cy="810300"/>
              </a:xfrm>
              <a:prstGeom prst="bentConnector2">
                <a:avLst/>
              </a:prstGeom>
              <a:noFill/>
              <a:ln w="38100" cap="flat" cmpd="sng">
                <a:solidFill>
                  <a:srgbClr val="040531"/>
                </a:solidFill>
                <a:prstDash val="dash"/>
                <a:round/>
                <a:headEnd type="none" w="med" len="med"/>
                <a:tailEnd type="none" w="med" len="med"/>
              </a:ln>
            </p:spPr>
          </p:cxnSp>
          <p:sp>
            <p:nvSpPr>
              <p:cNvPr id="2087" name="Google Shape;2087;p67"/>
              <p:cNvSpPr/>
              <p:nvPr/>
            </p:nvSpPr>
            <p:spPr>
              <a:xfrm>
                <a:off x="6469692" y="5486157"/>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089" name="Google Shape;2089;p67"/>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2090" name="Google Shape;2090;p67"/>
          <p:cNvGrpSpPr/>
          <p:nvPr/>
        </p:nvGrpSpPr>
        <p:grpSpPr>
          <a:xfrm>
            <a:off x="955708" y="3322050"/>
            <a:ext cx="9281162" cy="137100"/>
            <a:chOff x="1911415" y="5003463"/>
            <a:chExt cx="18562323" cy="274200"/>
          </a:xfrm>
        </p:grpSpPr>
        <p:cxnSp>
          <p:nvCxnSpPr>
            <p:cNvPr id="2091" name="Google Shape;2091;p67"/>
            <p:cNvCxnSpPr/>
            <p:nvPr/>
          </p:nvCxnSpPr>
          <p:spPr>
            <a:xfrm>
              <a:off x="2185612" y="5140413"/>
              <a:ext cx="18013800" cy="300"/>
            </a:xfrm>
            <a:prstGeom prst="straightConnector1">
              <a:avLst/>
            </a:prstGeom>
            <a:noFill/>
            <a:ln w="38100" cap="flat" cmpd="sng">
              <a:solidFill>
                <a:srgbClr val="040531"/>
              </a:solidFill>
              <a:prstDash val="dash"/>
              <a:round/>
              <a:headEnd type="none" w="med" len="med"/>
              <a:tailEnd type="none" w="med" len="med"/>
            </a:ln>
          </p:spPr>
        </p:cxnSp>
        <p:sp>
          <p:nvSpPr>
            <p:cNvPr id="2092" name="Google Shape;2092;p67"/>
            <p:cNvSpPr/>
            <p:nvPr/>
          </p:nvSpPr>
          <p:spPr>
            <a:xfrm>
              <a:off x="20199538" y="500346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093" name="Google Shape;2093;p67"/>
            <p:cNvSpPr/>
            <p:nvPr/>
          </p:nvSpPr>
          <p:spPr>
            <a:xfrm>
              <a:off x="1911415" y="500346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094" name="Google Shape;2094;p67"/>
          <p:cNvSpPr txBox="1"/>
          <p:nvPr/>
        </p:nvSpPr>
        <p:spPr>
          <a:xfrm>
            <a:off x="5336925" y="2925716"/>
            <a:ext cx="2160150" cy="369318"/>
          </a:xfrm>
          <a:prstGeom prst="rect">
            <a:avLst/>
          </a:prstGeom>
          <a:noFill/>
          <a:ln>
            <a:noFill/>
          </a:ln>
        </p:spPr>
        <p:txBody>
          <a:bodyPr spcFirstLastPara="1" wrap="square" lIns="45713" tIns="45713" rIns="45713" bIns="45713" anchor="t" anchorCtr="0">
            <a:spAutoFit/>
          </a:bodyPr>
          <a:lstStyle/>
          <a:p>
            <a:pPr algn="ctr"/>
            <a:r>
              <a:rPr lang="en-US">
                <a:solidFill>
                  <a:srgbClr val="040531"/>
                </a:solidFill>
                <a:latin typeface="Montserrat"/>
                <a:ea typeface="Montserrat"/>
                <a:cs typeface="Montserrat"/>
                <a:sym typeface="Montserrat"/>
              </a:rPr>
              <a:t>Control Plane</a:t>
            </a:r>
            <a:endParaRPr>
              <a:solidFill>
                <a:srgbClr val="040531"/>
              </a:solidFill>
              <a:latin typeface="Montserrat"/>
              <a:ea typeface="Montserrat"/>
              <a:cs typeface="Montserrat"/>
              <a:sym typeface="Montserrat"/>
            </a:endParaRPr>
          </a:p>
        </p:txBody>
      </p:sp>
      <p:sp>
        <p:nvSpPr>
          <p:cNvPr id="2095" name="Google Shape;2095;p67"/>
          <p:cNvSpPr txBox="1"/>
          <p:nvPr/>
        </p:nvSpPr>
        <p:spPr>
          <a:xfrm>
            <a:off x="5336925" y="5806625"/>
            <a:ext cx="2160150" cy="369318"/>
          </a:xfrm>
          <a:prstGeom prst="rect">
            <a:avLst/>
          </a:prstGeom>
          <a:noFill/>
          <a:ln>
            <a:noFill/>
          </a:ln>
        </p:spPr>
        <p:txBody>
          <a:bodyPr spcFirstLastPara="1" wrap="square" lIns="45713" tIns="45713" rIns="45713" bIns="45713" anchor="t" anchorCtr="0">
            <a:spAutoFit/>
          </a:bodyPr>
          <a:lstStyle/>
          <a:p>
            <a:pPr algn="ctr"/>
            <a:r>
              <a:rPr lang="en-US">
                <a:solidFill>
                  <a:srgbClr val="040531"/>
                </a:solidFill>
                <a:latin typeface="Montserrat"/>
                <a:ea typeface="Montserrat"/>
                <a:cs typeface="Montserrat"/>
                <a:sym typeface="Montserrat"/>
              </a:rPr>
              <a:t>Data Plane</a:t>
            </a:r>
            <a:endParaRPr>
              <a:solidFill>
                <a:srgbClr val="040531"/>
              </a:solidFill>
              <a:latin typeface="Montserrat"/>
              <a:ea typeface="Montserrat"/>
              <a:cs typeface="Montserrat"/>
              <a:sym typeface="Montserrat"/>
            </a:endParaRPr>
          </a:p>
        </p:txBody>
      </p:sp>
      <p:grpSp>
        <p:nvGrpSpPr>
          <p:cNvPr id="2096" name="Google Shape;2096;p67"/>
          <p:cNvGrpSpPr/>
          <p:nvPr/>
        </p:nvGrpSpPr>
        <p:grpSpPr>
          <a:xfrm>
            <a:off x="5858263" y="425196"/>
            <a:ext cx="4143000" cy="2114400"/>
            <a:chOff x="7026400" y="1901952"/>
            <a:chExt cx="8286000" cy="4228800"/>
          </a:xfrm>
        </p:grpSpPr>
        <p:sp>
          <p:nvSpPr>
            <p:cNvPr id="2097" name="Google Shape;2097;p67"/>
            <p:cNvSpPr/>
            <p:nvPr/>
          </p:nvSpPr>
          <p:spPr>
            <a:xfrm>
              <a:off x="7026400" y="1901952"/>
              <a:ext cx="8286000" cy="42288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45713" rIns="45713" bIns="45713" anchor="t" anchorCtr="0">
              <a:noAutofit/>
            </a:bodyPr>
            <a:lstStyle/>
            <a:p>
              <a:pPr algn="ctr"/>
              <a:r>
                <a:rPr lang="en-US" sz="2400" dirty="0" err="1">
                  <a:solidFill>
                    <a:schemeClr val="dk2"/>
                  </a:solidFill>
                  <a:latin typeface="Montserrat"/>
                  <a:ea typeface="Montserrat"/>
                  <a:cs typeface="Montserrat"/>
                  <a:sym typeface="Montserrat"/>
                </a:rPr>
                <a:t>ZooKeeper</a:t>
              </a:r>
              <a:r>
                <a:rPr lang="en-US" sz="2400" dirty="0">
                  <a:solidFill>
                    <a:schemeClr val="dk2"/>
                  </a:solidFill>
                  <a:latin typeface="Montserrat"/>
                  <a:ea typeface="Montserrat"/>
                  <a:cs typeface="Montserrat"/>
                  <a:sym typeface="Montserrat"/>
                </a:rPr>
                <a:t> Ensemble</a:t>
              </a:r>
              <a:endParaRPr sz="2400" dirty="0">
                <a:solidFill>
                  <a:schemeClr val="dk2"/>
                </a:solidFill>
                <a:latin typeface="Montserrat"/>
                <a:ea typeface="Montserrat"/>
                <a:cs typeface="Montserrat"/>
                <a:sym typeface="Montserrat"/>
              </a:endParaRPr>
            </a:p>
          </p:txBody>
        </p:sp>
        <p:grpSp>
          <p:nvGrpSpPr>
            <p:cNvPr id="2098" name="Google Shape;2098;p67"/>
            <p:cNvGrpSpPr/>
            <p:nvPr/>
          </p:nvGrpSpPr>
          <p:grpSpPr>
            <a:xfrm>
              <a:off x="12639913" y="2854077"/>
              <a:ext cx="2328000" cy="2970300"/>
              <a:chOff x="12639913" y="2854077"/>
              <a:chExt cx="2328000" cy="2970300"/>
            </a:xfrm>
          </p:grpSpPr>
          <p:sp>
            <p:nvSpPr>
              <p:cNvPr id="2099" name="Google Shape;2099;p67"/>
              <p:cNvSpPr/>
              <p:nvPr/>
            </p:nvSpPr>
            <p:spPr>
              <a:xfrm>
                <a:off x="12639913" y="2854077"/>
                <a:ext cx="2328000" cy="29703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45713" rIns="45713" bIns="45713" anchor="t" anchorCtr="0">
                <a:noAutofit/>
              </a:bodyPr>
              <a:lstStyle/>
              <a:p>
                <a:pPr algn="ctr"/>
                <a:r>
                  <a:rPr lang="en-US" sz="1200">
                    <a:solidFill>
                      <a:schemeClr val="dk2"/>
                    </a:solidFill>
                    <a:latin typeface="Montserrat"/>
                    <a:ea typeface="Montserrat"/>
                    <a:cs typeface="Montserrat"/>
                    <a:sym typeface="Montserrat"/>
                  </a:rPr>
                  <a:t>ZK-3</a:t>
                </a: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900">
                  <a:solidFill>
                    <a:schemeClr val="dk2"/>
                  </a:solidFill>
                  <a:latin typeface="Montserrat"/>
                  <a:ea typeface="Montserrat"/>
                  <a:cs typeface="Montserrat"/>
                  <a:sym typeface="Montserrat"/>
                </a:endParaRPr>
              </a:p>
              <a:p>
                <a:pPr algn="ctr"/>
                <a:r>
                  <a:rPr lang="en-US" sz="900">
                    <a:solidFill>
                      <a:schemeClr val="dk2"/>
                    </a:solidFill>
                    <a:latin typeface="Montserrat"/>
                    <a:ea typeface="Montserrat"/>
                    <a:cs typeface="Montserrat"/>
                    <a:sym typeface="Montserrat"/>
                  </a:rPr>
                  <a:t>Follower</a:t>
                </a:r>
                <a:endParaRPr sz="900">
                  <a:solidFill>
                    <a:schemeClr val="dk2"/>
                  </a:solidFill>
                  <a:latin typeface="Montserrat"/>
                  <a:ea typeface="Montserrat"/>
                  <a:cs typeface="Montserrat"/>
                  <a:sym typeface="Montserrat"/>
                </a:endParaRPr>
              </a:p>
            </p:txBody>
          </p:sp>
          <p:sp>
            <p:nvSpPr>
              <p:cNvPr id="2100" name="Google Shape;2100;p67"/>
              <p:cNvSpPr txBox="1"/>
              <p:nvPr/>
            </p:nvSpPr>
            <p:spPr>
              <a:xfrm>
                <a:off x="12771613" y="4752353"/>
                <a:ext cx="2064600" cy="830968"/>
              </a:xfrm>
              <a:prstGeom prst="rect">
                <a:avLst/>
              </a:prstGeom>
              <a:noFill/>
              <a:ln w="19050" cap="flat" cmpd="sng">
                <a:solidFill>
                  <a:schemeClr val="lt2"/>
                </a:solidFill>
                <a:prstDash val="dot"/>
                <a:round/>
                <a:headEnd type="none" w="sm" len="sm"/>
                <a:tailEnd type="none" w="sm" len="sm"/>
              </a:ln>
            </p:spPr>
            <p:txBody>
              <a:bodyPr spcFirstLastPara="1" wrap="square" lIns="45713" tIns="45713" rIns="45713" bIns="45713" anchor="t" anchorCtr="0">
                <a:spAutoFit/>
              </a:bodyPr>
              <a:lstStyle/>
              <a:p>
                <a:pPr algn="ctr"/>
                <a:r>
                  <a:rPr lang="en-US" sz="1050">
                    <a:solidFill>
                      <a:schemeClr val="dk2"/>
                    </a:solidFill>
                    <a:latin typeface="Montserrat"/>
                    <a:ea typeface="Montserrat"/>
                    <a:cs typeface="Montserrat"/>
                    <a:sym typeface="Montserrat"/>
                  </a:rPr>
                  <a:t>Kafka cluster metadata</a:t>
                </a:r>
                <a:endParaRPr sz="1050">
                  <a:solidFill>
                    <a:schemeClr val="dk2"/>
                  </a:solidFill>
                  <a:latin typeface="Montserrat"/>
                  <a:ea typeface="Montserrat"/>
                  <a:cs typeface="Montserrat"/>
                  <a:sym typeface="Montserrat"/>
                </a:endParaRPr>
              </a:p>
            </p:txBody>
          </p:sp>
          <p:pic>
            <p:nvPicPr>
              <p:cNvPr id="2101" name="Google Shape;2101;p67"/>
              <p:cNvPicPr preferRelativeResize="0"/>
              <p:nvPr/>
            </p:nvPicPr>
            <p:blipFill>
              <a:blip r:embed="rId1"/>
              <a:stretch>
                <a:fillRect/>
              </a:stretch>
            </p:blipFill>
            <p:spPr>
              <a:xfrm>
                <a:off x="13533120" y="3429000"/>
                <a:ext cx="549489" cy="795528"/>
              </a:xfrm>
              <a:prstGeom prst="rect">
                <a:avLst/>
              </a:prstGeom>
              <a:noFill/>
              <a:ln>
                <a:noFill/>
              </a:ln>
            </p:spPr>
          </p:pic>
        </p:grpSp>
        <p:grpSp>
          <p:nvGrpSpPr>
            <p:cNvPr id="2102" name="Google Shape;2102;p67"/>
            <p:cNvGrpSpPr/>
            <p:nvPr/>
          </p:nvGrpSpPr>
          <p:grpSpPr>
            <a:xfrm>
              <a:off x="10005400" y="2854077"/>
              <a:ext cx="2328000" cy="2970300"/>
              <a:chOff x="12639913" y="2854077"/>
              <a:chExt cx="2328000" cy="2970300"/>
            </a:xfrm>
          </p:grpSpPr>
          <p:sp>
            <p:nvSpPr>
              <p:cNvPr id="2103" name="Google Shape;2103;p67"/>
              <p:cNvSpPr/>
              <p:nvPr/>
            </p:nvSpPr>
            <p:spPr>
              <a:xfrm>
                <a:off x="12639913" y="2854077"/>
                <a:ext cx="2328000" cy="29703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45713" rIns="45713" bIns="45713" anchor="t" anchorCtr="0">
                <a:noAutofit/>
              </a:bodyPr>
              <a:lstStyle/>
              <a:p>
                <a:pPr algn="ctr"/>
                <a:r>
                  <a:rPr lang="en-US" sz="1200">
                    <a:solidFill>
                      <a:schemeClr val="dk2"/>
                    </a:solidFill>
                    <a:latin typeface="Montserrat"/>
                    <a:ea typeface="Montserrat"/>
                    <a:cs typeface="Montserrat"/>
                    <a:sym typeface="Montserrat"/>
                  </a:rPr>
                  <a:t>ZK-2</a:t>
                </a: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900">
                  <a:solidFill>
                    <a:schemeClr val="dk2"/>
                  </a:solidFill>
                  <a:latin typeface="Montserrat"/>
                  <a:ea typeface="Montserrat"/>
                  <a:cs typeface="Montserrat"/>
                  <a:sym typeface="Montserrat"/>
                </a:endParaRPr>
              </a:p>
              <a:p>
                <a:pPr algn="ctr"/>
                <a:r>
                  <a:rPr lang="en-US" sz="900">
                    <a:solidFill>
                      <a:schemeClr val="dk2"/>
                    </a:solidFill>
                    <a:latin typeface="Montserrat"/>
                    <a:ea typeface="Montserrat"/>
                    <a:cs typeface="Montserrat"/>
                    <a:sym typeface="Montserrat"/>
                  </a:rPr>
                  <a:t>Leader</a:t>
                </a:r>
                <a:endParaRPr sz="900">
                  <a:solidFill>
                    <a:schemeClr val="dk2"/>
                  </a:solidFill>
                  <a:latin typeface="Montserrat"/>
                  <a:ea typeface="Montserrat"/>
                  <a:cs typeface="Montserrat"/>
                  <a:sym typeface="Montserrat"/>
                </a:endParaRPr>
              </a:p>
            </p:txBody>
          </p:sp>
          <p:sp>
            <p:nvSpPr>
              <p:cNvPr id="2104" name="Google Shape;2104;p67"/>
              <p:cNvSpPr txBox="1"/>
              <p:nvPr/>
            </p:nvSpPr>
            <p:spPr>
              <a:xfrm>
                <a:off x="12771613" y="4752353"/>
                <a:ext cx="2064600" cy="830968"/>
              </a:xfrm>
              <a:prstGeom prst="rect">
                <a:avLst/>
              </a:prstGeom>
              <a:noFill/>
              <a:ln w="19050" cap="flat" cmpd="sng">
                <a:solidFill>
                  <a:schemeClr val="lt2"/>
                </a:solidFill>
                <a:prstDash val="dot"/>
                <a:round/>
                <a:headEnd type="none" w="sm" len="sm"/>
                <a:tailEnd type="none" w="sm" len="sm"/>
              </a:ln>
            </p:spPr>
            <p:txBody>
              <a:bodyPr spcFirstLastPara="1" wrap="square" lIns="45713" tIns="45713" rIns="45713" bIns="45713" anchor="t" anchorCtr="0">
                <a:spAutoFit/>
              </a:bodyPr>
              <a:lstStyle/>
              <a:p>
                <a:pPr algn="ctr"/>
                <a:r>
                  <a:rPr lang="en-US" sz="1050">
                    <a:solidFill>
                      <a:schemeClr val="dk2"/>
                    </a:solidFill>
                    <a:latin typeface="Montserrat"/>
                    <a:ea typeface="Montserrat"/>
                    <a:cs typeface="Montserrat"/>
                    <a:sym typeface="Montserrat"/>
                  </a:rPr>
                  <a:t>Kafka cluster metadata</a:t>
                </a:r>
                <a:endParaRPr sz="1050">
                  <a:solidFill>
                    <a:schemeClr val="dk2"/>
                  </a:solidFill>
                  <a:latin typeface="Montserrat"/>
                  <a:ea typeface="Montserrat"/>
                  <a:cs typeface="Montserrat"/>
                  <a:sym typeface="Montserrat"/>
                </a:endParaRPr>
              </a:p>
            </p:txBody>
          </p:sp>
          <p:pic>
            <p:nvPicPr>
              <p:cNvPr id="2105" name="Google Shape;2105;p67"/>
              <p:cNvPicPr preferRelativeResize="0"/>
              <p:nvPr/>
            </p:nvPicPr>
            <p:blipFill>
              <a:blip r:embed="rId1"/>
              <a:stretch>
                <a:fillRect/>
              </a:stretch>
            </p:blipFill>
            <p:spPr>
              <a:xfrm>
                <a:off x="13533120" y="3429000"/>
                <a:ext cx="549489" cy="795528"/>
              </a:xfrm>
              <a:prstGeom prst="rect">
                <a:avLst/>
              </a:prstGeom>
              <a:noFill/>
              <a:ln>
                <a:noFill/>
              </a:ln>
            </p:spPr>
          </p:pic>
        </p:grpSp>
        <p:grpSp>
          <p:nvGrpSpPr>
            <p:cNvPr id="2106" name="Google Shape;2106;p67"/>
            <p:cNvGrpSpPr/>
            <p:nvPr/>
          </p:nvGrpSpPr>
          <p:grpSpPr>
            <a:xfrm>
              <a:off x="7370875" y="2854077"/>
              <a:ext cx="2328000" cy="2970300"/>
              <a:chOff x="12639913" y="2854077"/>
              <a:chExt cx="2328000" cy="2970300"/>
            </a:xfrm>
          </p:grpSpPr>
          <p:sp>
            <p:nvSpPr>
              <p:cNvPr id="2107" name="Google Shape;2107;p67"/>
              <p:cNvSpPr/>
              <p:nvPr/>
            </p:nvSpPr>
            <p:spPr>
              <a:xfrm>
                <a:off x="12639913" y="2854077"/>
                <a:ext cx="2328000" cy="29703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45713" rIns="45713" bIns="45713" anchor="t" anchorCtr="0">
                <a:noAutofit/>
              </a:bodyPr>
              <a:lstStyle/>
              <a:p>
                <a:pPr algn="ctr"/>
                <a:r>
                  <a:rPr lang="en-US" sz="1200">
                    <a:solidFill>
                      <a:schemeClr val="dk2"/>
                    </a:solidFill>
                    <a:latin typeface="Montserrat"/>
                    <a:ea typeface="Montserrat"/>
                    <a:cs typeface="Montserrat"/>
                    <a:sym typeface="Montserrat"/>
                  </a:rPr>
                  <a:t>ZK-1</a:t>
                </a: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900">
                  <a:solidFill>
                    <a:schemeClr val="dk2"/>
                  </a:solidFill>
                  <a:latin typeface="Montserrat"/>
                  <a:ea typeface="Montserrat"/>
                  <a:cs typeface="Montserrat"/>
                  <a:sym typeface="Montserrat"/>
                </a:endParaRPr>
              </a:p>
              <a:p>
                <a:pPr algn="ctr"/>
                <a:r>
                  <a:rPr lang="en-US" sz="900">
                    <a:solidFill>
                      <a:schemeClr val="dk2"/>
                    </a:solidFill>
                    <a:latin typeface="Montserrat"/>
                    <a:ea typeface="Montserrat"/>
                    <a:cs typeface="Montserrat"/>
                    <a:sym typeface="Montserrat"/>
                  </a:rPr>
                  <a:t>Follower</a:t>
                </a:r>
                <a:endParaRPr sz="900">
                  <a:solidFill>
                    <a:schemeClr val="dk2"/>
                  </a:solidFill>
                  <a:latin typeface="Montserrat"/>
                  <a:ea typeface="Montserrat"/>
                  <a:cs typeface="Montserrat"/>
                  <a:sym typeface="Montserrat"/>
                </a:endParaRPr>
              </a:p>
            </p:txBody>
          </p:sp>
          <p:sp>
            <p:nvSpPr>
              <p:cNvPr id="2108" name="Google Shape;2108;p67"/>
              <p:cNvSpPr txBox="1"/>
              <p:nvPr/>
            </p:nvSpPr>
            <p:spPr>
              <a:xfrm>
                <a:off x="12771613" y="4752353"/>
                <a:ext cx="2064600" cy="830968"/>
              </a:xfrm>
              <a:prstGeom prst="rect">
                <a:avLst/>
              </a:prstGeom>
              <a:noFill/>
              <a:ln w="19050" cap="flat" cmpd="sng">
                <a:solidFill>
                  <a:schemeClr val="lt2"/>
                </a:solidFill>
                <a:prstDash val="dot"/>
                <a:round/>
                <a:headEnd type="none" w="sm" len="sm"/>
                <a:tailEnd type="none" w="sm" len="sm"/>
              </a:ln>
            </p:spPr>
            <p:txBody>
              <a:bodyPr spcFirstLastPara="1" wrap="square" lIns="45713" tIns="45713" rIns="45713" bIns="45713" anchor="t" anchorCtr="0">
                <a:spAutoFit/>
              </a:bodyPr>
              <a:lstStyle/>
              <a:p>
                <a:pPr algn="ctr"/>
                <a:r>
                  <a:rPr lang="en-US" sz="1050">
                    <a:solidFill>
                      <a:schemeClr val="dk2"/>
                    </a:solidFill>
                    <a:latin typeface="Montserrat"/>
                    <a:ea typeface="Montserrat"/>
                    <a:cs typeface="Montserrat"/>
                    <a:sym typeface="Montserrat"/>
                  </a:rPr>
                  <a:t>Kafka cluster metadata</a:t>
                </a:r>
                <a:endParaRPr sz="1050">
                  <a:solidFill>
                    <a:schemeClr val="dk2"/>
                  </a:solidFill>
                  <a:latin typeface="Montserrat"/>
                  <a:ea typeface="Montserrat"/>
                  <a:cs typeface="Montserrat"/>
                  <a:sym typeface="Montserrat"/>
                </a:endParaRPr>
              </a:p>
            </p:txBody>
          </p:sp>
          <p:pic>
            <p:nvPicPr>
              <p:cNvPr id="2109" name="Google Shape;2109;p67"/>
              <p:cNvPicPr preferRelativeResize="0"/>
              <p:nvPr/>
            </p:nvPicPr>
            <p:blipFill>
              <a:blip r:embed="rId1"/>
              <a:stretch>
                <a:fillRect/>
              </a:stretch>
            </p:blipFill>
            <p:spPr>
              <a:xfrm>
                <a:off x="13533120" y="3429000"/>
                <a:ext cx="549489" cy="795528"/>
              </a:xfrm>
              <a:prstGeom prst="rect">
                <a:avLst/>
              </a:prstGeom>
              <a:noFill/>
              <a:ln>
                <a:noFill/>
              </a:ln>
            </p:spPr>
          </p:pic>
        </p:grpSp>
      </p:grpSp>
      <p:sp>
        <p:nvSpPr>
          <p:cNvPr id="2110" name="Google Shape;2110;p67"/>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err="1"/>
              <a:t>ZooKeeper</a:t>
            </a:r>
            <a:r>
              <a:rPr lang="en-US" dirty="0"/>
              <a:t> Mode </a:t>
            </a:r>
            <a:endParaRPr dirty="0"/>
          </a:p>
        </p:txBody>
      </p:sp>
      <p:sp>
        <p:nvSpPr>
          <p:cNvPr id="2111" name="Google Shape;2111;p67"/>
          <p:cNvSpPr/>
          <p:nvPr/>
        </p:nvSpPr>
        <p:spPr>
          <a:xfrm>
            <a:off x="6635788" y="2323452"/>
            <a:ext cx="1089896" cy="137108"/>
          </a:xfrm>
          <a:custGeom>
            <a:avLst/>
            <a:gdLst/>
            <a:ahLst/>
            <a:cxnLst/>
            <a:rect l="l" t="t" r="r" b="b"/>
            <a:pathLst>
              <a:path w="128016" h="19410" extrusionOk="0">
                <a:moveTo>
                  <a:pt x="128016" y="0"/>
                </a:moveTo>
                <a:cubicBezTo>
                  <a:pt x="125430" y="2905"/>
                  <a:pt x="122927" y="14269"/>
                  <a:pt x="112498" y="17428"/>
                </a:cubicBezTo>
                <a:cubicBezTo>
                  <a:pt x="102069" y="20587"/>
                  <a:pt x="81478" y="19047"/>
                  <a:pt x="65444" y="18952"/>
                </a:cubicBezTo>
                <a:cubicBezTo>
                  <a:pt x="49410" y="18857"/>
                  <a:pt x="27202" y="19951"/>
                  <a:pt x="16295" y="16856"/>
                </a:cubicBezTo>
                <a:cubicBezTo>
                  <a:pt x="5388" y="13761"/>
                  <a:pt x="2716" y="3127"/>
                  <a:pt x="0" y="381"/>
                </a:cubicBezTo>
              </a:path>
            </a:pathLst>
          </a:custGeom>
          <a:noFill/>
          <a:ln w="76200" cap="flat" cmpd="sng">
            <a:solidFill>
              <a:schemeClr val="accent1"/>
            </a:solidFill>
            <a:prstDash val="solid"/>
            <a:round/>
            <a:headEnd type="none" w="med" len="med"/>
            <a:tailEnd type="triangle" w="med" len="med"/>
          </a:ln>
        </p:spPr>
      </p:sp>
      <p:sp>
        <p:nvSpPr>
          <p:cNvPr id="2112" name="Google Shape;2112;p67"/>
          <p:cNvSpPr/>
          <p:nvPr/>
        </p:nvSpPr>
        <p:spPr>
          <a:xfrm flipH="1">
            <a:off x="8133829" y="2323452"/>
            <a:ext cx="1089896" cy="137108"/>
          </a:xfrm>
          <a:custGeom>
            <a:avLst/>
            <a:gdLst/>
            <a:ahLst/>
            <a:cxnLst/>
            <a:rect l="l" t="t" r="r" b="b"/>
            <a:pathLst>
              <a:path w="128016" h="19410" extrusionOk="0">
                <a:moveTo>
                  <a:pt x="128016" y="0"/>
                </a:moveTo>
                <a:cubicBezTo>
                  <a:pt x="125430" y="2905"/>
                  <a:pt x="122927" y="14269"/>
                  <a:pt x="112498" y="17428"/>
                </a:cubicBezTo>
                <a:cubicBezTo>
                  <a:pt x="102069" y="20587"/>
                  <a:pt x="81478" y="19047"/>
                  <a:pt x="65444" y="18952"/>
                </a:cubicBezTo>
                <a:cubicBezTo>
                  <a:pt x="49410" y="18857"/>
                  <a:pt x="27202" y="19951"/>
                  <a:pt x="16295" y="16856"/>
                </a:cubicBezTo>
                <a:cubicBezTo>
                  <a:pt x="5388" y="13761"/>
                  <a:pt x="2716" y="3127"/>
                  <a:pt x="0" y="381"/>
                </a:cubicBezTo>
              </a:path>
            </a:pathLst>
          </a:custGeom>
          <a:noFill/>
          <a:ln w="76200" cap="flat" cmpd="sng">
            <a:solidFill>
              <a:schemeClr val="accent1"/>
            </a:solidFill>
            <a:prstDash val="solid"/>
            <a:round/>
            <a:headEnd type="none" w="med" len="med"/>
            <a:tailEnd type="triangle" w="med" len="med"/>
          </a:ln>
        </p:spPr>
      </p:sp>
      <p:sp>
        <p:nvSpPr>
          <p:cNvPr id="2113" name="Google Shape;2113;p67"/>
          <p:cNvSpPr/>
          <p:nvPr/>
        </p:nvSpPr>
        <p:spPr>
          <a:xfrm>
            <a:off x="3887588" y="2225113"/>
            <a:ext cx="4084913" cy="1394850"/>
          </a:xfrm>
          <a:custGeom>
            <a:avLst/>
            <a:gdLst/>
            <a:ahLst/>
            <a:cxnLst/>
            <a:rect l="l" t="t" r="r" b="b"/>
            <a:pathLst>
              <a:path w="326793" h="111588" extrusionOk="0">
                <a:moveTo>
                  <a:pt x="326793" y="0"/>
                </a:moveTo>
                <a:cubicBezTo>
                  <a:pt x="323693" y="5757"/>
                  <a:pt x="331664" y="28561"/>
                  <a:pt x="308195" y="34539"/>
                </a:cubicBezTo>
                <a:cubicBezTo>
                  <a:pt x="284726" y="40517"/>
                  <a:pt x="230039" y="34540"/>
                  <a:pt x="185979" y="35868"/>
                </a:cubicBezTo>
                <a:cubicBezTo>
                  <a:pt x="141920" y="37197"/>
                  <a:pt x="74835" y="29890"/>
                  <a:pt x="43838" y="42510"/>
                </a:cubicBezTo>
                <a:cubicBezTo>
                  <a:pt x="12842" y="55130"/>
                  <a:pt x="7306" y="100075"/>
                  <a:pt x="0" y="111588"/>
                </a:cubicBezTo>
              </a:path>
            </a:pathLst>
          </a:custGeom>
          <a:noFill/>
          <a:ln w="76200" cap="flat" cmpd="sng">
            <a:solidFill>
              <a:schemeClr val="accent1"/>
            </a:solidFill>
            <a:prstDash val="solid"/>
            <a:round/>
            <a:headEnd type="triangle" w="med" len="med"/>
            <a:tailEnd type="triangle" w="med" len="med"/>
          </a:ln>
        </p:spPr>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grpSp>
        <p:nvGrpSpPr>
          <p:cNvPr id="2119" name="Google Shape;2119;p68"/>
          <p:cNvGrpSpPr/>
          <p:nvPr/>
        </p:nvGrpSpPr>
        <p:grpSpPr>
          <a:xfrm>
            <a:off x="955739" y="5722733"/>
            <a:ext cx="9281162" cy="137100"/>
            <a:chOff x="1911477" y="9986013"/>
            <a:chExt cx="18562323" cy="274200"/>
          </a:xfrm>
        </p:grpSpPr>
        <p:cxnSp>
          <p:nvCxnSpPr>
            <p:cNvPr id="2120" name="Google Shape;2120;p68"/>
            <p:cNvCxnSpPr/>
            <p:nvPr/>
          </p:nvCxnSpPr>
          <p:spPr>
            <a:xfrm>
              <a:off x="2185674" y="10122963"/>
              <a:ext cx="18013800" cy="300"/>
            </a:xfrm>
            <a:prstGeom prst="straightConnector1">
              <a:avLst/>
            </a:prstGeom>
            <a:noFill/>
            <a:ln w="38100" cap="flat" cmpd="sng">
              <a:solidFill>
                <a:srgbClr val="040531"/>
              </a:solidFill>
              <a:prstDash val="dash"/>
              <a:round/>
              <a:headEnd type="none" w="med" len="med"/>
              <a:tailEnd type="none" w="med" len="med"/>
            </a:ln>
          </p:spPr>
        </p:cxnSp>
        <p:sp>
          <p:nvSpPr>
            <p:cNvPr id="2121" name="Google Shape;2121;p68"/>
            <p:cNvSpPr/>
            <p:nvPr/>
          </p:nvSpPr>
          <p:spPr>
            <a:xfrm>
              <a:off x="20199600" y="998601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122" name="Google Shape;2122;p68"/>
            <p:cNvSpPr/>
            <p:nvPr/>
          </p:nvSpPr>
          <p:spPr>
            <a:xfrm>
              <a:off x="1911477" y="998601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123" name="Google Shape;2123;p68"/>
          <p:cNvGrpSpPr/>
          <p:nvPr/>
        </p:nvGrpSpPr>
        <p:grpSpPr>
          <a:xfrm>
            <a:off x="6377005" y="3591795"/>
            <a:ext cx="1502960" cy="2195103"/>
            <a:chOff x="12786180" y="5083821"/>
            <a:chExt cx="3005920" cy="4390206"/>
          </a:xfrm>
        </p:grpSpPr>
        <p:sp>
          <p:nvSpPr>
            <p:cNvPr id="2124" name="Google Shape;2124;p68"/>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125" name="Google Shape;2125;p68"/>
            <p:cNvGrpSpPr/>
            <p:nvPr/>
          </p:nvGrpSpPr>
          <p:grpSpPr>
            <a:xfrm>
              <a:off x="14178219" y="7077456"/>
              <a:ext cx="914430" cy="991704"/>
              <a:chOff x="5715755" y="6011791"/>
              <a:chExt cx="727297" cy="793109"/>
            </a:xfrm>
          </p:grpSpPr>
          <p:sp>
            <p:nvSpPr>
              <p:cNvPr id="2126" name="Google Shape;2126;p68"/>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127" name="Google Shape;2127;p68"/>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28" name="Google Shape;2128;p68"/>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29" name="Google Shape;2129;p68"/>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30" name="Google Shape;2130;p68"/>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31" name="Google Shape;2131;p68"/>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32" name="Google Shape;2132;p68"/>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33" name="Google Shape;2133;p68"/>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34" name="Google Shape;2134;p68"/>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35" name="Google Shape;2135;p68"/>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136" name="Google Shape;2136;p68"/>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137" name="Google Shape;2137;p68"/>
            <p:cNvGrpSpPr/>
            <p:nvPr/>
          </p:nvGrpSpPr>
          <p:grpSpPr>
            <a:xfrm>
              <a:off x="12786180" y="8503677"/>
              <a:ext cx="701100" cy="970350"/>
              <a:chOff x="6042792" y="8503677"/>
              <a:chExt cx="701100" cy="970350"/>
            </a:xfrm>
          </p:grpSpPr>
          <p:cxnSp>
            <p:nvCxnSpPr>
              <p:cNvPr id="2138" name="Google Shape;2138;p68"/>
              <p:cNvCxnSpPr>
                <a:stCxn id="2139" idx="1"/>
              </p:cNvCxnSpPr>
              <p:nvPr/>
            </p:nvCxnSpPr>
            <p:spPr>
              <a:xfrm flipH="1">
                <a:off x="6042792" y="8663727"/>
                <a:ext cx="426900" cy="810300"/>
              </a:xfrm>
              <a:prstGeom prst="bentConnector2">
                <a:avLst/>
              </a:prstGeom>
              <a:noFill/>
              <a:ln w="38100" cap="flat" cmpd="sng">
                <a:solidFill>
                  <a:srgbClr val="040531"/>
                </a:solidFill>
                <a:prstDash val="dash"/>
                <a:round/>
                <a:headEnd type="none" w="med" len="med"/>
                <a:tailEnd type="none" w="med" len="med"/>
              </a:ln>
            </p:spPr>
          </p:cxnSp>
          <p:sp>
            <p:nvSpPr>
              <p:cNvPr id="2139" name="Google Shape;2139;p68"/>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2140" name="Google Shape;2140;p68"/>
          <p:cNvGrpSpPr/>
          <p:nvPr/>
        </p:nvGrpSpPr>
        <p:grpSpPr>
          <a:xfrm>
            <a:off x="1346160" y="3591795"/>
            <a:ext cx="1499060" cy="2195103"/>
            <a:chOff x="12793980" y="5083821"/>
            <a:chExt cx="2998120" cy="4390206"/>
          </a:xfrm>
        </p:grpSpPr>
        <p:sp>
          <p:nvSpPr>
            <p:cNvPr id="2141" name="Google Shape;2141;p68"/>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142" name="Google Shape;2142;p68"/>
            <p:cNvGrpSpPr/>
            <p:nvPr/>
          </p:nvGrpSpPr>
          <p:grpSpPr>
            <a:xfrm>
              <a:off x="14178219" y="7077456"/>
              <a:ext cx="914430" cy="991704"/>
              <a:chOff x="5715755" y="6011791"/>
              <a:chExt cx="727297" cy="793109"/>
            </a:xfrm>
          </p:grpSpPr>
          <p:sp>
            <p:nvSpPr>
              <p:cNvPr id="2143" name="Google Shape;2143;p68"/>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144" name="Google Shape;2144;p68"/>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45" name="Google Shape;2145;p68"/>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46" name="Google Shape;2146;p68"/>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47" name="Google Shape;2147;p68"/>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48" name="Google Shape;2148;p68"/>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49" name="Google Shape;2149;p68"/>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50" name="Google Shape;2150;p68"/>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51" name="Google Shape;2151;p68"/>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52" name="Google Shape;2152;p68"/>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153" name="Google Shape;2153;p68"/>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154" name="Google Shape;2154;p68"/>
            <p:cNvGrpSpPr/>
            <p:nvPr/>
          </p:nvGrpSpPr>
          <p:grpSpPr>
            <a:xfrm>
              <a:off x="12793980" y="8503677"/>
              <a:ext cx="693300" cy="970350"/>
              <a:chOff x="6050592" y="8503677"/>
              <a:chExt cx="693300" cy="970350"/>
            </a:xfrm>
          </p:grpSpPr>
          <p:cxnSp>
            <p:nvCxnSpPr>
              <p:cNvPr id="2155" name="Google Shape;2155;p68"/>
              <p:cNvCxnSpPr>
                <a:stCxn id="2156" idx="1"/>
              </p:cNvCxnSpPr>
              <p:nvPr/>
            </p:nvCxnSpPr>
            <p:spPr>
              <a:xfrm flipH="1">
                <a:off x="6050592" y="8663727"/>
                <a:ext cx="419100" cy="810300"/>
              </a:xfrm>
              <a:prstGeom prst="bentConnector2">
                <a:avLst/>
              </a:prstGeom>
              <a:noFill/>
              <a:ln w="38100" cap="flat" cmpd="sng">
                <a:solidFill>
                  <a:srgbClr val="040531"/>
                </a:solidFill>
                <a:prstDash val="dash"/>
                <a:round/>
                <a:headEnd type="none" w="med" len="med"/>
                <a:tailEnd type="none" w="med" len="med"/>
              </a:ln>
            </p:spPr>
          </p:cxnSp>
          <p:sp>
            <p:nvSpPr>
              <p:cNvPr id="2156" name="Google Shape;2156;p68"/>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2157" name="Google Shape;2157;p68"/>
          <p:cNvGrpSpPr/>
          <p:nvPr/>
        </p:nvGrpSpPr>
        <p:grpSpPr>
          <a:xfrm>
            <a:off x="4699757" y="3591795"/>
            <a:ext cx="1501910" cy="2197503"/>
            <a:chOff x="12788280" y="5083821"/>
            <a:chExt cx="3003820" cy="4395006"/>
          </a:xfrm>
        </p:grpSpPr>
        <p:sp>
          <p:nvSpPr>
            <p:cNvPr id="2158" name="Google Shape;2158;p68"/>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159" name="Google Shape;2159;p68"/>
            <p:cNvGrpSpPr/>
            <p:nvPr/>
          </p:nvGrpSpPr>
          <p:grpSpPr>
            <a:xfrm>
              <a:off x="14178219" y="7077456"/>
              <a:ext cx="914430" cy="991704"/>
              <a:chOff x="5715755" y="6011791"/>
              <a:chExt cx="727297" cy="793109"/>
            </a:xfrm>
          </p:grpSpPr>
          <p:sp>
            <p:nvSpPr>
              <p:cNvPr id="2160" name="Google Shape;2160;p68"/>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161" name="Google Shape;2161;p68"/>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62" name="Google Shape;2162;p68"/>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63" name="Google Shape;2163;p68"/>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64" name="Google Shape;2164;p68"/>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65" name="Google Shape;2165;p68"/>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66" name="Google Shape;2166;p68"/>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67" name="Google Shape;2167;p68"/>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68" name="Google Shape;2168;p68"/>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69" name="Google Shape;2169;p68"/>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170" name="Google Shape;2170;p68"/>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171" name="Google Shape;2171;p68"/>
            <p:cNvGrpSpPr/>
            <p:nvPr/>
          </p:nvGrpSpPr>
          <p:grpSpPr>
            <a:xfrm>
              <a:off x="12788280" y="8503677"/>
              <a:ext cx="699000" cy="975150"/>
              <a:chOff x="6044892" y="8503677"/>
              <a:chExt cx="699000" cy="975150"/>
            </a:xfrm>
          </p:grpSpPr>
          <p:cxnSp>
            <p:nvCxnSpPr>
              <p:cNvPr id="2172" name="Google Shape;2172;p68"/>
              <p:cNvCxnSpPr>
                <a:stCxn id="2173" idx="1"/>
              </p:cNvCxnSpPr>
              <p:nvPr/>
            </p:nvCxnSpPr>
            <p:spPr>
              <a:xfrm flipH="1">
                <a:off x="6044892" y="8663727"/>
                <a:ext cx="424800" cy="815100"/>
              </a:xfrm>
              <a:prstGeom prst="bentConnector2">
                <a:avLst/>
              </a:prstGeom>
              <a:noFill/>
              <a:ln w="38100" cap="flat" cmpd="sng">
                <a:solidFill>
                  <a:srgbClr val="040531"/>
                </a:solidFill>
                <a:prstDash val="dash"/>
                <a:round/>
                <a:headEnd type="none" w="med" len="med"/>
                <a:tailEnd type="none" w="med" len="med"/>
              </a:ln>
            </p:spPr>
          </p:cxnSp>
          <p:sp>
            <p:nvSpPr>
              <p:cNvPr id="2173" name="Google Shape;2173;p68"/>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2174" name="Google Shape;2174;p68"/>
          <p:cNvGrpSpPr/>
          <p:nvPr/>
        </p:nvGrpSpPr>
        <p:grpSpPr>
          <a:xfrm>
            <a:off x="3023409" y="3388938"/>
            <a:ext cx="1499210" cy="2397960"/>
            <a:chOff x="12793680" y="4678107"/>
            <a:chExt cx="2998420" cy="4795920"/>
          </a:xfrm>
        </p:grpSpPr>
        <p:sp>
          <p:nvSpPr>
            <p:cNvPr id="2175" name="Google Shape;2175;p68"/>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176" name="Google Shape;2176;p68"/>
            <p:cNvGrpSpPr/>
            <p:nvPr/>
          </p:nvGrpSpPr>
          <p:grpSpPr>
            <a:xfrm>
              <a:off x="14178219" y="7077456"/>
              <a:ext cx="914430" cy="991704"/>
              <a:chOff x="5715755" y="6011791"/>
              <a:chExt cx="727297" cy="793109"/>
            </a:xfrm>
          </p:grpSpPr>
          <p:sp>
            <p:nvSpPr>
              <p:cNvPr id="2177" name="Google Shape;2177;p68"/>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178" name="Google Shape;2178;p68"/>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79" name="Google Shape;2179;p68"/>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80" name="Google Shape;2180;p68"/>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81" name="Google Shape;2181;p68"/>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82" name="Google Shape;2182;p68"/>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83" name="Google Shape;2183;p68"/>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84" name="Google Shape;2184;p68"/>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85" name="Google Shape;2185;p68"/>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186" name="Google Shape;2186;p68"/>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187" name="Google Shape;2187;p68"/>
            <p:cNvSpPr/>
            <p:nvPr/>
          </p:nvSpPr>
          <p:spPr>
            <a:xfrm>
              <a:off x="13355200" y="5184648"/>
              <a:ext cx="2377500" cy="914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22850" rIns="45713" bIns="45713" anchor="t" anchorCtr="0">
              <a:noAutofit/>
            </a:bodyPr>
            <a:lstStyle/>
            <a:p>
              <a:pPr algn="ctr"/>
              <a:r>
                <a:rPr lang="en-US" sz="1500">
                  <a:solidFill>
                    <a:srgbClr val="040531"/>
                  </a:solidFill>
                  <a:latin typeface="Montserrat"/>
                  <a:ea typeface="Montserrat"/>
                  <a:cs typeface="Montserrat"/>
                  <a:sym typeface="Montserrat"/>
                </a:rPr>
                <a:t>Controller</a:t>
              </a:r>
              <a:endParaRPr sz="1500">
                <a:solidFill>
                  <a:srgbClr val="040531"/>
                </a:solidFill>
                <a:latin typeface="Montserrat"/>
                <a:ea typeface="Montserrat"/>
                <a:cs typeface="Montserrat"/>
                <a:sym typeface="Montserrat"/>
              </a:endParaRPr>
            </a:p>
            <a:p>
              <a:pPr algn="ctr"/>
              <a:r>
                <a:rPr lang="en-US" sz="1200">
                  <a:solidFill>
                    <a:srgbClr val="040531"/>
                  </a:solidFill>
                  <a:latin typeface="Montserrat"/>
                  <a:ea typeface="Montserrat"/>
                  <a:cs typeface="Montserrat"/>
                  <a:sym typeface="Montserrat"/>
                </a:rPr>
                <a:t>(active)</a:t>
              </a:r>
              <a:endParaRPr sz="1200">
                <a:solidFill>
                  <a:srgbClr val="040531"/>
                </a:solidFill>
                <a:latin typeface="Montserrat"/>
                <a:ea typeface="Montserrat"/>
                <a:cs typeface="Montserrat"/>
                <a:sym typeface="Montserrat"/>
              </a:endParaRPr>
            </a:p>
            <a:p>
              <a:pPr algn="ctr"/>
              <a:endParaRPr sz="1500">
                <a:solidFill>
                  <a:srgbClr val="040531"/>
                </a:solidFill>
                <a:latin typeface="Montserrat"/>
                <a:ea typeface="Montserrat"/>
                <a:cs typeface="Montserrat"/>
                <a:sym typeface="Montserrat"/>
              </a:endParaRPr>
            </a:p>
          </p:txBody>
        </p:sp>
        <p:sp>
          <p:nvSpPr>
            <p:cNvPr id="2188" name="Google Shape;2188;p68"/>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189" name="Google Shape;2189;p68"/>
            <p:cNvGrpSpPr/>
            <p:nvPr/>
          </p:nvGrpSpPr>
          <p:grpSpPr>
            <a:xfrm>
              <a:off x="12793680" y="4678107"/>
              <a:ext cx="693600" cy="4795920"/>
              <a:chOff x="6050292" y="4678107"/>
              <a:chExt cx="693600" cy="4795920"/>
            </a:xfrm>
          </p:grpSpPr>
          <p:cxnSp>
            <p:nvCxnSpPr>
              <p:cNvPr id="2190" name="Google Shape;2190;p68"/>
              <p:cNvCxnSpPr>
                <a:stCxn id="2191" idx="1"/>
              </p:cNvCxnSpPr>
              <p:nvPr/>
            </p:nvCxnSpPr>
            <p:spPr>
              <a:xfrm rot="10800000">
                <a:off x="6050292" y="4678107"/>
                <a:ext cx="419400" cy="968100"/>
              </a:xfrm>
              <a:prstGeom prst="bentConnector2">
                <a:avLst/>
              </a:prstGeom>
              <a:noFill/>
              <a:ln w="38100" cap="flat" cmpd="sng">
                <a:solidFill>
                  <a:srgbClr val="040531"/>
                </a:solidFill>
                <a:prstDash val="dash"/>
                <a:round/>
                <a:headEnd type="none" w="med" len="med"/>
                <a:tailEnd type="none" w="med" len="med"/>
              </a:ln>
            </p:spPr>
          </p:cxnSp>
          <p:cxnSp>
            <p:nvCxnSpPr>
              <p:cNvPr id="2192" name="Google Shape;2192;p68"/>
              <p:cNvCxnSpPr>
                <a:stCxn id="2193" idx="1"/>
              </p:cNvCxnSpPr>
              <p:nvPr/>
            </p:nvCxnSpPr>
            <p:spPr>
              <a:xfrm flipH="1">
                <a:off x="6050292" y="8663727"/>
                <a:ext cx="419400" cy="810300"/>
              </a:xfrm>
              <a:prstGeom prst="bentConnector2">
                <a:avLst/>
              </a:prstGeom>
              <a:noFill/>
              <a:ln w="38100" cap="flat" cmpd="sng">
                <a:solidFill>
                  <a:srgbClr val="040531"/>
                </a:solidFill>
                <a:prstDash val="dash"/>
                <a:round/>
                <a:headEnd type="none" w="med" len="med"/>
                <a:tailEnd type="none" w="med" len="med"/>
              </a:ln>
            </p:spPr>
          </p:cxnSp>
          <p:sp>
            <p:nvSpPr>
              <p:cNvPr id="2191" name="Google Shape;2191;p68"/>
              <p:cNvSpPr/>
              <p:nvPr/>
            </p:nvSpPr>
            <p:spPr>
              <a:xfrm>
                <a:off x="6469692" y="5486157"/>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193" name="Google Shape;2193;p68"/>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2194" name="Google Shape;2194;p68"/>
          <p:cNvGrpSpPr/>
          <p:nvPr/>
        </p:nvGrpSpPr>
        <p:grpSpPr>
          <a:xfrm>
            <a:off x="955708" y="3322050"/>
            <a:ext cx="9281162" cy="137100"/>
            <a:chOff x="1911415" y="5003463"/>
            <a:chExt cx="18562323" cy="274200"/>
          </a:xfrm>
        </p:grpSpPr>
        <p:cxnSp>
          <p:nvCxnSpPr>
            <p:cNvPr id="2195" name="Google Shape;2195;p68"/>
            <p:cNvCxnSpPr/>
            <p:nvPr/>
          </p:nvCxnSpPr>
          <p:spPr>
            <a:xfrm>
              <a:off x="2185612" y="5140413"/>
              <a:ext cx="18013800" cy="300"/>
            </a:xfrm>
            <a:prstGeom prst="straightConnector1">
              <a:avLst/>
            </a:prstGeom>
            <a:noFill/>
            <a:ln w="38100" cap="flat" cmpd="sng">
              <a:solidFill>
                <a:srgbClr val="040531"/>
              </a:solidFill>
              <a:prstDash val="dash"/>
              <a:round/>
              <a:headEnd type="none" w="med" len="med"/>
              <a:tailEnd type="none" w="med" len="med"/>
            </a:ln>
          </p:spPr>
        </p:cxnSp>
        <p:sp>
          <p:nvSpPr>
            <p:cNvPr id="2196" name="Google Shape;2196;p68"/>
            <p:cNvSpPr/>
            <p:nvPr/>
          </p:nvSpPr>
          <p:spPr>
            <a:xfrm>
              <a:off x="20199538" y="500346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197" name="Google Shape;2197;p68"/>
            <p:cNvSpPr/>
            <p:nvPr/>
          </p:nvSpPr>
          <p:spPr>
            <a:xfrm>
              <a:off x="1911415" y="500346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198" name="Google Shape;2198;p68"/>
          <p:cNvSpPr txBox="1"/>
          <p:nvPr/>
        </p:nvSpPr>
        <p:spPr>
          <a:xfrm>
            <a:off x="5336925" y="2925716"/>
            <a:ext cx="2160150" cy="369318"/>
          </a:xfrm>
          <a:prstGeom prst="rect">
            <a:avLst/>
          </a:prstGeom>
          <a:noFill/>
          <a:ln>
            <a:noFill/>
          </a:ln>
        </p:spPr>
        <p:txBody>
          <a:bodyPr spcFirstLastPara="1" wrap="square" lIns="45713" tIns="45713" rIns="45713" bIns="45713" anchor="t" anchorCtr="0">
            <a:spAutoFit/>
          </a:bodyPr>
          <a:lstStyle/>
          <a:p>
            <a:pPr algn="ctr"/>
            <a:r>
              <a:rPr lang="en-US">
                <a:solidFill>
                  <a:srgbClr val="040531"/>
                </a:solidFill>
                <a:latin typeface="Montserrat"/>
                <a:ea typeface="Montserrat"/>
                <a:cs typeface="Montserrat"/>
                <a:sym typeface="Montserrat"/>
              </a:rPr>
              <a:t>Control Plane</a:t>
            </a:r>
            <a:endParaRPr>
              <a:solidFill>
                <a:srgbClr val="040531"/>
              </a:solidFill>
              <a:latin typeface="Montserrat"/>
              <a:ea typeface="Montserrat"/>
              <a:cs typeface="Montserrat"/>
              <a:sym typeface="Montserrat"/>
            </a:endParaRPr>
          </a:p>
        </p:txBody>
      </p:sp>
      <p:grpSp>
        <p:nvGrpSpPr>
          <p:cNvPr id="2199" name="Google Shape;2199;p68"/>
          <p:cNvGrpSpPr/>
          <p:nvPr/>
        </p:nvGrpSpPr>
        <p:grpSpPr>
          <a:xfrm>
            <a:off x="5858263" y="425196"/>
            <a:ext cx="4143000" cy="2114400"/>
            <a:chOff x="7026400" y="1901952"/>
            <a:chExt cx="8286000" cy="4228800"/>
          </a:xfrm>
        </p:grpSpPr>
        <p:sp>
          <p:nvSpPr>
            <p:cNvPr id="2200" name="Google Shape;2200;p68"/>
            <p:cNvSpPr/>
            <p:nvPr/>
          </p:nvSpPr>
          <p:spPr>
            <a:xfrm>
              <a:off x="7026400" y="1901952"/>
              <a:ext cx="8286000" cy="42288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45713" rIns="45713" bIns="45713" anchor="t" anchorCtr="0">
              <a:noAutofit/>
            </a:bodyPr>
            <a:lstStyle/>
            <a:p>
              <a:pPr algn="ctr"/>
              <a:r>
                <a:rPr lang="en-US" sz="2400">
                  <a:solidFill>
                    <a:schemeClr val="dk2"/>
                  </a:solidFill>
                  <a:latin typeface="Montserrat"/>
                  <a:ea typeface="Montserrat"/>
                  <a:cs typeface="Montserrat"/>
                  <a:sym typeface="Montserrat"/>
                </a:rPr>
                <a:t>ZooKeeper Ensemble</a:t>
              </a:r>
              <a:endParaRPr sz="2400">
                <a:solidFill>
                  <a:schemeClr val="dk2"/>
                </a:solidFill>
                <a:latin typeface="Montserrat"/>
                <a:ea typeface="Montserrat"/>
                <a:cs typeface="Montserrat"/>
                <a:sym typeface="Montserrat"/>
              </a:endParaRPr>
            </a:p>
          </p:txBody>
        </p:sp>
        <p:grpSp>
          <p:nvGrpSpPr>
            <p:cNvPr id="2201" name="Google Shape;2201;p68"/>
            <p:cNvGrpSpPr/>
            <p:nvPr/>
          </p:nvGrpSpPr>
          <p:grpSpPr>
            <a:xfrm>
              <a:off x="12639913" y="2854077"/>
              <a:ext cx="2328000" cy="2970300"/>
              <a:chOff x="12639913" y="2854077"/>
              <a:chExt cx="2328000" cy="2970300"/>
            </a:xfrm>
          </p:grpSpPr>
          <p:sp>
            <p:nvSpPr>
              <p:cNvPr id="2202" name="Google Shape;2202;p68"/>
              <p:cNvSpPr/>
              <p:nvPr/>
            </p:nvSpPr>
            <p:spPr>
              <a:xfrm>
                <a:off x="12639913" y="2854077"/>
                <a:ext cx="2328000" cy="29703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45713" rIns="45713" bIns="45713" anchor="t" anchorCtr="0">
                <a:noAutofit/>
              </a:bodyPr>
              <a:lstStyle/>
              <a:p>
                <a:pPr algn="ctr"/>
                <a:r>
                  <a:rPr lang="en-US" sz="1200">
                    <a:solidFill>
                      <a:schemeClr val="dk2"/>
                    </a:solidFill>
                    <a:latin typeface="Montserrat"/>
                    <a:ea typeface="Montserrat"/>
                    <a:cs typeface="Montserrat"/>
                    <a:sym typeface="Montserrat"/>
                  </a:rPr>
                  <a:t>ZK-3</a:t>
                </a: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900">
                  <a:solidFill>
                    <a:schemeClr val="dk2"/>
                  </a:solidFill>
                  <a:latin typeface="Montserrat"/>
                  <a:ea typeface="Montserrat"/>
                  <a:cs typeface="Montserrat"/>
                  <a:sym typeface="Montserrat"/>
                </a:endParaRPr>
              </a:p>
              <a:p>
                <a:pPr algn="ctr"/>
                <a:r>
                  <a:rPr lang="en-US" sz="900">
                    <a:solidFill>
                      <a:schemeClr val="dk2"/>
                    </a:solidFill>
                    <a:latin typeface="Montserrat"/>
                    <a:ea typeface="Montserrat"/>
                    <a:cs typeface="Montserrat"/>
                    <a:sym typeface="Montserrat"/>
                  </a:rPr>
                  <a:t>Follower</a:t>
                </a:r>
                <a:endParaRPr sz="900">
                  <a:solidFill>
                    <a:schemeClr val="dk2"/>
                  </a:solidFill>
                  <a:latin typeface="Montserrat"/>
                  <a:ea typeface="Montserrat"/>
                  <a:cs typeface="Montserrat"/>
                  <a:sym typeface="Montserrat"/>
                </a:endParaRPr>
              </a:p>
            </p:txBody>
          </p:sp>
          <p:sp>
            <p:nvSpPr>
              <p:cNvPr id="2203" name="Google Shape;2203;p68"/>
              <p:cNvSpPr txBox="1"/>
              <p:nvPr/>
            </p:nvSpPr>
            <p:spPr>
              <a:xfrm>
                <a:off x="12771613" y="4752353"/>
                <a:ext cx="2064600" cy="830968"/>
              </a:xfrm>
              <a:prstGeom prst="rect">
                <a:avLst/>
              </a:prstGeom>
              <a:noFill/>
              <a:ln w="19050" cap="flat" cmpd="sng">
                <a:solidFill>
                  <a:schemeClr val="lt2"/>
                </a:solidFill>
                <a:prstDash val="dot"/>
                <a:round/>
                <a:headEnd type="none" w="sm" len="sm"/>
                <a:tailEnd type="none" w="sm" len="sm"/>
              </a:ln>
            </p:spPr>
            <p:txBody>
              <a:bodyPr spcFirstLastPara="1" wrap="square" lIns="45713" tIns="45713" rIns="45713" bIns="45713" anchor="t" anchorCtr="0">
                <a:spAutoFit/>
              </a:bodyPr>
              <a:lstStyle/>
              <a:p>
                <a:pPr algn="ctr"/>
                <a:r>
                  <a:rPr lang="en-US" sz="1050">
                    <a:solidFill>
                      <a:schemeClr val="dk2"/>
                    </a:solidFill>
                    <a:latin typeface="Montserrat"/>
                    <a:ea typeface="Montserrat"/>
                    <a:cs typeface="Montserrat"/>
                    <a:sym typeface="Montserrat"/>
                  </a:rPr>
                  <a:t>Kafka cluster metadata</a:t>
                </a:r>
                <a:endParaRPr sz="1050">
                  <a:solidFill>
                    <a:schemeClr val="dk2"/>
                  </a:solidFill>
                  <a:latin typeface="Montserrat"/>
                  <a:ea typeface="Montserrat"/>
                  <a:cs typeface="Montserrat"/>
                  <a:sym typeface="Montserrat"/>
                </a:endParaRPr>
              </a:p>
            </p:txBody>
          </p:sp>
          <p:pic>
            <p:nvPicPr>
              <p:cNvPr id="2204" name="Google Shape;2204;p68"/>
              <p:cNvPicPr preferRelativeResize="0"/>
              <p:nvPr/>
            </p:nvPicPr>
            <p:blipFill>
              <a:blip r:embed="rId1"/>
              <a:stretch>
                <a:fillRect/>
              </a:stretch>
            </p:blipFill>
            <p:spPr>
              <a:xfrm>
                <a:off x="13533120" y="3429000"/>
                <a:ext cx="549489" cy="795528"/>
              </a:xfrm>
              <a:prstGeom prst="rect">
                <a:avLst/>
              </a:prstGeom>
              <a:noFill/>
              <a:ln>
                <a:noFill/>
              </a:ln>
            </p:spPr>
          </p:pic>
        </p:grpSp>
        <p:grpSp>
          <p:nvGrpSpPr>
            <p:cNvPr id="2205" name="Google Shape;2205;p68"/>
            <p:cNvGrpSpPr/>
            <p:nvPr/>
          </p:nvGrpSpPr>
          <p:grpSpPr>
            <a:xfrm>
              <a:off x="10005400" y="2854077"/>
              <a:ext cx="2328000" cy="2970300"/>
              <a:chOff x="12639913" y="2854077"/>
              <a:chExt cx="2328000" cy="2970300"/>
            </a:xfrm>
          </p:grpSpPr>
          <p:sp>
            <p:nvSpPr>
              <p:cNvPr id="2206" name="Google Shape;2206;p68"/>
              <p:cNvSpPr/>
              <p:nvPr/>
            </p:nvSpPr>
            <p:spPr>
              <a:xfrm>
                <a:off x="12639913" y="2854077"/>
                <a:ext cx="2328000" cy="29703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45713" rIns="45713" bIns="45713" anchor="t" anchorCtr="0">
                <a:noAutofit/>
              </a:bodyPr>
              <a:lstStyle/>
              <a:p>
                <a:pPr algn="ctr"/>
                <a:r>
                  <a:rPr lang="en-US" sz="1200">
                    <a:solidFill>
                      <a:schemeClr val="dk2"/>
                    </a:solidFill>
                    <a:latin typeface="Montserrat"/>
                    <a:ea typeface="Montserrat"/>
                    <a:cs typeface="Montserrat"/>
                    <a:sym typeface="Montserrat"/>
                  </a:rPr>
                  <a:t>ZK-2</a:t>
                </a: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900">
                  <a:solidFill>
                    <a:schemeClr val="dk2"/>
                  </a:solidFill>
                  <a:latin typeface="Montserrat"/>
                  <a:ea typeface="Montserrat"/>
                  <a:cs typeface="Montserrat"/>
                  <a:sym typeface="Montserrat"/>
                </a:endParaRPr>
              </a:p>
              <a:p>
                <a:pPr algn="ctr"/>
                <a:r>
                  <a:rPr lang="en-US" sz="900">
                    <a:solidFill>
                      <a:schemeClr val="dk2"/>
                    </a:solidFill>
                    <a:latin typeface="Montserrat"/>
                    <a:ea typeface="Montserrat"/>
                    <a:cs typeface="Montserrat"/>
                    <a:sym typeface="Montserrat"/>
                  </a:rPr>
                  <a:t>Leader</a:t>
                </a:r>
                <a:endParaRPr sz="900">
                  <a:solidFill>
                    <a:schemeClr val="dk2"/>
                  </a:solidFill>
                  <a:latin typeface="Montserrat"/>
                  <a:ea typeface="Montserrat"/>
                  <a:cs typeface="Montserrat"/>
                  <a:sym typeface="Montserrat"/>
                </a:endParaRPr>
              </a:p>
            </p:txBody>
          </p:sp>
          <p:sp>
            <p:nvSpPr>
              <p:cNvPr id="2207" name="Google Shape;2207;p68"/>
              <p:cNvSpPr txBox="1"/>
              <p:nvPr/>
            </p:nvSpPr>
            <p:spPr>
              <a:xfrm>
                <a:off x="12771613" y="4752353"/>
                <a:ext cx="2064600" cy="830968"/>
              </a:xfrm>
              <a:prstGeom prst="rect">
                <a:avLst/>
              </a:prstGeom>
              <a:noFill/>
              <a:ln w="19050" cap="flat" cmpd="sng">
                <a:solidFill>
                  <a:schemeClr val="lt2"/>
                </a:solidFill>
                <a:prstDash val="dot"/>
                <a:round/>
                <a:headEnd type="none" w="sm" len="sm"/>
                <a:tailEnd type="none" w="sm" len="sm"/>
              </a:ln>
            </p:spPr>
            <p:txBody>
              <a:bodyPr spcFirstLastPara="1" wrap="square" lIns="45713" tIns="45713" rIns="45713" bIns="45713" anchor="t" anchorCtr="0">
                <a:spAutoFit/>
              </a:bodyPr>
              <a:lstStyle/>
              <a:p>
                <a:pPr algn="ctr"/>
                <a:r>
                  <a:rPr lang="en-US" sz="1050">
                    <a:solidFill>
                      <a:schemeClr val="dk2"/>
                    </a:solidFill>
                    <a:latin typeface="Montserrat"/>
                    <a:ea typeface="Montserrat"/>
                    <a:cs typeface="Montserrat"/>
                    <a:sym typeface="Montserrat"/>
                  </a:rPr>
                  <a:t>Kafka cluster metadata</a:t>
                </a:r>
                <a:endParaRPr sz="1050">
                  <a:solidFill>
                    <a:schemeClr val="dk2"/>
                  </a:solidFill>
                  <a:latin typeface="Montserrat"/>
                  <a:ea typeface="Montserrat"/>
                  <a:cs typeface="Montserrat"/>
                  <a:sym typeface="Montserrat"/>
                </a:endParaRPr>
              </a:p>
            </p:txBody>
          </p:sp>
          <p:pic>
            <p:nvPicPr>
              <p:cNvPr id="2208" name="Google Shape;2208;p68"/>
              <p:cNvPicPr preferRelativeResize="0"/>
              <p:nvPr/>
            </p:nvPicPr>
            <p:blipFill>
              <a:blip r:embed="rId1"/>
              <a:stretch>
                <a:fillRect/>
              </a:stretch>
            </p:blipFill>
            <p:spPr>
              <a:xfrm>
                <a:off x="13533120" y="3429000"/>
                <a:ext cx="549489" cy="795528"/>
              </a:xfrm>
              <a:prstGeom prst="rect">
                <a:avLst/>
              </a:prstGeom>
              <a:noFill/>
              <a:ln>
                <a:noFill/>
              </a:ln>
            </p:spPr>
          </p:pic>
        </p:grpSp>
        <p:grpSp>
          <p:nvGrpSpPr>
            <p:cNvPr id="2209" name="Google Shape;2209;p68"/>
            <p:cNvGrpSpPr/>
            <p:nvPr/>
          </p:nvGrpSpPr>
          <p:grpSpPr>
            <a:xfrm>
              <a:off x="7370875" y="2854077"/>
              <a:ext cx="2328000" cy="2970300"/>
              <a:chOff x="12639913" y="2854077"/>
              <a:chExt cx="2328000" cy="2970300"/>
            </a:xfrm>
          </p:grpSpPr>
          <p:sp>
            <p:nvSpPr>
              <p:cNvPr id="2210" name="Google Shape;2210;p68"/>
              <p:cNvSpPr/>
              <p:nvPr/>
            </p:nvSpPr>
            <p:spPr>
              <a:xfrm>
                <a:off x="12639913" y="2854077"/>
                <a:ext cx="2328000" cy="29703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45713" rIns="45713" bIns="45713" anchor="t" anchorCtr="0">
                <a:noAutofit/>
              </a:bodyPr>
              <a:lstStyle/>
              <a:p>
                <a:pPr algn="ctr"/>
                <a:r>
                  <a:rPr lang="en-US" sz="1200">
                    <a:solidFill>
                      <a:schemeClr val="dk2"/>
                    </a:solidFill>
                    <a:latin typeface="Montserrat"/>
                    <a:ea typeface="Montserrat"/>
                    <a:cs typeface="Montserrat"/>
                    <a:sym typeface="Montserrat"/>
                  </a:rPr>
                  <a:t>ZK-1</a:t>
                </a: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1200">
                  <a:solidFill>
                    <a:schemeClr val="dk2"/>
                  </a:solidFill>
                  <a:latin typeface="Montserrat"/>
                  <a:ea typeface="Montserrat"/>
                  <a:cs typeface="Montserrat"/>
                  <a:sym typeface="Montserrat"/>
                </a:endParaRPr>
              </a:p>
              <a:p>
                <a:pPr algn="ctr"/>
                <a:endParaRPr sz="900">
                  <a:solidFill>
                    <a:schemeClr val="dk2"/>
                  </a:solidFill>
                  <a:latin typeface="Montserrat"/>
                  <a:ea typeface="Montserrat"/>
                  <a:cs typeface="Montserrat"/>
                  <a:sym typeface="Montserrat"/>
                </a:endParaRPr>
              </a:p>
              <a:p>
                <a:pPr algn="ctr"/>
                <a:r>
                  <a:rPr lang="en-US" sz="900">
                    <a:solidFill>
                      <a:schemeClr val="dk2"/>
                    </a:solidFill>
                    <a:latin typeface="Montserrat"/>
                    <a:ea typeface="Montserrat"/>
                    <a:cs typeface="Montserrat"/>
                    <a:sym typeface="Montserrat"/>
                  </a:rPr>
                  <a:t>Follower</a:t>
                </a:r>
                <a:endParaRPr sz="900">
                  <a:solidFill>
                    <a:schemeClr val="dk2"/>
                  </a:solidFill>
                  <a:latin typeface="Montserrat"/>
                  <a:ea typeface="Montserrat"/>
                  <a:cs typeface="Montserrat"/>
                  <a:sym typeface="Montserrat"/>
                </a:endParaRPr>
              </a:p>
            </p:txBody>
          </p:sp>
          <p:sp>
            <p:nvSpPr>
              <p:cNvPr id="2211" name="Google Shape;2211;p68"/>
              <p:cNvSpPr txBox="1"/>
              <p:nvPr/>
            </p:nvSpPr>
            <p:spPr>
              <a:xfrm>
                <a:off x="12771613" y="4752353"/>
                <a:ext cx="2064600" cy="830968"/>
              </a:xfrm>
              <a:prstGeom prst="rect">
                <a:avLst/>
              </a:prstGeom>
              <a:noFill/>
              <a:ln w="19050" cap="flat" cmpd="sng">
                <a:solidFill>
                  <a:schemeClr val="lt2"/>
                </a:solidFill>
                <a:prstDash val="dot"/>
                <a:round/>
                <a:headEnd type="none" w="sm" len="sm"/>
                <a:tailEnd type="none" w="sm" len="sm"/>
              </a:ln>
            </p:spPr>
            <p:txBody>
              <a:bodyPr spcFirstLastPara="1" wrap="square" lIns="45713" tIns="45713" rIns="45713" bIns="45713" anchor="t" anchorCtr="0">
                <a:spAutoFit/>
              </a:bodyPr>
              <a:lstStyle/>
              <a:p>
                <a:pPr algn="ctr"/>
                <a:r>
                  <a:rPr lang="en-US" sz="1050">
                    <a:solidFill>
                      <a:schemeClr val="dk2"/>
                    </a:solidFill>
                    <a:latin typeface="Montserrat"/>
                    <a:ea typeface="Montserrat"/>
                    <a:cs typeface="Montserrat"/>
                    <a:sym typeface="Montserrat"/>
                  </a:rPr>
                  <a:t>Kafka cluster metadata</a:t>
                </a:r>
                <a:endParaRPr sz="1050">
                  <a:solidFill>
                    <a:schemeClr val="dk2"/>
                  </a:solidFill>
                  <a:latin typeface="Montserrat"/>
                  <a:ea typeface="Montserrat"/>
                  <a:cs typeface="Montserrat"/>
                  <a:sym typeface="Montserrat"/>
                </a:endParaRPr>
              </a:p>
            </p:txBody>
          </p:sp>
          <p:pic>
            <p:nvPicPr>
              <p:cNvPr id="2212" name="Google Shape;2212;p68"/>
              <p:cNvPicPr preferRelativeResize="0"/>
              <p:nvPr/>
            </p:nvPicPr>
            <p:blipFill>
              <a:blip r:embed="rId1"/>
              <a:stretch>
                <a:fillRect/>
              </a:stretch>
            </p:blipFill>
            <p:spPr>
              <a:xfrm>
                <a:off x="13533120" y="3429000"/>
                <a:ext cx="549489" cy="795528"/>
              </a:xfrm>
              <a:prstGeom prst="rect">
                <a:avLst/>
              </a:prstGeom>
              <a:noFill/>
              <a:ln>
                <a:noFill/>
              </a:ln>
            </p:spPr>
          </p:pic>
        </p:grpSp>
      </p:grpSp>
      <p:grpSp>
        <p:nvGrpSpPr>
          <p:cNvPr id="2213" name="Google Shape;2213;p68"/>
          <p:cNvGrpSpPr/>
          <p:nvPr/>
        </p:nvGrpSpPr>
        <p:grpSpPr>
          <a:xfrm>
            <a:off x="8055864" y="3388938"/>
            <a:ext cx="1499210" cy="2397960"/>
            <a:chOff x="12793680" y="4678107"/>
            <a:chExt cx="2998420" cy="4795920"/>
          </a:xfrm>
        </p:grpSpPr>
        <p:sp>
          <p:nvSpPr>
            <p:cNvPr id="2214" name="Google Shape;2214;p68"/>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215" name="Google Shape;2215;p68"/>
            <p:cNvGrpSpPr/>
            <p:nvPr/>
          </p:nvGrpSpPr>
          <p:grpSpPr>
            <a:xfrm>
              <a:off x="14178219" y="7077456"/>
              <a:ext cx="914430" cy="991704"/>
              <a:chOff x="5715755" y="6011791"/>
              <a:chExt cx="727297" cy="793109"/>
            </a:xfrm>
          </p:grpSpPr>
          <p:sp>
            <p:nvSpPr>
              <p:cNvPr id="2216" name="Google Shape;2216;p68"/>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217" name="Google Shape;2217;p68"/>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18" name="Google Shape;2218;p68"/>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19" name="Google Shape;2219;p68"/>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20" name="Google Shape;2220;p68"/>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21" name="Google Shape;2221;p68"/>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22" name="Google Shape;2222;p68"/>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23" name="Google Shape;2223;p68"/>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24" name="Google Shape;2224;p68"/>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25" name="Google Shape;2225;p68"/>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226" name="Google Shape;2226;p68"/>
            <p:cNvSpPr/>
            <p:nvPr/>
          </p:nvSpPr>
          <p:spPr>
            <a:xfrm>
              <a:off x="13355200" y="5184648"/>
              <a:ext cx="2377500" cy="914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22850" rIns="45713" bIns="45713" anchor="t" anchorCtr="0">
              <a:noAutofit/>
            </a:bodyPr>
            <a:lstStyle/>
            <a:p>
              <a:pPr algn="ctr"/>
              <a:r>
                <a:rPr lang="en-US" sz="1500">
                  <a:solidFill>
                    <a:srgbClr val="040531"/>
                  </a:solidFill>
                  <a:latin typeface="Montserrat"/>
                  <a:ea typeface="Montserrat"/>
                  <a:cs typeface="Montserrat"/>
                  <a:sym typeface="Montserrat"/>
                </a:rPr>
                <a:t>Controller</a:t>
              </a:r>
              <a:endParaRPr sz="1200">
                <a:solidFill>
                  <a:srgbClr val="040531"/>
                </a:solidFill>
                <a:latin typeface="Montserrat"/>
                <a:ea typeface="Montserrat"/>
                <a:cs typeface="Montserrat"/>
                <a:sym typeface="Montserrat"/>
              </a:endParaRPr>
            </a:p>
            <a:p>
              <a:pPr algn="ctr"/>
              <a:endParaRPr sz="1500">
                <a:solidFill>
                  <a:srgbClr val="040531"/>
                </a:solidFill>
                <a:latin typeface="Montserrat"/>
                <a:ea typeface="Montserrat"/>
                <a:cs typeface="Montserrat"/>
                <a:sym typeface="Montserrat"/>
              </a:endParaRPr>
            </a:p>
          </p:txBody>
        </p:sp>
        <p:sp>
          <p:nvSpPr>
            <p:cNvPr id="2227" name="Google Shape;2227;p68"/>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228" name="Google Shape;2228;p68"/>
            <p:cNvGrpSpPr/>
            <p:nvPr/>
          </p:nvGrpSpPr>
          <p:grpSpPr>
            <a:xfrm>
              <a:off x="12793680" y="4678107"/>
              <a:ext cx="693600" cy="4795920"/>
              <a:chOff x="6050292" y="4678107"/>
              <a:chExt cx="693600" cy="4795920"/>
            </a:xfrm>
          </p:grpSpPr>
          <p:cxnSp>
            <p:nvCxnSpPr>
              <p:cNvPr id="2229" name="Google Shape;2229;p68"/>
              <p:cNvCxnSpPr>
                <a:stCxn id="2230" idx="1"/>
              </p:cNvCxnSpPr>
              <p:nvPr/>
            </p:nvCxnSpPr>
            <p:spPr>
              <a:xfrm rot="10800000">
                <a:off x="6050292" y="4678107"/>
                <a:ext cx="419400" cy="968100"/>
              </a:xfrm>
              <a:prstGeom prst="bentConnector2">
                <a:avLst/>
              </a:prstGeom>
              <a:noFill/>
              <a:ln w="38100" cap="flat" cmpd="sng">
                <a:solidFill>
                  <a:srgbClr val="040531"/>
                </a:solidFill>
                <a:prstDash val="dash"/>
                <a:round/>
                <a:headEnd type="none" w="med" len="med"/>
                <a:tailEnd type="none" w="med" len="med"/>
              </a:ln>
            </p:spPr>
          </p:cxnSp>
          <p:cxnSp>
            <p:nvCxnSpPr>
              <p:cNvPr id="2231" name="Google Shape;2231;p68"/>
              <p:cNvCxnSpPr>
                <a:stCxn id="2232" idx="1"/>
              </p:cNvCxnSpPr>
              <p:nvPr/>
            </p:nvCxnSpPr>
            <p:spPr>
              <a:xfrm flipH="1">
                <a:off x="6050292" y="8663727"/>
                <a:ext cx="419400" cy="810300"/>
              </a:xfrm>
              <a:prstGeom prst="bentConnector2">
                <a:avLst/>
              </a:prstGeom>
              <a:noFill/>
              <a:ln w="38100" cap="flat" cmpd="sng">
                <a:solidFill>
                  <a:srgbClr val="040531"/>
                </a:solidFill>
                <a:prstDash val="dash"/>
                <a:round/>
                <a:headEnd type="none" w="med" len="med"/>
                <a:tailEnd type="none" w="med" len="med"/>
              </a:ln>
            </p:spPr>
          </p:cxnSp>
          <p:sp>
            <p:nvSpPr>
              <p:cNvPr id="2230" name="Google Shape;2230;p68"/>
              <p:cNvSpPr/>
              <p:nvPr/>
            </p:nvSpPr>
            <p:spPr>
              <a:xfrm>
                <a:off x="6469692" y="5486157"/>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232" name="Google Shape;2232;p68"/>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2233" name="Google Shape;2233;p68"/>
          <p:cNvGrpSpPr/>
          <p:nvPr/>
        </p:nvGrpSpPr>
        <p:grpSpPr>
          <a:xfrm>
            <a:off x="9738360" y="3388938"/>
            <a:ext cx="1499210" cy="2397960"/>
            <a:chOff x="12793680" y="4678107"/>
            <a:chExt cx="2998420" cy="4795920"/>
          </a:xfrm>
        </p:grpSpPr>
        <p:sp>
          <p:nvSpPr>
            <p:cNvPr id="2234" name="Google Shape;2234;p68"/>
            <p:cNvSpPr/>
            <p:nvPr/>
          </p:nvSpPr>
          <p:spPr>
            <a:xfrm>
              <a:off x="13295800" y="5083821"/>
              <a:ext cx="2496300" cy="40107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235" name="Google Shape;2235;p68"/>
            <p:cNvGrpSpPr/>
            <p:nvPr/>
          </p:nvGrpSpPr>
          <p:grpSpPr>
            <a:xfrm>
              <a:off x="14178219" y="7077456"/>
              <a:ext cx="914430" cy="991704"/>
              <a:chOff x="5715755" y="6011791"/>
              <a:chExt cx="727297" cy="793109"/>
            </a:xfrm>
          </p:grpSpPr>
          <p:sp>
            <p:nvSpPr>
              <p:cNvPr id="2236" name="Google Shape;2236;p68"/>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237" name="Google Shape;2237;p68"/>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38" name="Google Shape;2238;p68"/>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39" name="Google Shape;2239;p68"/>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40" name="Google Shape;2240;p68"/>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41" name="Google Shape;2241;p68"/>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42" name="Google Shape;2242;p68"/>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43" name="Google Shape;2243;p68"/>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44" name="Google Shape;2244;p68"/>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45" name="Google Shape;2245;p68"/>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246" name="Google Shape;2246;p68"/>
            <p:cNvSpPr/>
            <p:nvPr/>
          </p:nvSpPr>
          <p:spPr>
            <a:xfrm>
              <a:off x="13355200" y="5184648"/>
              <a:ext cx="2377500" cy="914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22850" rIns="45713" bIns="45713" anchor="t" anchorCtr="0">
              <a:noAutofit/>
            </a:bodyPr>
            <a:lstStyle/>
            <a:p>
              <a:pPr algn="ctr"/>
              <a:r>
                <a:rPr lang="en-US" sz="1500">
                  <a:solidFill>
                    <a:srgbClr val="040531"/>
                  </a:solidFill>
                  <a:latin typeface="Montserrat"/>
                  <a:ea typeface="Montserrat"/>
                  <a:cs typeface="Montserrat"/>
                  <a:sym typeface="Montserrat"/>
                </a:rPr>
                <a:t>Controller</a:t>
              </a:r>
              <a:endParaRPr sz="1200">
                <a:solidFill>
                  <a:srgbClr val="040531"/>
                </a:solidFill>
                <a:latin typeface="Montserrat"/>
                <a:ea typeface="Montserrat"/>
                <a:cs typeface="Montserrat"/>
                <a:sym typeface="Montserrat"/>
              </a:endParaRPr>
            </a:p>
            <a:p>
              <a:pPr algn="ctr"/>
              <a:endParaRPr sz="1500">
                <a:solidFill>
                  <a:srgbClr val="040531"/>
                </a:solidFill>
                <a:latin typeface="Montserrat"/>
                <a:ea typeface="Montserrat"/>
                <a:cs typeface="Montserrat"/>
                <a:sym typeface="Montserrat"/>
              </a:endParaRPr>
            </a:p>
          </p:txBody>
        </p:sp>
        <p:sp>
          <p:nvSpPr>
            <p:cNvPr id="2247" name="Google Shape;2247;p68"/>
            <p:cNvSpPr/>
            <p:nvPr/>
          </p:nvSpPr>
          <p:spPr>
            <a:xfrm>
              <a:off x="13355200" y="8229600"/>
              <a:ext cx="2377500" cy="7773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248" name="Google Shape;2248;p68"/>
            <p:cNvGrpSpPr/>
            <p:nvPr/>
          </p:nvGrpSpPr>
          <p:grpSpPr>
            <a:xfrm>
              <a:off x="12793680" y="4678107"/>
              <a:ext cx="693600" cy="4795920"/>
              <a:chOff x="6050292" y="4678107"/>
              <a:chExt cx="693600" cy="4795920"/>
            </a:xfrm>
          </p:grpSpPr>
          <p:cxnSp>
            <p:nvCxnSpPr>
              <p:cNvPr id="2249" name="Google Shape;2249;p68"/>
              <p:cNvCxnSpPr>
                <a:stCxn id="2250" idx="1"/>
              </p:cNvCxnSpPr>
              <p:nvPr/>
            </p:nvCxnSpPr>
            <p:spPr>
              <a:xfrm rot="10800000">
                <a:off x="6050292" y="4678107"/>
                <a:ext cx="419400" cy="968100"/>
              </a:xfrm>
              <a:prstGeom prst="bentConnector2">
                <a:avLst/>
              </a:prstGeom>
              <a:noFill/>
              <a:ln w="38100" cap="flat" cmpd="sng">
                <a:solidFill>
                  <a:srgbClr val="040531"/>
                </a:solidFill>
                <a:prstDash val="dash"/>
                <a:round/>
                <a:headEnd type="none" w="med" len="med"/>
                <a:tailEnd type="none" w="med" len="med"/>
              </a:ln>
            </p:spPr>
          </p:cxnSp>
          <p:cxnSp>
            <p:nvCxnSpPr>
              <p:cNvPr id="2251" name="Google Shape;2251;p68"/>
              <p:cNvCxnSpPr>
                <a:stCxn id="2252" idx="1"/>
              </p:cNvCxnSpPr>
              <p:nvPr/>
            </p:nvCxnSpPr>
            <p:spPr>
              <a:xfrm flipH="1">
                <a:off x="6050292" y="8663727"/>
                <a:ext cx="419400" cy="810300"/>
              </a:xfrm>
              <a:prstGeom prst="bentConnector2">
                <a:avLst/>
              </a:prstGeom>
              <a:noFill/>
              <a:ln w="38100" cap="flat" cmpd="sng">
                <a:solidFill>
                  <a:srgbClr val="040531"/>
                </a:solidFill>
                <a:prstDash val="dash"/>
                <a:round/>
                <a:headEnd type="none" w="med" len="med"/>
                <a:tailEnd type="none" w="med" len="med"/>
              </a:ln>
            </p:spPr>
          </p:cxnSp>
          <p:sp>
            <p:nvSpPr>
              <p:cNvPr id="2250" name="Google Shape;2250;p68"/>
              <p:cNvSpPr/>
              <p:nvPr/>
            </p:nvSpPr>
            <p:spPr>
              <a:xfrm>
                <a:off x="6469692" y="5486157"/>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252" name="Google Shape;2252;p68"/>
              <p:cNvSpPr/>
              <p:nvPr/>
            </p:nvSpPr>
            <p:spPr>
              <a:xfrm>
                <a:off x="6469692" y="8503677"/>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sp>
        <p:nvSpPr>
          <p:cNvPr id="2253" name="Google Shape;2253;p68"/>
          <p:cNvSpPr/>
          <p:nvPr/>
        </p:nvSpPr>
        <p:spPr>
          <a:xfrm>
            <a:off x="3675700" y="1654869"/>
            <a:ext cx="1339650" cy="694950"/>
          </a:xfrm>
          <a:prstGeom prst="roundRect">
            <a:avLst>
              <a:gd name="adj"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45713" rIns="45713" bIns="45713" anchor="ctr" anchorCtr="0">
            <a:noAutofit/>
          </a:bodyPr>
          <a:lstStyle/>
          <a:p>
            <a:pPr algn="ctr"/>
            <a:r>
              <a:rPr lang="en-US" sz="1500" b="1">
                <a:solidFill>
                  <a:schemeClr val="lt1"/>
                </a:solidFill>
                <a:latin typeface="Montserrat"/>
                <a:ea typeface="Montserrat"/>
                <a:cs typeface="Montserrat"/>
                <a:sym typeface="Montserrat"/>
              </a:rPr>
              <a:t>Controller pool</a:t>
            </a:r>
            <a:endParaRPr sz="1500" b="1">
              <a:solidFill>
                <a:schemeClr val="lt1"/>
              </a:solidFill>
              <a:latin typeface="Montserrat"/>
              <a:ea typeface="Montserrat"/>
              <a:cs typeface="Montserrat"/>
              <a:sym typeface="Montserrat"/>
            </a:endParaRPr>
          </a:p>
        </p:txBody>
      </p:sp>
      <p:sp>
        <p:nvSpPr>
          <p:cNvPr id="2254" name="Google Shape;2254;p68"/>
          <p:cNvSpPr/>
          <p:nvPr/>
        </p:nvSpPr>
        <p:spPr>
          <a:xfrm>
            <a:off x="4715913" y="2468663"/>
            <a:ext cx="5961313" cy="1079338"/>
          </a:xfrm>
          <a:custGeom>
            <a:avLst/>
            <a:gdLst/>
            <a:ahLst/>
            <a:cxnLst/>
            <a:rect l="l" t="t" r="r" b="b"/>
            <a:pathLst>
              <a:path w="476905" h="86347" extrusionOk="0">
                <a:moveTo>
                  <a:pt x="476905" y="86347"/>
                </a:moveTo>
                <a:cubicBezTo>
                  <a:pt x="466720" y="78155"/>
                  <a:pt x="459192" y="48709"/>
                  <a:pt x="415797" y="37196"/>
                </a:cubicBezTo>
                <a:cubicBezTo>
                  <a:pt x="372402" y="25683"/>
                  <a:pt x="277862" y="21697"/>
                  <a:pt x="216533" y="17269"/>
                </a:cubicBezTo>
                <a:cubicBezTo>
                  <a:pt x="155204" y="12841"/>
                  <a:pt x="83912" y="13505"/>
                  <a:pt x="47823" y="10627"/>
                </a:cubicBezTo>
                <a:cubicBezTo>
                  <a:pt x="11734" y="7749"/>
                  <a:pt x="7971" y="1771"/>
                  <a:pt x="0" y="0"/>
                </a:cubicBezTo>
              </a:path>
            </a:pathLst>
          </a:custGeom>
          <a:noFill/>
          <a:ln w="76200" cap="flat" cmpd="sng">
            <a:solidFill>
              <a:schemeClr val="accent1"/>
            </a:solidFill>
            <a:prstDash val="solid"/>
            <a:round/>
            <a:headEnd type="triangle" w="med" len="med"/>
            <a:tailEnd type="none" w="med" len="med"/>
          </a:ln>
        </p:spPr>
      </p:sp>
      <p:sp>
        <p:nvSpPr>
          <p:cNvPr id="2255" name="Google Shape;2255;p68"/>
          <p:cNvSpPr/>
          <p:nvPr/>
        </p:nvSpPr>
        <p:spPr>
          <a:xfrm>
            <a:off x="4350600" y="2468663"/>
            <a:ext cx="4549850" cy="1079352"/>
          </a:xfrm>
          <a:custGeom>
            <a:avLst/>
            <a:gdLst/>
            <a:ahLst/>
            <a:cxnLst/>
            <a:rect l="l" t="t" r="r" b="b"/>
            <a:pathLst>
              <a:path w="363988" h="94318" extrusionOk="0">
                <a:moveTo>
                  <a:pt x="363988" y="94318"/>
                </a:moveTo>
                <a:cubicBezTo>
                  <a:pt x="358453" y="87233"/>
                  <a:pt x="348933" y="61328"/>
                  <a:pt x="330778" y="51808"/>
                </a:cubicBezTo>
                <a:cubicBezTo>
                  <a:pt x="312623" y="42288"/>
                  <a:pt x="301995" y="42731"/>
                  <a:pt x="255057" y="37196"/>
                </a:cubicBezTo>
                <a:cubicBezTo>
                  <a:pt x="208119" y="31661"/>
                  <a:pt x="91661" y="24797"/>
                  <a:pt x="49151" y="18598"/>
                </a:cubicBezTo>
                <a:cubicBezTo>
                  <a:pt x="6642" y="12399"/>
                  <a:pt x="8192" y="3100"/>
                  <a:pt x="0" y="0"/>
                </a:cubicBezTo>
              </a:path>
            </a:pathLst>
          </a:custGeom>
          <a:noFill/>
          <a:ln w="76200" cap="flat" cmpd="sng">
            <a:solidFill>
              <a:schemeClr val="accent1"/>
            </a:solidFill>
            <a:prstDash val="solid"/>
            <a:round/>
            <a:headEnd type="triangle" w="med" len="med"/>
            <a:tailEnd type="none" w="med" len="med"/>
          </a:ln>
        </p:spPr>
      </p:sp>
      <p:sp>
        <p:nvSpPr>
          <p:cNvPr id="2256" name="Google Shape;2256;p68"/>
          <p:cNvSpPr/>
          <p:nvPr/>
        </p:nvSpPr>
        <p:spPr>
          <a:xfrm>
            <a:off x="3852438" y="2435450"/>
            <a:ext cx="215863" cy="1129163"/>
          </a:xfrm>
          <a:custGeom>
            <a:avLst/>
            <a:gdLst/>
            <a:ahLst/>
            <a:cxnLst/>
            <a:rect l="l" t="t" r="r" b="b"/>
            <a:pathLst>
              <a:path w="17269" h="90333" extrusionOk="0">
                <a:moveTo>
                  <a:pt x="0" y="90333"/>
                </a:moveTo>
                <a:cubicBezTo>
                  <a:pt x="443" y="85019"/>
                  <a:pt x="1550" y="66422"/>
                  <a:pt x="2657" y="58451"/>
                </a:cubicBezTo>
                <a:cubicBezTo>
                  <a:pt x="3764" y="50480"/>
                  <a:pt x="4649" y="48266"/>
                  <a:pt x="6642" y="42509"/>
                </a:cubicBezTo>
                <a:cubicBezTo>
                  <a:pt x="8635" y="36752"/>
                  <a:pt x="12842" y="30996"/>
                  <a:pt x="14613" y="23911"/>
                </a:cubicBezTo>
                <a:cubicBezTo>
                  <a:pt x="16384" y="16826"/>
                  <a:pt x="16826" y="3985"/>
                  <a:pt x="17269" y="0"/>
                </a:cubicBezTo>
              </a:path>
            </a:pathLst>
          </a:custGeom>
          <a:noFill/>
          <a:ln w="76200" cap="flat" cmpd="sng">
            <a:solidFill>
              <a:schemeClr val="accent1"/>
            </a:solidFill>
            <a:prstDash val="solid"/>
            <a:round/>
            <a:headEnd type="triangle" w="med" len="med"/>
            <a:tailEnd type="none" w="med" len="med"/>
          </a:ln>
        </p:spPr>
      </p:sp>
      <p:sp>
        <p:nvSpPr>
          <p:cNvPr id="2257" name="Google Shape;2257;p68"/>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K-Raft Mode</a:t>
            </a:r>
            <a:endParaRPr dirty="0"/>
          </a:p>
        </p:txBody>
      </p:sp>
      <p:pic>
        <p:nvPicPr>
          <p:cNvPr id="2258" name="Google Shape;2258;p68"/>
          <p:cNvPicPr preferRelativeResize="0"/>
          <p:nvPr/>
        </p:nvPicPr>
        <p:blipFill rotWithShape="1">
          <a:blip r:embed="rId2"/>
          <a:srcRect l="16130" t="5916" r="16123" b="5907"/>
          <a:stretch>
            <a:fillRect/>
          </a:stretch>
        </p:blipFill>
        <p:spPr>
          <a:xfrm>
            <a:off x="5858263" y="425200"/>
            <a:ext cx="4142999" cy="2114400"/>
          </a:xfrm>
          <a:prstGeom prst="rect">
            <a:avLst/>
          </a:prstGeom>
          <a:noFill/>
          <a:ln>
            <a:noFill/>
          </a:ln>
        </p:spPr>
      </p:pic>
      <p:sp>
        <p:nvSpPr>
          <p:cNvPr id="2259" name="Google Shape;2259;p68"/>
          <p:cNvSpPr/>
          <p:nvPr/>
        </p:nvSpPr>
        <p:spPr>
          <a:xfrm>
            <a:off x="666750" y="2806300"/>
            <a:ext cx="10858500" cy="340785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274313" tIns="45713" rIns="502913" bIns="45713" anchor="t" anchorCtr="0">
            <a:noAutofit/>
          </a:bodyPr>
          <a:lstStyle/>
          <a:p>
            <a:r>
              <a:rPr lang="en-US" sz="2400">
                <a:solidFill>
                  <a:srgbClr val="040531"/>
                </a:solidFill>
                <a:latin typeface="Montserrat"/>
                <a:ea typeface="Montserrat"/>
                <a:cs typeface="Montserrat"/>
                <a:sym typeface="Montserrat"/>
              </a:rPr>
              <a:t>Kafka Cluster</a:t>
            </a:r>
            <a:endParaRPr sz="2400">
              <a:solidFill>
                <a:srgbClr val="040531"/>
              </a:solidFill>
              <a:latin typeface="Montserrat"/>
              <a:ea typeface="Montserrat"/>
              <a:cs typeface="Montserrat"/>
              <a:sym typeface="Montserrat"/>
            </a:endParaRPr>
          </a:p>
        </p:txBody>
      </p:sp>
      <p:sp>
        <p:nvSpPr>
          <p:cNvPr id="2260" name="Google Shape;2260;p68"/>
          <p:cNvSpPr txBox="1"/>
          <p:nvPr/>
        </p:nvSpPr>
        <p:spPr>
          <a:xfrm>
            <a:off x="5336925" y="5806625"/>
            <a:ext cx="2160150" cy="369318"/>
          </a:xfrm>
          <a:prstGeom prst="rect">
            <a:avLst/>
          </a:prstGeom>
          <a:noFill/>
          <a:ln>
            <a:noFill/>
          </a:ln>
        </p:spPr>
        <p:txBody>
          <a:bodyPr spcFirstLastPara="1" wrap="square" lIns="45713" tIns="45713" rIns="45713" bIns="45713" anchor="t" anchorCtr="0">
            <a:spAutoFit/>
          </a:bodyPr>
          <a:lstStyle/>
          <a:p>
            <a:pPr algn="ctr"/>
            <a:r>
              <a:rPr lang="en-US">
                <a:solidFill>
                  <a:srgbClr val="040531"/>
                </a:solidFill>
                <a:latin typeface="Montserrat"/>
                <a:ea typeface="Montserrat"/>
                <a:cs typeface="Montserrat"/>
                <a:sym typeface="Montserrat"/>
              </a:rPr>
              <a:t>Data Plane</a:t>
            </a:r>
            <a:endParaRPr>
              <a:solidFill>
                <a:srgbClr val="040531"/>
              </a:solidFill>
              <a:latin typeface="Montserrat"/>
              <a:ea typeface="Montserrat"/>
              <a:cs typeface="Montserrat"/>
              <a:sym typeface="Montserra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70"/>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KRaft Cluster Node Roles</a:t>
            </a:r>
            <a:endParaRPr lang="en-US"/>
          </a:p>
        </p:txBody>
      </p:sp>
      <p:sp>
        <p:nvSpPr>
          <p:cNvPr id="2275" name="Google Shape;2275;p70"/>
          <p:cNvSpPr/>
          <p:nvPr/>
        </p:nvSpPr>
        <p:spPr>
          <a:xfrm>
            <a:off x="667512" y="1225296"/>
            <a:ext cx="10858500" cy="2423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274313" tIns="45713" rIns="502913" bIns="45713" anchor="t" anchorCtr="0">
            <a:noAutofit/>
          </a:bodyPr>
          <a:lstStyle/>
          <a:p>
            <a:r>
              <a:rPr lang="en-US" sz="2400">
                <a:solidFill>
                  <a:srgbClr val="040531"/>
                </a:solidFill>
                <a:latin typeface="Montserrat"/>
                <a:ea typeface="Montserrat"/>
                <a:cs typeface="Montserrat"/>
                <a:sym typeface="Montserrat"/>
              </a:rPr>
              <a:t>Kafka Cluster</a:t>
            </a:r>
            <a:endParaRPr sz="2400">
              <a:solidFill>
                <a:srgbClr val="040531"/>
              </a:solidFill>
              <a:latin typeface="Montserrat"/>
              <a:ea typeface="Montserrat"/>
              <a:cs typeface="Montserrat"/>
              <a:sym typeface="Montserrat"/>
            </a:endParaRPr>
          </a:p>
        </p:txBody>
      </p:sp>
      <p:grpSp>
        <p:nvGrpSpPr>
          <p:cNvPr id="2276" name="Google Shape;2276;p70"/>
          <p:cNvGrpSpPr/>
          <p:nvPr/>
        </p:nvGrpSpPr>
        <p:grpSpPr>
          <a:xfrm>
            <a:off x="956501" y="3177541"/>
            <a:ext cx="9281162" cy="137100"/>
            <a:chOff x="1911477" y="9986013"/>
            <a:chExt cx="18562323" cy="274200"/>
          </a:xfrm>
        </p:grpSpPr>
        <p:cxnSp>
          <p:nvCxnSpPr>
            <p:cNvPr id="2277" name="Google Shape;2277;p70"/>
            <p:cNvCxnSpPr/>
            <p:nvPr/>
          </p:nvCxnSpPr>
          <p:spPr>
            <a:xfrm>
              <a:off x="2185674" y="10122963"/>
              <a:ext cx="18013800" cy="300"/>
            </a:xfrm>
            <a:prstGeom prst="straightConnector1">
              <a:avLst/>
            </a:prstGeom>
            <a:noFill/>
            <a:ln w="38100" cap="flat" cmpd="sng">
              <a:solidFill>
                <a:srgbClr val="040531"/>
              </a:solidFill>
              <a:prstDash val="dash"/>
              <a:round/>
              <a:headEnd type="none" w="med" len="med"/>
              <a:tailEnd type="none" w="med" len="med"/>
            </a:ln>
          </p:spPr>
        </p:cxnSp>
        <p:sp>
          <p:nvSpPr>
            <p:cNvPr id="2278" name="Google Shape;2278;p70"/>
            <p:cNvSpPr/>
            <p:nvPr/>
          </p:nvSpPr>
          <p:spPr>
            <a:xfrm>
              <a:off x="20199600" y="998601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279" name="Google Shape;2279;p70"/>
            <p:cNvSpPr/>
            <p:nvPr/>
          </p:nvSpPr>
          <p:spPr>
            <a:xfrm>
              <a:off x="1911477" y="998601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280" name="Google Shape;2280;p70"/>
          <p:cNvGrpSpPr/>
          <p:nvPr/>
        </p:nvGrpSpPr>
        <p:grpSpPr>
          <a:xfrm>
            <a:off x="956470" y="1733758"/>
            <a:ext cx="9281162" cy="137100"/>
            <a:chOff x="1911415" y="5003463"/>
            <a:chExt cx="18562323" cy="274200"/>
          </a:xfrm>
        </p:grpSpPr>
        <p:cxnSp>
          <p:nvCxnSpPr>
            <p:cNvPr id="2281" name="Google Shape;2281;p70"/>
            <p:cNvCxnSpPr/>
            <p:nvPr/>
          </p:nvCxnSpPr>
          <p:spPr>
            <a:xfrm>
              <a:off x="2185612" y="5140413"/>
              <a:ext cx="18013800" cy="300"/>
            </a:xfrm>
            <a:prstGeom prst="straightConnector1">
              <a:avLst/>
            </a:prstGeom>
            <a:noFill/>
            <a:ln w="38100" cap="flat" cmpd="sng">
              <a:solidFill>
                <a:srgbClr val="040531"/>
              </a:solidFill>
              <a:prstDash val="dash"/>
              <a:round/>
              <a:headEnd type="none" w="med" len="med"/>
              <a:tailEnd type="none" w="med" len="med"/>
            </a:ln>
          </p:spPr>
        </p:cxnSp>
        <p:sp>
          <p:nvSpPr>
            <p:cNvPr id="2282" name="Google Shape;2282;p70"/>
            <p:cNvSpPr/>
            <p:nvPr/>
          </p:nvSpPr>
          <p:spPr>
            <a:xfrm>
              <a:off x="20199538" y="500346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283" name="Google Shape;2283;p70"/>
            <p:cNvSpPr/>
            <p:nvPr/>
          </p:nvSpPr>
          <p:spPr>
            <a:xfrm>
              <a:off x="1911415" y="500346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284" name="Google Shape;2284;p70"/>
          <p:cNvSpPr txBox="1"/>
          <p:nvPr/>
        </p:nvSpPr>
        <p:spPr>
          <a:xfrm>
            <a:off x="5337687" y="1395494"/>
            <a:ext cx="2160150" cy="369318"/>
          </a:xfrm>
          <a:prstGeom prst="rect">
            <a:avLst/>
          </a:prstGeom>
          <a:noFill/>
          <a:ln>
            <a:noFill/>
          </a:ln>
        </p:spPr>
        <p:txBody>
          <a:bodyPr spcFirstLastPara="1" wrap="square" lIns="45713" tIns="45713" rIns="45713" bIns="45713" anchor="t" anchorCtr="0">
            <a:spAutoFit/>
          </a:bodyPr>
          <a:lstStyle/>
          <a:p>
            <a:pPr algn="ctr"/>
            <a:r>
              <a:rPr lang="en-US">
                <a:solidFill>
                  <a:srgbClr val="040531"/>
                </a:solidFill>
                <a:latin typeface="Montserrat"/>
                <a:ea typeface="Montserrat"/>
                <a:cs typeface="Montserrat"/>
                <a:sym typeface="Montserrat"/>
              </a:rPr>
              <a:t>Control Plane</a:t>
            </a:r>
            <a:endParaRPr>
              <a:solidFill>
                <a:srgbClr val="040531"/>
              </a:solidFill>
              <a:latin typeface="Montserrat"/>
              <a:ea typeface="Montserrat"/>
              <a:cs typeface="Montserrat"/>
              <a:sym typeface="Montserrat"/>
            </a:endParaRPr>
          </a:p>
        </p:txBody>
      </p:sp>
      <p:grpSp>
        <p:nvGrpSpPr>
          <p:cNvPr id="2285" name="Google Shape;2285;p70"/>
          <p:cNvGrpSpPr/>
          <p:nvPr/>
        </p:nvGrpSpPr>
        <p:grpSpPr>
          <a:xfrm>
            <a:off x="1354074" y="1915521"/>
            <a:ext cx="1500860" cy="1314180"/>
            <a:chOff x="911100" y="6455370"/>
            <a:chExt cx="3001720" cy="2628360"/>
          </a:xfrm>
        </p:grpSpPr>
        <p:sp>
          <p:nvSpPr>
            <p:cNvPr id="2286" name="Google Shape;2286;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287" name="Google Shape;2287;p70"/>
            <p:cNvGrpSpPr/>
            <p:nvPr/>
          </p:nvGrpSpPr>
          <p:grpSpPr>
            <a:xfrm>
              <a:off x="2298711" y="7406640"/>
              <a:ext cx="731515" cy="788430"/>
              <a:chOff x="5715755" y="6011791"/>
              <a:chExt cx="727297" cy="793109"/>
            </a:xfrm>
          </p:grpSpPr>
          <p:sp>
            <p:nvSpPr>
              <p:cNvPr id="2288" name="Google Shape;2288;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289" name="Google Shape;2289;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90" name="Google Shape;2290;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91" name="Google Shape;2291;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92" name="Google Shape;2292;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93" name="Google Shape;2293;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94" name="Google Shape;2294;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95" name="Google Shape;2295;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96" name="Google Shape;2296;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297" name="Google Shape;2297;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298" name="Google Shape;2298;p70"/>
            <p:cNvSpPr/>
            <p:nvPr/>
          </p:nvSpPr>
          <p:spPr>
            <a:xfrm>
              <a:off x="1475920" y="8321040"/>
              <a:ext cx="2377500" cy="45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cxnSp>
          <p:nvCxnSpPr>
            <p:cNvPr id="2299" name="Google Shape;2299;p70"/>
            <p:cNvCxnSpPr>
              <a:stCxn id="2300" idx="1"/>
            </p:cNvCxnSpPr>
            <p:nvPr/>
          </p:nvCxnSpPr>
          <p:spPr>
            <a:xfrm flipH="1">
              <a:off x="911100" y="8572530"/>
              <a:ext cx="422700" cy="511200"/>
            </a:xfrm>
            <a:prstGeom prst="bentConnector2">
              <a:avLst/>
            </a:prstGeom>
            <a:noFill/>
            <a:ln w="38100" cap="flat" cmpd="sng">
              <a:solidFill>
                <a:srgbClr val="040531"/>
              </a:solidFill>
              <a:prstDash val="dash"/>
              <a:round/>
              <a:headEnd type="none" w="med" len="med"/>
              <a:tailEnd type="none" w="med" len="med"/>
            </a:ln>
          </p:spPr>
        </p:cxnSp>
        <p:sp>
          <p:nvSpPr>
            <p:cNvPr id="2300" name="Google Shape;2300;p70"/>
            <p:cNvSpPr/>
            <p:nvPr/>
          </p:nvSpPr>
          <p:spPr>
            <a:xfrm>
              <a:off x="1333800" y="8412480"/>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301" name="Google Shape;2301;p70"/>
          <p:cNvGrpSpPr/>
          <p:nvPr/>
        </p:nvGrpSpPr>
        <p:grpSpPr>
          <a:xfrm>
            <a:off x="3022854" y="1786614"/>
            <a:ext cx="1500860" cy="1335957"/>
            <a:chOff x="911100" y="6197556"/>
            <a:chExt cx="3001720" cy="2671914"/>
          </a:xfrm>
        </p:grpSpPr>
        <p:sp>
          <p:nvSpPr>
            <p:cNvPr id="2302" name="Google Shape;2302;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303" name="Google Shape;2303;p70"/>
            <p:cNvGrpSpPr/>
            <p:nvPr/>
          </p:nvGrpSpPr>
          <p:grpSpPr>
            <a:xfrm>
              <a:off x="2298711" y="7406640"/>
              <a:ext cx="731515" cy="788430"/>
              <a:chOff x="5715755" y="6011791"/>
              <a:chExt cx="727297" cy="793109"/>
            </a:xfrm>
          </p:grpSpPr>
          <p:sp>
            <p:nvSpPr>
              <p:cNvPr id="2304" name="Google Shape;2304;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305" name="Google Shape;2305;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06" name="Google Shape;2306;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07" name="Google Shape;2307;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08" name="Google Shape;2308;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09" name="Google Shape;2309;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10" name="Google Shape;2310;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11" name="Google Shape;2311;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12" name="Google Shape;2312;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13" name="Google Shape;2313;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314" name="Google Shape;2314;p70"/>
            <p:cNvSpPr/>
            <p:nvPr/>
          </p:nvSpPr>
          <p:spPr>
            <a:xfrm>
              <a:off x="1475920" y="6556197"/>
              <a:ext cx="2377500" cy="731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22850" rIns="0" bIns="0" anchor="t" anchorCtr="0">
              <a:noAutofit/>
            </a:bodyPr>
            <a:lstStyle/>
            <a:p>
              <a:pPr algn="ctr">
                <a:lnSpc>
                  <a:spcPct val="80000"/>
                </a:lnSpc>
              </a:pPr>
              <a:r>
                <a:rPr lang="en-US" sz="1500">
                  <a:solidFill>
                    <a:srgbClr val="040531"/>
                  </a:solidFill>
                  <a:latin typeface="Montserrat"/>
                  <a:ea typeface="Montserrat"/>
                  <a:cs typeface="Montserrat"/>
                  <a:sym typeface="Montserrat"/>
                </a:rPr>
                <a:t>Controller</a:t>
              </a:r>
              <a:endParaRPr sz="1500">
                <a:solidFill>
                  <a:srgbClr val="040531"/>
                </a:solidFill>
                <a:latin typeface="Montserrat"/>
                <a:ea typeface="Montserrat"/>
                <a:cs typeface="Montserrat"/>
                <a:sym typeface="Montserrat"/>
              </a:endParaRPr>
            </a:p>
            <a:p>
              <a:pPr algn="ctr">
                <a:lnSpc>
                  <a:spcPct val="80000"/>
                </a:lnSpc>
              </a:pPr>
              <a:endParaRPr sz="1500">
                <a:solidFill>
                  <a:srgbClr val="040531"/>
                </a:solidFill>
                <a:latin typeface="Montserrat"/>
                <a:ea typeface="Montserrat"/>
                <a:cs typeface="Montserrat"/>
                <a:sym typeface="Montserrat"/>
              </a:endParaRPr>
            </a:p>
          </p:txBody>
        </p:sp>
        <p:cxnSp>
          <p:nvCxnSpPr>
            <p:cNvPr id="2315" name="Google Shape;2315;p70"/>
            <p:cNvCxnSpPr>
              <a:stCxn id="2316" idx="1"/>
            </p:cNvCxnSpPr>
            <p:nvPr/>
          </p:nvCxnSpPr>
          <p:spPr>
            <a:xfrm rot="10800000">
              <a:off x="911100" y="6197556"/>
              <a:ext cx="422700" cy="820200"/>
            </a:xfrm>
            <a:prstGeom prst="bentConnector2">
              <a:avLst/>
            </a:prstGeom>
            <a:noFill/>
            <a:ln w="38100" cap="flat" cmpd="sng">
              <a:solidFill>
                <a:srgbClr val="040531"/>
              </a:solidFill>
              <a:prstDash val="dash"/>
              <a:round/>
              <a:headEnd type="none" w="med" len="med"/>
              <a:tailEnd type="none" w="med" len="med"/>
            </a:ln>
          </p:spPr>
        </p:cxnSp>
        <p:sp>
          <p:nvSpPr>
            <p:cNvPr id="2316" name="Google Shape;2316;p70"/>
            <p:cNvSpPr/>
            <p:nvPr/>
          </p:nvSpPr>
          <p:spPr>
            <a:xfrm>
              <a:off x="1333800" y="6857706"/>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317" name="Google Shape;2317;p70"/>
          <p:cNvGrpSpPr/>
          <p:nvPr/>
        </p:nvGrpSpPr>
        <p:grpSpPr>
          <a:xfrm>
            <a:off x="4700778" y="1786614"/>
            <a:ext cx="1500860" cy="1335957"/>
            <a:chOff x="911100" y="6197556"/>
            <a:chExt cx="3001720" cy="2671914"/>
          </a:xfrm>
        </p:grpSpPr>
        <p:sp>
          <p:nvSpPr>
            <p:cNvPr id="2318" name="Google Shape;2318;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319" name="Google Shape;2319;p70"/>
            <p:cNvGrpSpPr/>
            <p:nvPr/>
          </p:nvGrpSpPr>
          <p:grpSpPr>
            <a:xfrm>
              <a:off x="2298711" y="7406640"/>
              <a:ext cx="731515" cy="788430"/>
              <a:chOff x="5715755" y="6011791"/>
              <a:chExt cx="727297" cy="793109"/>
            </a:xfrm>
          </p:grpSpPr>
          <p:sp>
            <p:nvSpPr>
              <p:cNvPr id="2320" name="Google Shape;2320;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321" name="Google Shape;2321;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22" name="Google Shape;2322;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23" name="Google Shape;2323;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24" name="Google Shape;2324;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25" name="Google Shape;2325;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26" name="Google Shape;2326;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27" name="Google Shape;2327;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28" name="Google Shape;2328;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29" name="Google Shape;2329;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330" name="Google Shape;2330;p70"/>
            <p:cNvSpPr/>
            <p:nvPr/>
          </p:nvSpPr>
          <p:spPr>
            <a:xfrm>
              <a:off x="1475920" y="6556197"/>
              <a:ext cx="2377500" cy="731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22850" rIns="0" bIns="0" anchor="t" anchorCtr="0">
              <a:noAutofit/>
            </a:bodyPr>
            <a:lstStyle/>
            <a:p>
              <a:pPr algn="ctr">
                <a:lnSpc>
                  <a:spcPct val="80000"/>
                </a:lnSpc>
              </a:pPr>
              <a:r>
                <a:rPr lang="en-US" sz="1500">
                  <a:solidFill>
                    <a:srgbClr val="040531"/>
                  </a:solidFill>
                  <a:latin typeface="Montserrat"/>
                  <a:ea typeface="Montserrat"/>
                  <a:cs typeface="Montserrat"/>
                  <a:sym typeface="Montserrat"/>
                </a:rPr>
                <a:t>Controller</a:t>
              </a:r>
              <a:endParaRPr sz="1500">
                <a:solidFill>
                  <a:srgbClr val="040531"/>
                </a:solidFill>
                <a:latin typeface="Montserrat"/>
                <a:ea typeface="Montserrat"/>
                <a:cs typeface="Montserrat"/>
                <a:sym typeface="Montserrat"/>
              </a:endParaRPr>
            </a:p>
            <a:p>
              <a:pPr algn="ctr">
                <a:lnSpc>
                  <a:spcPct val="80000"/>
                </a:lnSpc>
              </a:pPr>
              <a:r>
                <a:rPr lang="en-US" sz="1200">
                  <a:solidFill>
                    <a:srgbClr val="040531"/>
                  </a:solidFill>
                  <a:latin typeface="Montserrat"/>
                  <a:ea typeface="Montserrat"/>
                  <a:cs typeface="Montserrat"/>
                  <a:sym typeface="Montserrat"/>
                </a:rPr>
                <a:t>(active)</a:t>
              </a:r>
              <a:endParaRPr sz="1500">
                <a:solidFill>
                  <a:srgbClr val="040531"/>
                </a:solidFill>
                <a:latin typeface="Montserrat"/>
                <a:ea typeface="Montserrat"/>
                <a:cs typeface="Montserrat"/>
                <a:sym typeface="Montserrat"/>
              </a:endParaRPr>
            </a:p>
          </p:txBody>
        </p:sp>
        <p:cxnSp>
          <p:nvCxnSpPr>
            <p:cNvPr id="2331" name="Google Shape;2331;p70"/>
            <p:cNvCxnSpPr>
              <a:stCxn id="2332" idx="1"/>
            </p:cNvCxnSpPr>
            <p:nvPr/>
          </p:nvCxnSpPr>
          <p:spPr>
            <a:xfrm rot="10800000">
              <a:off x="911100" y="6197556"/>
              <a:ext cx="422700" cy="820200"/>
            </a:xfrm>
            <a:prstGeom prst="bentConnector2">
              <a:avLst/>
            </a:prstGeom>
            <a:noFill/>
            <a:ln w="38100" cap="flat" cmpd="sng">
              <a:solidFill>
                <a:srgbClr val="040531"/>
              </a:solidFill>
              <a:prstDash val="dash"/>
              <a:round/>
              <a:headEnd type="none" w="med" len="med"/>
              <a:tailEnd type="none" w="med" len="med"/>
            </a:ln>
          </p:spPr>
        </p:cxnSp>
        <p:sp>
          <p:nvSpPr>
            <p:cNvPr id="2332" name="Google Shape;2332;p70"/>
            <p:cNvSpPr/>
            <p:nvPr/>
          </p:nvSpPr>
          <p:spPr>
            <a:xfrm>
              <a:off x="1333800" y="6857706"/>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333" name="Google Shape;2333;p70"/>
          <p:cNvGrpSpPr/>
          <p:nvPr/>
        </p:nvGrpSpPr>
        <p:grpSpPr>
          <a:xfrm>
            <a:off x="6378702" y="1915521"/>
            <a:ext cx="1500860" cy="1314180"/>
            <a:chOff x="911100" y="6455370"/>
            <a:chExt cx="3001720" cy="2628360"/>
          </a:xfrm>
        </p:grpSpPr>
        <p:sp>
          <p:nvSpPr>
            <p:cNvPr id="2334" name="Google Shape;2334;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335" name="Google Shape;2335;p70"/>
            <p:cNvGrpSpPr/>
            <p:nvPr/>
          </p:nvGrpSpPr>
          <p:grpSpPr>
            <a:xfrm>
              <a:off x="2298711" y="7406640"/>
              <a:ext cx="731515" cy="788430"/>
              <a:chOff x="5715755" y="6011791"/>
              <a:chExt cx="727297" cy="793109"/>
            </a:xfrm>
          </p:grpSpPr>
          <p:sp>
            <p:nvSpPr>
              <p:cNvPr id="2336" name="Google Shape;2336;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337" name="Google Shape;2337;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38" name="Google Shape;2338;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39" name="Google Shape;2339;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40" name="Google Shape;2340;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41" name="Google Shape;2341;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42" name="Google Shape;2342;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43" name="Google Shape;2343;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44" name="Google Shape;2344;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45" name="Google Shape;2345;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346" name="Google Shape;2346;p70"/>
            <p:cNvSpPr/>
            <p:nvPr/>
          </p:nvSpPr>
          <p:spPr>
            <a:xfrm>
              <a:off x="1475920" y="8321040"/>
              <a:ext cx="2377500" cy="45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cxnSp>
          <p:nvCxnSpPr>
            <p:cNvPr id="2347" name="Google Shape;2347;p70"/>
            <p:cNvCxnSpPr>
              <a:stCxn id="2348" idx="1"/>
            </p:cNvCxnSpPr>
            <p:nvPr/>
          </p:nvCxnSpPr>
          <p:spPr>
            <a:xfrm flipH="1">
              <a:off x="911100" y="8572530"/>
              <a:ext cx="422700" cy="511200"/>
            </a:xfrm>
            <a:prstGeom prst="bentConnector2">
              <a:avLst/>
            </a:prstGeom>
            <a:noFill/>
            <a:ln w="38100" cap="flat" cmpd="sng">
              <a:solidFill>
                <a:srgbClr val="040531"/>
              </a:solidFill>
              <a:prstDash val="dash"/>
              <a:round/>
              <a:headEnd type="none" w="med" len="med"/>
              <a:tailEnd type="none" w="med" len="med"/>
            </a:ln>
          </p:spPr>
        </p:cxnSp>
        <p:sp>
          <p:nvSpPr>
            <p:cNvPr id="2348" name="Google Shape;2348;p70"/>
            <p:cNvSpPr/>
            <p:nvPr/>
          </p:nvSpPr>
          <p:spPr>
            <a:xfrm>
              <a:off x="1333800" y="8412480"/>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349" name="Google Shape;2349;p70"/>
          <p:cNvGrpSpPr/>
          <p:nvPr/>
        </p:nvGrpSpPr>
        <p:grpSpPr>
          <a:xfrm>
            <a:off x="8056626" y="1915521"/>
            <a:ext cx="1500860" cy="1314180"/>
            <a:chOff x="911100" y="6455370"/>
            <a:chExt cx="3001720" cy="2628360"/>
          </a:xfrm>
        </p:grpSpPr>
        <p:sp>
          <p:nvSpPr>
            <p:cNvPr id="2350" name="Google Shape;2350;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351" name="Google Shape;2351;p70"/>
            <p:cNvGrpSpPr/>
            <p:nvPr/>
          </p:nvGrpSpPr>
          <p:grpSpPr>
            <a:xfrm>
              <a:off x="2298711" y="7406640"/>
              <a:ext cx="731515" cy="788430"/>
              <a:chOff x="5715755" y="6011791"/>
              <a:chExt cx="727297" cy="793109"/>
            </a:xfrm>
          </p:grpSpPr>
          <p:sp>
            <p:nvSpPr>
              <p:cNvPr id="2352" name="Google Shape;2352;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353" name="Google Shape;2353;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54" name="Google Shape;2354;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55" name="Google Shape;2355;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56" name="Google Shape;2356;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57" name="Google Shape;2357;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58" name="Google Shape;2358;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59" name="Google Shape;2359;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60" name="Google Shape;2360;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61" name="Google Shape;2361;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362" name="Google Shape;2362;p70"/>
            <p:cNvSpPr/>
            <p:nvPr/>
          </p:nvSpPr>
          <p:spPr>
            <a:xfrm>
              <a:off x="1475920" y="8321040"/>
              <a:ext cx="2377500" cy="45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cxnSp>
          <p:nvCxnSpPr>
            <p:cNvPr id="2363" name="Google Shape;2363;p70"/>
            <p:cNvCxnSpPr>
              <a:stCxn id="2364" idx="1"/>
            </p:cNvCxnSpPr>
            <p:nvPr/>
          </p:nvCxnSpPr>
          <p:spPr>
            <a:xfrm flipH="1">
              <a:off x="911100" y="8572530"/>
              <a:ext cx="422700" cy="511200"/>
            </a:xfrm>
            <a:prstGeom prst="bentConnector2">
              <a:avLst/>
            </a:prstGeom>
            <a:noFill/>
            <a:ln w="38100" cap="flat" cmpd="sng">
              <a:solidFill>
                <a:srgbClr val="040531"/>
              </a:solidFill>
              <a:prstDash val="dash"/>
              <a:round/>
              <a:headEnd type="none" w="med" len="med"/>
              <a:tailEnd type="none" w="med" len="med"/>
            </a:ln>
          </p:spPr>
        </p:cxnSp>
        <p:sp>
          <p:nvSpPr>
            <p:cNvPr id="2364" name="Google Shape;2364;p70"/>
            <p:cNvSpPr/>
            <p:nvPr/>
          </p:nvSpPr>
          <p:spPr>
            <a:xfrm>
              <a:off x="1333800" y="8412480"/>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365" name="Google Shape;2365;p70"/>
          <p:cNvGrpSpPr/>
          <p:nvPr/>
        </p:nvGrpSpPr>
        <p:grpSpPr>
          <a:xfrm>
            <a:off x="9693402" y="1786614"/>
            <a:ext cx="1500860" cy="1335957"/>
            <a:chOff x="911100" y="6197556"/>
            <a:chExt cx="3001720" cy="2671914"/>
          </a:xfrm>
        </p:grpSpPr>
        <p:sp>
          <p:nvSpPr>
            <p:cNvPr id="2366" name="Google Shape;2366;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367" name="Google Shape;2367;p70"/>
            <p:cNvGrpSpPr/>
            <p:nvPr/>
          </p:nvGrpSpPr>
          <p:grpSpPr>
            <a:xfrm>
              <a:off x="2298711" y="7406640"/>
              <a:ext cx="731515" cy="788430"/>
              <a:chOff x="5715755" y="6011791"/>
              <a:chExt cx="727297" cy="793109"/>
            </a:xfrm>
          </p:grpSpPr>
          <p:sp>
            <p:nvSpPr>
              <p:cNvPr id="2368" name="Google Shape;2368;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369" name="Google Shape;2369;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70" name="Google Shape;2370;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71" name="Google Shape;2371;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72" name="Google Shape;2372;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73" name="Google Shape;2373;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74" name="Google Shape;2374;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75" name="Google Shape;2375;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76" name="Google Shape;2376;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77" name="Google Shape;2377;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378" name="Google Shape;2378;p70"/>
            <p:cNvSpPr/>
            <p:nvPr/>
          </p:nvSpPr>
          <p:spPr>
            <a:xfrm>
              <a:off x="1475920" y="6556197"/>
              <a:ext cx="2377500" cy="731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22850" rIns="0" bIns="0" anchor="t" anchorCtr="0">
              <a:noAutofit/>
            </a:bodyPr>
            <a:lstStyle/>
            <a:p>
              <a:pPr algn="ctr">
                <a:lnSpc>
                  <a:spcPct val="80000"/>
                </a:lnSpc>
              </a:pPr>
              <a:r>
                <a:rPr lang="en-US" sz="1500">
                  <a:solidFill>
                    <a:srgbClr val="040531"/>
                  </a:solidFill>
                  <a:latin typeface="Montserrat"/>
                  <a:ea typeface="Montserrat"/>
                  <a:cs typeface="Montserrat"/>
                  <a:sym typeface="Montserrat"/>
                </a:rPr>
                <a:t>Controller</a:t>
              </a:r>
              <a:endParaRPr sz="1500">
                <a:solidFill>
                  <a:srgbClr val="040531"/>
                </a:solidFill>
                <a:latin typeface="Montserrat"/>
                <a:ea typeface="Montserrat"/>
                <a:cs typeface="Montserrat"/>
                <a:sym typeface="Montserrat"/>
              </a:endParaRPr>
            </a:p>
            <a:p>
              <a:pPr algn="ctr">
                <a:lnSpc>
                  <a:spcPct val="80000"/>
                </a:lnSpc>
              </a:pPr>
              <a:endParaRPr sz="1500">
                <a:solidFill>
                  <a:srgbClr val="040531"/>
                </a:solidFill>
                <a:latin typeface="Montserrat"/>
                <a:ea typeface="Montserrat"/>
                <a:cs typeface="Montserrat"/>
                <a:sym typeface="Montserrat"/>
              </a:endParaRPr>
            </a:p>
          </p:txBody>
        </p:sp>
        <p:cxnSp>
          <p:nvCxnSpPr>
            <p:cNvPr id="2379" name="Google Shape;2379;p70"/>
            <p:cNvCxnSpPr>
              <a:stCxn id="2380" idx="1"/>
            </p:cNvCxnSpPr>
            <p:nvPr/>
          </p:nvCxnSpPr>
          <p:spPr>
            <a:xfrm rot="10800000">
              <a:off x="911100" y="6197556"/>
              <a:ext cx="422700" cy="820200"/>
            </a:xfrm>
            <a:prstGeom prst="bentConnector2">
              <a:avLst/>
            </a:prstGeom>
            <a:noFill/>
            <a:ln w="38100" cap="flat" cmpd="sng">
              <a:solidFill>
                <a:srgbClr val="040531"/>
              </a:solidFill>
              <a:prstDash val="dash"/>
              <a:round/>
              <a:headEnd type="none" w="med" len="med"/>
              <a:tailEnd type="none" w="med" len="med"/>
            </a:ln>
          </p:spPr>
        </p:cxnSp>
        <p:sp>
          <p:nvSpPr>
            <p:cNvPr id="2380" name="Google Shape;2380;p70"/>
            <p:cNvSpPr/>
            <p:nvPr/>
          </p:nvSpPr>
          <p:spPr>
            <a:xfrm>
              <a:off x="1333800" y="6857706"/>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381" name="Google Shape;2381;p70"/>
          <p:cNvSpPr/>
          <p:nvPr/>
        </p:nvSpPr>
        <p:spPr>
          <a:xfrm>
            <a:off x="5877166" y="293438"/>
            <a:ext cx="3968550" cy="685800"/>
          </a:xfrm>
          <a:prstGeom prst="wedgeRoundRectCallout">
            <a:avLst>
              <a:gd name="adj1" fmla="val 20600"/>
              <a:gd name="adj2" fmla="val 119204"/>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45713" bIns="22850" anchor="ctr" anchorCtr="0">
            <a:noAutofit/>
          </a:bodyPr>
          <a:lstStyle/>
          <a:p>
            <a:pPr algn="ctr">
              <a:lnSpc>
                <a:spcPct val="115000"/>
              </a:lnSpc>
            </a:pPr>
            <a:r>
              <a:rPr lang="en-US" sz="1500" b="1">
                <a:solidFill>
                  <a:schemeClr val="lt1"/>
                </a:solidFill>
                <a:latin typeface="Montserrat"/>
                <a:ea typeface="Montserrat"/>
                <a:cs typeface="Montserrat"/>
                <a:sym typeface="Montserrat"/>
              </a:rPr>
              <a:t>Cluster node role can be </a:t>
            </a:r>
            <a:r>
              <a:rPr lang="en-US" sz="1500" b="1">
                <a:solidFill>
                  <a:schemeClr val="accent5"/>
                </a:solidFill>
                <a:latin typeface="Source Code Pro"/>
                <a:ea typeface="Source Code Pro"/>
                <a:cs typeface="Source Code Pro"/>
                <a:sym typeface="Source Code Pro"/>
              </a:rPr>
              <a:t>controller</a:t>
            </a:r>
            <a:r>
              <a:rPr lang="en-US" sz="1500" b="1">
                <a:solidFill>
                  <a:schemeClr val="lt1"/>
                </a:solidFill>
                <a:latin typeface="Montserrat"/>
                <a:ea typeface="Montserrat"/>
                <a:cs typeface="Montserrat"/>
                <a:sym typeface="Montserrat"/>
              </a:rPr>
              <a:t> or </a:t>
            </a:r>
            <a:r>
              <a:rPr lang="en-US" sz="1500" b="1">
                <a:solidFill>
                  <a:schemeClr val="accent5"/>
                </a:solidFill>
                <a:latin typeface="Source Code Pro"/>
                <a:ea typeface="Source Code Pro"/>
                <a:cs typeface="Source Code Pro"/>
                <a:sym typeface="Source Code Pro"/>
              </a:rPr>
              <a:t>broker</a:t>
            </a:r>
            <a:r>
              <a:rPr lang="en-US" sz="1500" b="1">
                <a:solidFill>
                  <a:schemeClr val="lt1"/>
                </a:solidFill>
                <a:latin typeface="Montserrat"/>
                <a:ea typeface="Montserrat"/>
                <a:cs typeface="Montserrat"/>
                <a:sym typeface="Montserrat"/>
              </a:rPr>
              <a:t> or </a:t>
            </a:r>
            <a:r>
              <a:rPr lang="en-US" sz="1500" b="1">
                <a:solidFill>
                  <a:schemeClr val="accent5"/>
                </a:solidFill>
                <a:latin typeface="Source Code Pro"/>
                <a:ea typeface="Source Code Pro"/>
                <a:cs typeface="Source Code Pro"/>
                <a:sym typeface="Source Code Pro"/>
              </a:rPr>
              <a:t>controller, broker</a:t>
            </a:r>
            <a:endParaRPr sz="1500" b="1">
              <a:solidFill>
                <a:schemeClr val="accent5"/>
              </a:solidFill>
              <a:latin typeface="Source Code Pro"/>
              <a:ea typeface="Source Code Pro"/>
              <a:cs typeface="Source Code Pro"/>
              <a:sym typeface="Source Code Pro"/>
            </a:endParaRPr>
          </a:p>
        </p:txBody>
      </p:sp>
      <p:sp>
        <p:nvSpPr>
          <p:cNvPr id="2382" name="Google Shape;2382;p70"/>
          <p:cNvSpPr/>
          <p:nvPr/>
        </p:nvSpPr>
        <p:spPr>
          <a:xfrm>
            <a:off x="666750" y="3808476"/>
            <a:ext cx="10858500" cy="2423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274313" tIns="45713" rIns="502913" bIns="45713" anchor="t" anchorCtr="0">
            <a:noAutofit/>
          </a:bodyPr>
          <a:lstStyle/>
          <a:p>
            <a:r>
              <a:rPr lang="en-US" sz="2400">
                <a:solidFill>
                  <a:srgbClr val="040531"/>
                </a:solidFill>
                <a:latin typeface="Montserrat"/>
                <a:ea typeface="Montserrat"/>
                <a:cs typeface="Montserrat"/>
                <a:sym typeface="Montserrat"/>
              </a:rPr>
              <a:t>Kafka Cluster</a:t>
            </a:r>
            <a:endParaRPr sz="2400">
              <a:solidFill>
                <a:srgbClr val="040531"/>
              </a:solidFill>
              <a:latin typeface="Montserrat"/>
              <a:ea typeface="Montserrat"/>
              <a:cs typeface="Montserrat"/>
              <a:sym typeface="Montserrat"/>
            </a:endParaRPr>
          </a:p>
        </p:txBody>
      </p:sp>
      <p:grpSp>
        <p:nvGrpSpPr>
          <p:cNvPr id="2383" name="Google Shape;2383;p70"/>
          <p:cNvGrpSpPr/>
          <p:nvPr/>
        </p:nvGrpSpPr>
        <p:grpSpPr>
          <a:xfrm>
            <a:off x="955739" y="5760721"/>
            <a:ext cx="9281162" cy="137100"/>
            <a:chOff x="1911477" y="9986013"/>
            <a:chExt cx="18562323" cy="274200"/>
          </a:xfrm>
        </p:grpSpPr>
        <p:cxnSp>
          <p:nvCxnSpPr>
            <p:cNvPr id="2384" name="Google Shape;2384;p70"/>
            <p:cNvCxnSpPr/>
            <p:nvPr/>
          </p:nvCxnSpPr>
          <p:spPr>
            <a:xfrm>
              <a:off x="2185674" y="10122963"/>
              <a:ext cx="18013800" cy="300"/>
            </a:xfrm>
            <a:prstGeom prst="straightConnector1">
              <a:avLst/>
            </a:prstGeom>
            <a:noFill/>
            <a:ln w="38100" cap="flat" cmpd="sng">
              <a:solidFill>
                <a:srgbClr val="040531"/>
              </a:solidFill>
              <a:prstDash val="dash"/>
              <a:round/>
              <a:headEnd type="none" w="med" len="med"/>
              <a:tailEnd type="none" w="med" len="med"/>
            </a:ln>
          </p:spPr>
        </p:cxnSp>
        <p:sp>
          <p:nvSpPr>
            <p:cNvPr id="2385" name="Google Shape;2385;p70"/>
            <p:cNvSpPr/>
            <p:nvPr/>
          </p:nvSpPr>
          <p:spPr>
            <a:xfrm>
              <a:off x="20199600" y="998601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386" name="Google Shape;2386;p70"/>
            <p:cNvSpPr/>
            <p:nvPr/>
          </p:nvSpPr>
          <p:spPr>
            <a:xfrm>
              <a:off x="1911477" y="998601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387" name="Google Shape;2387;p70"/>
          <p:cNvGrpSpPr/>
          <p:nvPr/>
        </p:nvGrpSpPr>
        <p:grpSpPr>
          <a:xfrm>
            <a:off x="955708" y="4284854"/>
            <a:ext cx="9281162" cy="137100"/>
            <a:chOff x="1911415" y="5003463"/>
            <a:chExt cx="18562323" cy="274200"/>
          </a:xfrm>
        </p:grpSpPr>
        <p:cxnSp>
          <p:nvCxnSpPr>
            <p:cNvPr id="2388" name="Google Shape;2388;p70"/>
            <p:cNvCxnSpPr/>
            <p:nvPr/>
          </p:nvCxnSpPr>
          <p:spPr>
            <a:xfrm>
              <a:off x="2185612" y="5140413"/>
              <a:ext cx="18013800" cy="300"/>
            </a:xfrm>
            <a:prstGeom prst="straightConnector1">
              <a:avLst/>
            </a:prstGeom>
            <a:noFill/>
            <a:ln w="38100" cap="flat" cmpd="sng">
              <a:solidFill>
                <a:srgbClr val="040531"/>
              </a:solidFill>
              <a:prstDash val="dash"/>
              <a:round/>
              <a:headEnd type="none" w="med" len="med"/>
              <a:tailEnd type="none" w="med" len="med"/>
            </a:ln>
          </p:spPr>
        </p:cxnSp>
        <p:sp>
          <p:nvSpPr>
            <p:cNvPr id="2389" name="Google Shape;2389;p70"/>
            <p:cNvSpPr/>
            <p:nvPr/>
          </p:nvSpPr>
          <p:spPr>
            <a:xfrm>
              <a:off x="20199538" y="500346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390" name="Google Shape;2390;p70"/>
            <p:cNvSpPr/>
            <p:nvPr/>
          </p:nvSpPr>
          <p:spPr>
            <a:xfrm>
              <a:off x="1911415" y="500346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391" name="Google Shape;2391;p70"/>
          <p:cNvSpPr txBox="1"/>
          <p:nvPr/>
        </p:nvSpPr>
        <p:spPr>
          <a:xfrm>
            <a:off x="5336925" y="3978674"/>
            <a:ext cx="2160150" cy="369318"/>
          </a:xfrm>
          <a:prstGeom prst="rect">
            <a:avLst/>
          </a:prstGeom>
          <a:noFill/>
          <a:ln>
            <a:noFill/>
          </a:ln>
        </p:spPr>
        <p:txBody>
          <a:bodyPr spcFirstLastPara="1" wrap="square" lIns="45713" tIns="45713" rIns="45713" bIns="45713" anchor="t" anchorCtr="0">
            <a:spAutoFit/>
          </a:bodyPr>
          <a:lstStyle/>
          <a:p>
            <a:pPr algn="ctr"/>
            <a:r>
              <a:rPr lang="en-US">
                <a:solidFill>
                  <a:srgbClr val="040531"/>
                </a:solidFill>
                <a:latin typeface="Montserrat"/>
                <a:ea typeface="Montserrat"/>
                <a:cs typeface="Montserrat"/>
                <a:sym typeface="Montserrat"/>
              </a:rPr>
              <a:t>Control Plane</a:t>
            </a:r>
            <a:endParaRPr>
              <a:solidFill>
                <a:srgbClr val="040531"/>
              </a:solidFill>
              <a:latin typeface="Montserrat"/>
              <a:ea typeface="Montserrat"/>
              <a:cs typeface="Montserrat"/>
              <a:sym typeface="Montserrat"/>
            </a:endParaRPr>
          </a:p>
        </p:txBody>
      </p:sp>
      <p:sp>
        <p:nvSpPr>
          <p:cNvPr id="2392" name="Google Shape;2392;p70"/>
          <p:cNvSpPr txBox="1"/>
          <p:nvPr/>
        </p:nvSpPr>
        <p:spPr>
          <a:xfrm>
            <a:off x="5336925" y="5829301"/>
            <a:ext cx="2160150" cy="369318"/>
          </a:xfrm>
          <a:prstGeom prst="rect">
            <a:avLst/>
          </a:prstGeom>
          <a:noFill/>
          <a:ln>
            <a:noFill/>
          </a:ln>
        </p:spPr>
        <p:txBody>
          <a:bodyPr spcFirstLastPara="1" wrap="square" lIns="45713" tIns="45713" rIns="45713" bIns="45713" anchor="t" anchorCtr="0">
            <a:spAutoFit/>
          </a:bodyPr>
          <a:lstStyle/>
          <a:p>
            <a:pPr algn="ctr"/>
            <a:r>
              <a:rPr lang="en-US">
                <a:solidFill>
                  <a:srgbClr val="040531"/>
                </a:solidFill>
                <a:latin typeface="Montserrat"/>
                <a:ea typeface="Montserrat"/>
                <a:cs typeface="Montserrat"/>
                <a:sym typeface="Montserrat"/>
              </a:rPr>
              <a:t>Data Plane</a:t>
            </a:r>
            <a:endParaRPr>
              <a:solidFill>
                <a:srgbClr val="040531"/>
              </a:solidFill>
              <a:latin typeface="Montserrat"/>
              <a:ea typeface="Montserrat"/>
              <a:cs typeface="Montserrat"/>
              <a:sym typeface="Montserrat"/>
            </a:endParaRPr>
          </a:p>
        </p:txBody>
      </p:sp>
      <p:grpSp>
        <p:nvGrpSpPr>
          <p:cNvPr id="2393" name="Google Shape;2393;p70"/>
          <p:cNvGrpSpPr/>
          <p:nvPr/>
        </p:nvGrpSpPr>
        <p:grpSpPr>
          <a:xfrm>
            <a:off x="1353312" y="4498701"/>
            <a:ext cx="1500860" cy="1314180"/>
            <a:chOff x="911100" y="6455370"/>
            <a:chExt cx="3001720" cy="2628360"/>
          </a:xfrm>
        </p:grpSpPr>
        <p:sp>
          <p:nvSpPr>
            <p:cNvPr id="2394" name="Google Shape;2394;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395" name="Google Shape;2395;p70"/>
            <p:cNvGrpSpPr/>
            <p:nvPr/>
          </p:nvGrpSpPr>
          <p:grpSpPr>
            <a:xfrm>
              <a:off x="2298711" y="7406640"/>
              <a:ext cx="731515" cy="788430"/>
              <a:chOff x="5715755" y="6011791"/>
              <a:chExt cx="727297" cy="793109"/>
            </a:xfrm>
          </p:grpSpPr>
          <p:sp>
            <p:nvSpPr>
              <p:cNvPr id="2396" name="Google Shape;2396;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397" name="Google Shape;2397;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98" name="Google Shape;2398;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99" name="Google Shape;2399;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00" name="Google Shape;2400;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01" name="Google Shape;2401;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02" name="Google Shape;2402;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03" name="Google Shape;2403;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04" name="Google Shape;2404;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05" name="Google Shape;2405;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406" name="Google Shape;2406;p70"/>
            <p:cNvSpPr/>
            <p:nvPr/>
          </p:nvSpPr>
          <p:spPr>
            <a:xfrm>
              <a:off x="1475920" y="8321040"/>
              <a:ext cx="2377500" cy="45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cxnSp>
          <p:nvCxnSpPr>
            <p:cNvPr id="2407" name="Google Shape;2407;p70"/>
            <p:cNvCxnSpPr>
              <a:stCxn id="2408" idx="1"/>
            </p:cNvCxnSpPr>
            <p:nvPr/>
          </p:nvCxnSpPr>
          <p:spPr>
            <a:xfrm flipH="1">
              <a:off x="911100" y="8572530"/>
              <a:ext cx="422700" cy="511200"/>
            </a:xfrm>
            <a:prstGeom prst="bentConnector2">
              <a:avLst/>
            </a:prstGeom>
            <a:noFill/>
            <a:ln w="38100" cap="flat" cmpd="sng">
              <a:solidFill>
                <a:srgbClr val="040531"/>
              </a:solidFill>
              <a:prstDash val="dash"/>
              <a:round/>
              <a:headEnd type="none" w="med" len="med"/>
              <a:tailEnd type="none" w="med" len="med"/>
            </a:ln>
          </p:spPr>
        </p:cxnSp>
        <p:sp>
          <p:nvSpPr>
            <p:cNvPr id="2408" name="Google Shape;2408;p70"/>
            <p:cNvSpPr/>
            <p:nvPr/>
          </p:nvSpPr>
          <p:spPr>
            <a:xfrm>
              <a:off x="1333800" y="8412480"/>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409" name="Google Shape;2409;p70"/>
          <p:cNvGrpSpPr/>
          <p:nvPr/>
        </p:nvGrpSpPr>
        <p:grpSpPr>
          <a:xfrm>
            <a:off x="3022092" y="4369794"/>
            <a:ext cx="1500860" cy="1443087"/>
            <a:chOff x="911100" y="6197556"/>
            <a:chExt cx="3001720" cy="2886174"/>
          </a:xfrm>
        </p:grpSpPr>
        <p:sp>
          <p:nvSpPr>
            <p:cNvPr id="2410" name="Google Shape;2410;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411" name="Google Shape;2411;p70"/>
            <p:cNvGrpSpPr/>
            <p:nvPr/>
          </p:nvGrpSpPr>
          <p:grpSpPr>
            <a:xfrm>
              <a:off x="2298711" y="7406640"/>
              <a:ext cx="731515" cy="788430"/>
              <a:chOff x="5715755" y="6011791"/>
              <a:chExt cx="727297" cy="793109"/>
            </a:xfrm>
          </p:grpSpPr>
          <p:sp>
            <p:nvSpPr>
              <p:cNvPr id="2412" name="Google Shape;2412;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413" name="Google Shape;2413;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14" name="Google Shape;2414;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15" name="Google Shape;2415;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16" name="Google Shape;2416;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17" name="Google Shape;2417;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18" name="Google Shape;2418;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19" name="Google Shape;2419;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20" name="Google Shape;2420;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21" name="Google Shape;2421;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422" name="Google Shape;2422;p70"/>
            <p:cNvSpPr/>
            <p:nvPr/>
          </p:nvSpPr>
          <p:spPr>
            <a:xfrm>
              <a:off x="1475920" y="6556197"/>
              <a:ext cx="2377500" cy="731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22850" rIns="0" bIns="0" anchor="t" anchorCtr="0">
              <a:noAutofit/>
            </a:bodyPr>
            <a:lstStyle/>
            <a:p>
              <a:pPr algn="ctr">
                <a:lnSpc>
                  <a:spcPct val="80000"/>
                </a:lnSpc>
              </a:pPr>
              <a:r>
                <a:rPr lang="en-US" sz="1500">
                  <a:solidFill>
                    <a:srgbClr val="040531"/>
                  </a:solidFill>
                  <a:latin typeface="Montserrat"/>
                  <a:ea typeface="Montserrat"/>
                  <a:cs typeface="Montserrat"/>
                  <a:sym typeface="Montserrat"/>
                </a:rPr>
                <a:t>Controller</a:t>
              </a:r>
              <a:endParaRPr sz="1500">
                <a:solidFill>
                  <a:srgbClr val="040531"/>
                </a:solidFill>
                <a:latin typeface="Montserrat"/>
                <a:ea typeface="Montserrat"/>
                <a:cs typeface="Montserrat"/>
                <a:sym typeface="Montserrat"/>
              </a:endParaRPr>
            </a:p>
            <a:p>
              <a:pPr algn="ctr">
                <a:lnSpc>
                  <a:spcPct val="80000"/>
                </a:lnSpc>
              </a:pPr>
              <a:endParaRPr sz="1500">
                <a:solidFill>
                  <a:srgbClr val="040531"/>
                </a:solidFill>
                <a:latin typeface="Montserrat"/>
                <a:ea typeface="Montserrat"/>
                <a:cs typeface="Montserrat"/>
                <a:sym typeface="Montserrat"/>
              </a:endParaRPr>
            </a:p>
          </p:txBody>
        </p:sp>
        <p:sp>
          <p:nvSpPr>
            <p:cNvPr id="2423" name="Google Shape;2423;p70"/>
            <p:cNvSpPr/>
            <p:nvPr/>
          </p:nvSpPr>
          <p:spPr>
            <a:xfrm>
              <a:off x="1475920" y="8321040"/>
              <a:ext cx="2377500" cy="45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cxnSp>
          <p:nvCxnSpPr>
            <p:cNvPr id="2424" name="Google Shape;2424;p70"/>
            <p:cNvCxnSpPr>
              <a:stCxn id="2425" idx="1"/>
            </p:cNvCxnSpPr>
            <p:nvPr/>
          </p:nvCxnSpPr>
          <p:spPr>
            <a:xfrm rot="10800000">
              <a:off x="911100" y="6197556"/>
              <a:ext cx="422700" cy="820200"/>
            </a:xfrm>
            <a:prstGeom prst="bentConnector2">
              <a:avLst/>
            </a:prstGeom>
            <a:noFill/>
            <a:ln w="38100" cap="flat" cmpd="sng">
              <a:solidFill>
                <a:srgbClr val="040531"/>
              </a:solidFill>
              <a:prstDash val="dash"/>
              <a:round/>
              <a:headEnd type="none" w="med" len="med"/>
              <a:tailEnd type="none" w="med" len="med"/>
            </a:ln>
          </p:spPr>
        </p:cxnSp>
        <p:cxnSp>
          <p:nvCxnSpPr>
            <p:cNvPr id="2426" name="Google Shape;2426;p70"/>
            <p:cNvCxnSpPr>
              <a:stCxn id="2427" idx="1"/>
            </p:cNvCxnSpPr>
            <p:nvPr/>
          </p:nvCxnSpPr>
          <p:spPr>
            <a:xfrm flipH="1">
              <a:off x="911100" y="8572530"/>
              <a:ext cx="422700" cy="511200"/>
            </a:xfrm>
            <a:prstGeom prst="bentConnector2">
              <a:avLst/>
            </a:prstGeom>
            <a:noFill/>
            <a:ln w="38100" cap="flat" cmpd="sng">
              <a:solidFill>
                <a:srgbClr val="040531"/>
              </a:solidFill>
              <a:prstDash val="dash"/>
              <a:round/>
              <a:headEnd type="none" w="med" len="med"/>
              <a:tailEnd type="none" w="med" len="med"/>
            </a:ln>
          </p:spPr>
        </p:cxnSp>
        <p:sp>
          <p:nvSpPr>
            <p:cNvPr id="2425" name="Google Shape;2425;p70"/>
            <p:cNvSpPr/>
            <p:nvPr/>
          </p:nvSpPr>
          <p:spPr>
            <a:xfrm>
              <a:off x="1333800" y="6857706"/>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427" name="Google Shape;2427;p70"/>
            <p:cNvSpPr/>
            <p:nvPr/>
          </p:nvSpPr>
          <p:spPr>
            <a:xfrm>
              <a:off x="1333800" y="8412480"/>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428" name="Google Shape;2428;p70"/>
          <p:cNvGrpSpPr/>
          <p:nvPr/>
        </p:nvGrpSpPr>
        <p:grpSpPr>
          <a:xfrm>
            <a:off x="4700016" y="4369794"/>
            <a:ext cx="1500860" cy="1443087"/>
            <a:chOff x="911100" y="6197556"/>
            <a:chExt cx="3001720" cy="2886174"/>
          </a:xfrm>
        </p:grpSpPr>
        <p:sp>
          <p:nvSpPr>
            <p:cNvPr id="2429" name="Google Shape;2429;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430" name="Google Shape;2430;p70"/>
            <p:cNvGrpSpPr/>
            <p:nvPr/>
          </p:nvGrpSpPr>
          <p:grpSpPr>
            <a:xfrm>
              <a:off x="2298711" y="7406640"/>
              <a:ext cx="731515" cy="788430"/>
              <a:chOff x="5715755" y="6011791"/>
              <a:chExt cx="727297" cy="793109"/>
            </a:xfrm>
          </p:grpSpPr>
          <p:sp>
            <p:nvSpPr>
              <p:cNvPr id="2431" name="Google Shape;2431;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432" name="Google Shape;2432;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33" name="Google Shape;2433;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34" name="Google Shape;2434;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35" name="Google Shape;2435;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36" name="Google Shape;2436;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37" name="Google Shape;2437;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38" name="Google Shape;2438;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39" name="Google Shape;2439;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40" name="Google Shape;2440;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441" name="Google Shape;2441;p70"/>
            <p:cNvSpPr/>
            <p:nvPr/>
          </p:nvSpPr>
          <p:spPr>
            <a:xfrm>
              <a:off x="1475920" y="6556197"/>
              <a:ext cx="2377500" cy="731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22850" rIns="0" bIns="0" anchor="t" anchorCtr="0">
              <a:noAutofit/>
            </a:bodyPr>
            <a:lstStyle/>
            <a:p>
              <a:pPr algn="ctr">
                <a:lnSpc>
                  <a:spcPct val="80000"/>
                </a:lnSpc>
              </a:pPr>
              <a:r>
                <a:rPr lang="en-US" sz="1500">
                  <a:solidFill>
                    <a:srgbClr val="040531"/>
                  </a:solidFill>
                  <a:latin typeface="Montserrat"/>
                  <a:ea typeface="Montserrat"/>
                  <a:cs typeface="Montserrat"/>
                  <a:sym typeface="Montserrat"/>
                </a:rPr>
                <a:t>Controller</a:t>
              </a:r>
              <a:endParaRPr sz="1500">
                <a:solidFill>
                  <a:srgbClr val="040531"/>
                </a:solidFill>
                <a:latin typeface="Montserrat"/>
                <a:ea typeface="Montserrat"/>
                <a:cs typeface="Montserrat"/>
                <a:sym typeface="Montserrat"/>
              </a:endParaRPr>
            </a:p>
            <a:p>
              <a:pPr algn="ctr">
                <a:lnSpc>
                  <a:spcPct val="80000"/>
                </a:lnSpc>
              </a:pPr>
              <a:r>
                <a:rPr lang="en-US" sz="1200">
                  <a:solidFill>
                    <a:srgbClr val="040531"/>
                  </a:solidFill>
                  <a:latin typeface="Montserrat"/>
                  <a:ea typeface="Montserrat"/>
                  <a:cs typeface="Montserrat"/>
                  <a:sym typeface="Montserrat"/>
                </a:rPr>
                <a:t>(active)</a:t>
              </a:r>
              <a:endParaRPr sz="1500">
                <a:solidFill>
                  <a:srgbClr val="040531"/>
                </a:solidFill>
                <a:latin typeface="Montserrat"/>
                <a:ea typeface="Montserrat"/>
                <a:cs typeface="Montserrat"/>
                <a:sym typeface="Montserrat"/>
              </a:endParaRPr>
            </a:p>
          </p:txBody>
        </p:sp>
        <p:sp>
          <p:nvSpPr>
            <p:cNvPr id="2442" name="Google Shape;2442;p70"/>
            <p:cNvSpPr/>
            <p:nvPr/>
          </p:nvSpPr>
          <p:spPr>
            <a:xfrm>
              <a:off x="1475920" y="8321040"/>
              <a:ext cx="2377500" cy="45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cxnSp>
          <p:nvCxnSpPr>
            <p:cNvPr id="2443" name="Google Shape;2443;p70"/>
            <p:cNvCxnSpPr>
              <a:stCxn id="2444" idx="1"/>
            </p:cNvCxnSpPr>
            <p:nvPr/>
          </p:nvCxnSpPr>
          <p:spPr>
            <a:xfrm rot="10800000">
              <a:off x="911100" y="6197556"/>
              <a:ext cx="422700" cy="820200"/>
            </a:xfrm>
            <a:prstGeom prst="bentConnector2">
              <a:avLst/>
            </a:prstGeom>
            <a:noFill/>
            <a:ln w="38100" cap="flat" cmpd="sng">
              <a:solidFill>
                <a:srgbClr val="040531"/>
              </a:solidFill>
              <a:prstDash val="dash"/>
              <a:round/>
              <a:headEnd type="none" w="med" len="med"/>
              <a:tailEnd type="none" w="med" len="med"/>
            </a:ln>
          </p:spPr>
        </p:cxnSp>
        <p:cxnSp>
          <p:nvCxnSpPr>
            <p:cNvPr id="2445" name="Google Shape;2445;p70"/>
            <p:cNvCxnSpPr>
              <a:stCxn id="2446" idx="1"/>
            </p:cNvCxnSpPr>
            <p:nvPr/>
          </p:nvCxnSpPr>
          <p:spPr>
            <a:xfrm flipH="1">
              <a:off x="911100" y="8572530"/>
              <a:ext cx="422700" cy="511200"/>
            </a:xfrm>
            <a:prstGeom prst="bentConnector2">
              <a:avLst/>
            </a:prstGeom>
            <a:noFill/>
            <a:ln w="38100" cap="flat" cmpd="sng">
              <a:solidFill>
                <a:srgbClr val="040531"/>
              </a:solidFill>
              <a:prstDash val="dash"/>
              <a:round/>
              <a:headEnd type="none" w="med" len="med"/>
              <a:tailEnd type="none" w="med" len="med"/>
            </a:ln>
          </p:spPr>
        </p:cxnSp>
        <p:sp>
          <p:nvSpPr>
            <p:cNvPr id="2444" name="Google Shape;2444;p70"/>
            <p:cNvSpPr/>
            <p:nvPr/>
          </p:nvSpPr>
          <p:spPr>
            <a:xfrm>
              <a:off x="1333800" y="6857706"/>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446" name="Google Shape;2446;p70"/>
            <p:cNvSpPr/>
            <p:nvPr/>
          </p:nvSpPr>
          <p:spPr>
            <a:xfrm>
              <a:off x="1333800" y="8412480"/>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447" name="Google Shape;2447;p70"/>
          <p:cNvGrpSpPr/>
          <p:nvPr/>
        </p:nvGrpSpPr>
        <p:grpSpPr>
          <a:xfrm>
            <a:off x="6377940" y="4498701"/>
            <a:ext cx="1500860" cy="1314180"/>
            <a:chOff x="911100" y="6455370"/>
            <a:chExt cx="3001720" cy="2628360"/>
          </a:xfrm>
        </p:grpSpPr>
        <p:sp>
          <p:nvSpPr>
            <p:cNvPr id="2448" name="Google Shape;2448;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449" name="Google Shape;2449;p70"/>
            <p:cNvGrpSpPr/>
            <p:nvPr/>
          </p:nvGrpSpPr>
          <p:grpSpPr>
            <a:xfrm>
              <a:off x="2298711" y="7406640"/>
              <a:ext cx="731515" cy="788430"/>
              <a:chOff x="5715755" y="6011791"/>
              <a:chExt cx="727297" cy="793109"/>
            </a:xfrm>
          </p:grpSpPr>
          <p:sp>
            <p:nvSpPr>
              <p:cNvPr id="2450" name="Google Shape;2450;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451" name="Google Shape;2451;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52" name="Google Shape;2452;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53" name="Google Shape;2453;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54" name="Google Shape;2454;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55" name="Google Shape;2455;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56" name="Google Shape;2456;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57" name="Google Shape;2457;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58" name="Google Shape;2458;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59" name="Google Shape;2459;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460" name="Google Shape;2460;p70"/>
            <p:cNvSpPr/>
            <p:nvPr/>
          </p:nvSpPr>
          <p:spPr>
            <a:xfrm>
              <a:off x="1475920" y="8321040"/>
              <a:ext cx="2377500" cy="45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cxnSp>
          <p:nvCxnSpPr>
            <p:cNvPr id="2461" name="Google Shape;2461;p70"/>
            <p:cNvCxnSpPr>
              <a:stCxn id="2462" idx="1"/>
            </p:cNvCxnSpPr>
            <p:nvPr/>
          </p:nvCxnSpPr>
          <p:spPr>
            <a:xfrm flipH="1">
              <a:off x="911100" y="8572530"/>
              <a:ext cx="422700" cy="511200"/>
            </a:xfrm>
            <a:prstGeom prst="bentConnector2">
              <a:avLst/>
            </a:prstGeom>
            <a:noFill/>
            <a:ln w="38100" cap="flat" cmpd="sng">
              <a:solidFill>
                <a:srgbClr val="040531"/>
              </a:solidFill>
              <a:prstDash val="dash"/>
              <a:round/>
              <a:headEnd type="none" w="med" len="med"/>
              <a:tailEnd type="none" w="med" len="med"/>
            </a:ln>
          </p:spPr>
        </p:cxnSp>
        <p:sp>
          <p:nvSpPr>
            <p:cNvPr id="2462" name="Google Shape;2462;p70"/>
            <p:cNvSpPr/>
            <p:nvPr/>
          </p:nvSpPr>
          <p:spPr>
            <a:xfrm>
              <a:off x="1333800" y="8412480"/>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463" name="Google Shape;2463;p70"/>
          <p:cNvGrpSpPr/>
          <p:nvPr/>
        </p:nvGrpSpPr>
        <p:grpSpPr>
          <a:xfrm>
            <a:off x="8055864" y="4498701"/>
            <a:ext cx="1500860" cy="1314180"/>
            <a:chOff x="911100" y="6455370"/>
            <a:chExt cx="3001720" cy="2628360"/>
          </a:xfrm>
        </p:grpSpPr>
        <p:sp>
          <p:nvSpPr>
            <p:cNvPr id="2464" name="Google Shape;2464;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465" name="Google Shape;2465;p70"/>
            <p:cNvGrpSpPr/>
            <p:nvPr/>
          </p:nvGrpSpPr>
          <p:grpSpPr>
            <a:xfrm>
              <a:off x="2298711" y="7406640"/>
              <a:ext cx="731515" cy="788430"/>
              <a:chOff x="5715755" y="6011791"/>
              <a:chExt cx="727297" cy="793109"/>
            </a:xfrm>
          </p:grpSpPr>
          <p:sp>
            <p:nvSpPr>
              <p:cNvPr id="2466" name="Google Shape;2466;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467" name="Google Shape;2467;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68" name="Google Shape;2468;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69" name="Google Shape;2469;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70" name="Google Shape;2470;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71" name="Google Shape;2471;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72" name="Google Shape;2472;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73" name="Google Shape;2473;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74" name="Google Shape;2474;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75" name="Google Shape;2475;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476" name="Google Shape;2476;p70"/>
            <p:cNvSpPr/>
            <p:nvPr/>
          </p:nvSpPr>
          <p:spPr>
            <a:xfrm>
              <a:off x="1475920" y="8321040"/>
              <a:ext cx="2377500" cy="45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cxnSp>
          <p:nvCxnSpPr>
            <p:cNvPr id="2477" name="Google Shape;2477;p70"/>
            <p:cNvCxnSpPr>
              <a:stCxn id="2478" idx="1"/>
            </p:cNvCxnSpPr>
            <p:nvPr/>
          </p:nvCxnSpPr>
          <p:spPr>
            <a:xfrm flipH="1">
              <a:off x="911100" y="8572530"/>
              <a:ext cx="422700" cy="511200"/>
            </a:xfrm>
            <a:prstGeom prst="bentConnector2">
              <a:avLst/>
            </a:prstGeom>
            <a:noFill/>
            <a:ln w="38100" cap="flat" cmpd="sng">
              <a:solidFill>
                <a:srgbClr val="040531"/>
              </a:solidFill>
              <a:prstDash val="dash"/>
              <a:round/>
              <a:headEnd type="none" w="med" len="med"/>
              <a:tailEnd type="none" w="med" len="med"/>
            </a:ln>
          </p:spPr>
        </p:cxnSp>
        <p:sp>
          <p:nvSpPr>
            <p:cNvPr id="2478" name="Google Shape;2478;p70"/>
            <p:cNvSpPr/>
            <p:nvPr/>
          </p:nvSpPr>
          <p:spPr>
            <a:xfrm>
              <a:off x="1333800" y="8412480"/>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479" name="Google Shape;2479;p70"/>
          <p:cNvGrpSpPr/>
          <p:nvPr/>
        </p:nvGrpSpPr>
        <p:grpSpPr>
          <a:xfrm>
            <a:off x="9692640" y="4369794"/>
            <a:ext cx="1500860" cy="1443087"/>
            <a:chOff x="911100" y="6197556"/>
            <a:chExt cx="3001720" cy="2886174"/>
          </a:xfrm>
        </p:grpSpPr>
        <p:sp>
          <p:nvSpPr>
            <p:cNvPr id="2480" name="Google Shape;2480;p70"/>
            <p:cNvSpPr/>
            <p:nvPr/>
          </p:nvSpPr>
          <p:spPr>
            <a:xfrm>
              <a:off x="1416520" y="6455370"/>
              <a:ext cx="2496300" cy="24141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481" name="Google Shape;2481;p70"/>
            <p:cNvGrpSpPr/>
            <p:nvPr/>
          </p:nvGrpSpPr>
          <p:grpSpPr>
            <a:xfrm>
              <a:off x="2298711" y="7406640"/>
              <a:ext cx="731515" cy="788430"/>
              <a:chOff x="5715755" y="6011791"/>
              <a:chExt cx="727297" cy="793109"/>
            </a:xfrm>
          </p:grpSpPr>
          <p:sp>
            <p:nvSpPr>
              <p:cNvPr id="2482" name="Google Shape;2482;p7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483" name="Google Shape;2483;p7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84" name="Google Shape;2484;p7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85" name="Google Shape;2485;p7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86" name="Google Shape;2486;p7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87" name="Google Shape;2487;p7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88" name="Google Shape;2488;p7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89" name="Google Shape;2489;p7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90" name="Google Shape;2490;p7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91" name="Google Shape;2491;p7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492" name="Google Shape;2492;p70"/>
            <p:cNvSpPr/>
            <p:nvPr/>
          </p:nvSpPr>
          <p:spPr>
            <a:xfrm>
              <a:off x="1475920" y="6556197"/>
              <a:ext cx="2377500" cy="731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22850" rIns="0" bIns="0" anchor="t" anchorCtr="0">
              <a:noAutofit/>
            </a:bodyPr>
            <a:lstStyle/>
            <a:p>
              <a:pPr algn="ctr">
                <a:lnSpc>
                  <a:spcPct val="80000"/>
                </a:lnSpc>
              </a:pPr>
              <a:r>
                <a:rPr lang="en-US" sz="1500">
                  <a:solidFill>
                    <a:srgbClr val="040531"/>
                  </a:solidFill>
                  <a:latin typeface="Montserrat"/>
                  <a:ea typeface="Montserrat"/>
                  <a:cs typeface="Montserrat"/>
                  <a:sym typeface="Montserrat"/>
                </a:rPr>
                <a:t>Controller</a:t>
              </a:r>
              <a:endParaRPr sz="1500">
                <a:solidFill>
                  <a:srgbClr val="040531"/>
                </a:solidFill>
                <a:latin typeface="Montserrat"/>
                <a:ea typeface="Montserrat"/>
                <a:cs typeface="Montserrat"/>
                <a:sym typeface="Montserrat"/>
              </a:endParaRPr>
            </a:p>
            <a:p>
              <a:pPr algn="ctr">
                <a:lnSpc>
                  <a:spcPct val="80000"/>
                </a:lnSpc>
              </a:pPr>
              <a:endParaRPr sz="1500">
                <a:solidFill>
                  <a:srgbClr val="040531"/>
                </a:solidFill>
                <a:latin typeface="Montserrat"/>
                <a:ea typeface="Montserrat"/>
                <a:cs typeface="Montserrat"/>
                <a:sym typeface="Montserrat"/>
              </a:endParaRPr>
            </a:p>
          </p:txBody>
        </p:sp>
        <p:sp>
          <p:nvSpPr>
            <p:cNvPr id="2493" name="Google Shape;2493;p70"/>
            <p:cNvSpPr/>
            <p:nvPr/>
          </p:nvSpPr>
          <p:spPr>
            <a:xfrm>
              <a:off x="1475920" y="8321040"/>
              <a:ext cx="2377500" cy="45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cxnSp>
          <p:nvCxnSpPr>
            <p:cNvPr id="2494" name="Google Shape;2494;p70"/>
            <p:cNvCxnSpPr>
              <a:stCxn id="2495" idx="1"/>
            </p:cNvCxnSpPr>
            <p:nvPr/>
          </p:nvCxnSpPr>
          <p:spPr>
            <a:xfrm rot="10800000">
              <a:off x="911100" y="6197556"/>
              <a:ext cx="422700" cy="820200"/>
            </a:xfrm>
            <a:prstGeom prst="bentConnector2">
              <a:avLst/>
            </a:prstGeom>
            <a:noFill/>
            <a:ln w="38100" cap="flat" cmpd="sng">
              <a:solidFill>
                <a:srgbClr val="040531"/>
              </a:solidFill>
              <a:prstDash val="dash"/>
              <a:round/>
              <a:headEnd type="none" w="med" len="med"/>
              <a:tailEnd type="none" w="med" len="med"/>
            </a:ln>
          </p:spPr>
        </p:cxnSp>
        <p:cxnSp>
          <p:nvCxnSpPr>
            <p:cNvPr id="2496" name="Google Shape;2496;p70"/>
            <p:cNvCxnSpPr>
              <a:stCxn id="2497" idx="1"/>
            </p:cNvCxnSpPr>
            <p:nvPr/>
          </p:nvCxnSpPr>
          <p:spPr>
            <a:xfrm flipH="1">
              <a:off x="911100" y="8572530"/>
              <a:ext cx="422700" cy="511200"/>
            </a:xfrm>
            <a:prstGeom prst="bentConnector2">
              <a:avLst/>
            </a:prstGeom>
            <a:noFill/>
            <a:ln w="38100" cap="flat" cmpd="sng">
              <a:solidFill>
                <a:srgbClr val="040531"/>
              </a:solidFill>
              <a:prstDash val="dash"/>
              <a:round/>
              <a:headEnd type="none" w="med" len="med"/>
              <a:tailEnd type="none" w="med" len="med"/>
            </a:ln>
          </p:spPr>
        </p:cxnSp>
        <p:sp>
          <p:nvSpPr>
            <p:cNvPr id="2495" name="Google Shape;2495;p70"/>
            <p:cNvSpPr/>
            <p:nvPr/>
          </p:nvSpPr>
          <p:spPr>
            <a:xfrm>
              <a:off x="1333800" y="6857706"/>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497" name="Google Shape;2497;p70"/>
            <p:cNvSpPr/>
            <p:nvPr/>
          </p:nvSpPr>
          <p:spPr>
            <a:xfrm>
              <a:off x="1333800" y="8412480"/>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498" name="Google Shape;2498;p70"/>
          <p:cNvSpPr txBox="1"/>
          <p:nvPr/>
        </p:nvSpPr>
        <p:spPr>
          <a:xfrm>
            <a:off x="5335524" y="3246120"/>
            <a:ext cx="2160150" cy="369318"/>
          </a:xfrm>
          <a:prstGeom prst="rect">
            <a:avLst/>
          </a:prstGeom>
          <a:noFill/>
          <a:ln>
            <a:noFill/>
          </a:ln>
        </p:spPr>
        <p:txBody>
          <a:bodyPr spcFirstLastPara="1" wrap="square" lIns="45713" tIns="45713" rIns="45713" bIns="45713" anchor="t" anchorCtr="0">
            <a:spAutoFit/>
          </a:bodyPr>
          <a:lstStyle/>
          <a:p>
            <a:pPr algn="ctr"/>
            <a:r>
              <a:rPr lang="en-US">
                <a:solidFill>
                  <a:srgbClr val="040531"/>
                </a:solidFill>
                <a:latin typeface="Montserrat"/>
                <a:ea typeface="Montserrat"/>
                <a:cs typeface="Montserrat"/>
                <a:sym typeface="Montserrat"/>
              </a:rPr>
              <a:t>Data Plane</a:t>
            </a:r>
            <a:endParaRPr>
              <a:solidFill>
                <a:srgbClr val="040531"/>
              </a:solidFill>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71"/>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KRaft Mode Controller</a:t>
            </a:r>
            <a:endParaRPr lang="en-US"/>
          </a:p>
        </p:txBody>
      </p:sp>
      <p:sp>
        <p:nvSpPr>
          <p:cNvPr id="2505" name="Google Shape;2505;p71"/>
          <p:cNvSpPr/>
          <p:nvPr/>
        </p:nvSpPr>
        <p:spPr>
          <a:xfrm>
            <a:off x="666750" y="2083308"/>
            <a:ext cx="10858500" cy="405165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274313" tIns="45713" rIns="502913" bIns="45713" anchor="t" anchorCtr="0">
            <a:noAutofit/>
          </a:bodyPr>
          <a:lstStyle/>
          <a:p>
            <a:r>
              <a:rPr lang="en-US" sz="2400">
                <a:solidFill>
                  <a:srgbClr val="040531"/>
                </a:solidFill>
                <a:latin typeface="Montserrat"/>
                <a:ea typeface="Montserrat"/>
                <a:cs typeface="Montserrat"/>
                <a:sym typeface="Montserrat"/>
              </a:rPr>
              <a:t>Kafka Cluster</a:t>
            </a:r>
            <a:endParaRPr sz="2400">
              <a:solidFill>
                <a:srgbClr val="040531"/>
              </a:solidFill>
              <a:latin typeface="Montserrat"/>
              <a:ea typeface="Montserrat"/>
              <a:cs typeface="Montserrat"/>
              <a:sym typeface="Montserrat"/>
            </a:endParaRPr>
          </a:p>
        </p:txBody>
      </p:sp>
      <p:sp>
        <p:nvSpPr>
          <p:cNvPr id="2506" name="Google Shape;2506;p71"/>
          <p:cNvSpPr/>
          <p:nvPr/>
        </p:nvSpPr>
        <p:spPr>
          <a:xfrm>
            <a:off x="6449939" y="1013460"/>
            <a:ext cx="3493950" cy="740700"/>
          </a:xfrm>
          <a:prstGeom prst="roundRect">
            <a:avLst>
              <a:gd name="adj"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91438" rIns="45713" bIns="45713" anchor="ctr" anchorCtr="0">
            <a:noAutofit/>
          </a:bodyPr>
          <a:lstStyle/>
          <a:p>
            <a:pPr algn="ctr">
              <a:lnSpc>
                <a:spcPct val="115000"/>
              </a:lnSpc>
            </a:pPr>
            <a:r>
              <a:rPr lang="en-US" sz="1500" b="1">
                <a:solidFill>
                  <a:schemeClr val="lt1"/>
                </a:solidFill>
                <a:latin typeface="Montserrat"/>
                <a:ea typeface="Montserrat"/>
                <a:cs typeface="Montserrat"/>
                <a:sym typeface="Montserrat"/>
              </a:rPr>
              <a:t>Controller pool defined by </a:t>
            </a:r>
            <a:r>
              <a:rPr lang="en-US" sz="1500" b="1">
                <a:solidFill>
                  <a:schemeClr val="accent5"/>
                </a:solidFill>
                <a:latin typeface="Source Code Pro"/>
                <a:ea typeface="Source Code Pro"/>
                <a:cs typeface="Source Code Pro"/>
                <a:sym typeface="Source Code Pro"/>
              </a:rPr>
              <a:t>controller.quorum.voters</a:t>
            </a:r>
            <a:endParaRPr sz="1500" b="1">
              <a:solidFill>
                <a:schemeClr val="lt1"/>
              </a:solidFill>
              <a:latin typeface="Montserrat"/>
              <a:ea typeface="Montserrat"/>
              <a:cs typeface="Montserrat"/>
              <a:sym typeface="Montserrat"/>
            </a:endParaRPr>
          </a:p>
        </p:txBody>
      </p:sp>
      <p:grpSp>
        <p:nvGrpSpPr>
          <p:cNvPr id="2507" name="Google Shape;2507;p71"/>
          <p:cNvGrpSpPr/>
          <p:nvPr/>
        </p:nvGrpSpPr>
        <p:grpSpPr>
          <a:xfrm>
            <a:off x="955739" y="5631180"/>
            <a:ext cx="9281162" cy="137100"/>
            <a:chOff x="1911477" y="9986013"/>
            <a:chExt cx="18562323" cy="274200"/>
          </a:xfrm>
        </p:grpSpPr>
        <p:cxnSp>
          <p:nvCxnSpPr>
            <p:cNvPr id="2508" name="Google Shape;2508;p71"/>
            <p:cNvCxnSpPr/>
            <p:nvPr/>
          </p:nvCxnSpPr>
          <p:spPr>
            <a:xfrm>
              <a:off x="2185674" y="10122963"/>
              <a:ext cx="18013800" cy="300"/>
            </a:xfrm>
            <a:prstGeom prst="straightConnector1">
              <a:avLst/>
            </a:prstGeom>
            <a:noFill/>
            <a:ln w="38100" cap="flat" cmpd="sng">
              <a:solidFill>
                <a:srgbClr val="040531"/>
              </a:solidFill>
              <a:prstDash val="dash"/>
              <a:round/>
              <a:headEnd type="none" w="med" len="med"/>
              <a:tailEnd type="none" w="med" len="med"/>
            </a:ln>
          </p:spPr>
        </p:cxnSp>
        <p:sp>
          <p:nvSpPr>
            <p:cNvPr id="2509" name="Google Shape;2509;p71"/>
            <p:cNvSpPr/>
            <p:nvPr/>
          </p:nvSpPr>
          <p:spPr>
            <a:xfrm>
              <a:off x="20199600" y="998601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510" name="Google Shape;2510;p71"/>
            <p:cNvSpPr/>
            <p:nvPr/>
          </p:nvSpPr>
          <p:spPr>
            <a:xfrm>
              <a:off x="1911477" y="998601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2511" name="Google Shape;2511;p71"/>
          <p:cNvGrpSpPr/>
          <p:nvPr/>
        </p:nvGrpSpPr>
        <p:grpSpPr>
          <a:xfrm>
            <a:off x="955708" y="2691240"/>
            <a:ext cx="9281162" cy="137100"/>
            <a:chOff x="1911415" y="5003463"/>
            <a:chExt cx="18562323" cy="274200"/>
          </a:xfrm>
        </p:grpSpPr>
        <p:cxnSp>
          <p:nvCxnSpPr>
            <p:cNvPr id="2512" name="Google Shape;2512;p71"/>
            <p:cNvCxnSpPr/>
            <p:nvPr/>
          </p:nvCxnSpPr>
          <p:spPr>
            <a:xfrm>
              <a:off x="2185612" y="5140413"/>
              <a:ext cx="18013800" cy="300"/>
            </a:xfrm>
            <a:prstGeom prst="straightConnector1">
              <a:avLst/>
            </a:prstGeom>
            <a:noFill/>
            <a:ln w="38100" cap="flat" cmpd="sng">
              <a:solidFill>
                <a:srgbClr val="040531"/>
              </a:solidFill>
              <a:prstDash val="dash"/>
              <a:round/>
              <a:headEnd type="none" w="med" len="med"/>
              <a:tailEnd type="none" w="med" len="med"/>
            </a:ln>
          </p:spPr>
        </p:cxnSp>
        <p:sp>
          <p:nvSpPr>
            <p:cNvPr id="2513" name="Google Shape;2513;p71"/>
            <p:cNvSpPr/>
            <p:nvPr/>
          </p:nvSpPr>
          <p:spPr>
            <a:xfrm>
              <a:off x="20199538" y="500346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514" name="Google Shape;2514;p71"/>
            <p:cNvSpPr/>
            <p:nvPr/>
          </p:nvSpPr>
          <p:spPr>
            <a:xfrm>
              <a:off x="1911415" y="5003463"/>
              <a:ext cx="274200" cy="274200"/>
            </a:xfrm>
            <a:prstGeom prst="ellipse">
              <a:avLst/>
            </a:prstGeom>
            <a:solidFill>
              <a:srgbClr val="F4FCFF"/>
            </a:solidFill>
            <a:ln w="381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515" name="Google Shape;2515;p71"/>
          <p:cNvSpPr txBox="1"/>
          <p:nvPr/>
        </p:nvSpPr>
        <p:spPr>
          <a:xfrm>
            <a:off x="5336925" y="2385060"/>
            <a:ext cx="2160150" cy="369318"/>
          </a:xfrm>
          <a:prstGeom prst="rect">
            <a:avLst/>
          </a:prstGeom>
          <a:noFill/>
          <a:ln>
            <a:noFill/>
          </a:ln>
        </p:spPr>
        <p:txBody>
          <a:bodyPr spcFirstLastPara="1" wrap="square" lIns="45713" tIns="45713" rIns="45713" bIns="45713" anchor="t" anchorCtr="0">
            <a:spAutoFit/>
          </a:bodyPr>
          <a:lstStyle/>
          <a:p>
            <a:pPr algn="ctr"/>
            <a:r>
              <a:rPr lang="en-US">
                <a:solidFill>
                  <a:srgbClr val="040531"/>
                </a:solidFill>
                <a:latin typeface="Montserrat"/>
                <a:ea typeface="Montserrat"/>
                <a:cs typeface="Montserrat"/>
                <a:sym typeface="Montserrat"/>
              </a:rPr>
              <a:t>Control Plane</a:t>
            </a:r>
            <a:endParaRPr>
              <a:solidFill>
                <a:srgbClr val="040531"/>
              </a:solidFill>
              <a:latin typeface="Montserrat"/>
              <a:ea typeface="Montserrat"/>
              <a:cs typeface="Montserrat"/>
              <a:sym typeface="Montserrat"/>
            </a:endParaRPr>
          </a:p>
        </p:txBody>
      </p:sp>
      <p:sp>
        <p:nvSpPr>
          <p:cNvPr id="2516" name="Google Shape;2516;p71"/>
          <p:cNvSpPr txBox="1"/>
          <p:nvPr/>
        </p:nvSpPr>
        <p:spPr>
          <a:xfrm>
            <a:off x="5336925" y="5699760"/>
            <a:ext cx="2160150" cy="369318"/>
          </a:xfrm>
          <a:prstGeom prst="rect">
            <a:avLst/>
          </a:prstGeom>
          <a:noFill/>
          <a:ln>
            <a:noFill/>
          </a:ln>
        </p:spPr>
        <p:txBody>
          <a:bodyPr spcFirstLastPara="1" wrap="square" lIns="45713" tIns="45713" rIns="45713" bIns="45713" anchor="t" anchorCtr="0">
            <a:spAutoFit/>
          </a:bodyPr>
          <a:lstStyle/>
          <a:p>
            <a:pPr algn="ctr"/>
            <a:r>
              <a:rPr lang="en-US">
                <a:solidFill>
                  <a:srgbClr val="040531"/>
                </a:solidFill>
                <a:latin typeface="Montserrat"/>
                <a:ea typeface="Montserrat"/>
                <a:cs typeface="Montserrat"/>
                <a:sym typeface="Montserrat"/>
              </a:rPr>
              <a:t>Data Plane</a:t>
            </a:r>
            <a:endParaRPr>
              <a:solidFill>
                <a:srgbClr val="040531"/>
              </a:solidFill>
              <a:latin typeface="Montserrat"/>
              <a:ea typeface="Montserrat"/>
              <a:cs typeface="Montserrat"/>
              <a:sym typeface="Montserrat"/>
            </a:endParaRPr>
          </a:p>
        </p:txBody>
      </p:sp>
      <p:sp>
        <p:nvSpPr>
          <p:cNvPr id="2517" name="Google Shape;2517;p71"/>
          <p:cNvSpPr/>
          <p:nvPr/>
        </p:nvSpPr>
        <p:spPr>
          <a:xfrm>
            <a:off x="9134443" y="1799287"/>
            <a:ext cx="1499270" cy="1165253"/>
          </a:xfrm>
          <a:custGeom>
            <a:avLst/>
            <a:gdLst/>
            <a:ahLst/>
            <a:cxnLst/>
            <a:rect l="l" t="t" r="r" b="b"/>
            <a:pathLst>
              <a:path w="476905" h="86347" extrusionOk="0">
                <a:moveTo>
                  <a:pt x="476905" y="86347"/>
                </a:moveTo>
                <a:cubicBezTo>
                  <a:pt x="466720" y="78155"/>
                  <a:pt x="459192" y="48709"/>
                  <a:pt x="415797" y="37196"/>
                </a:cubicBezTo>
                <a:cubicBezTo>
                  <a:pt x="372402" y="25683"/>
                  <a:pt x="277862" y="21697"/>
                  <a:pt x="216533" y="17269"/>
                </a:cubicBezTo>
                <a:cubicBezTo>
                  <a:pt x="155204" y="12841"/>
                  <a:pt x="83912" y="13505"/>
                  <a:pt x="47823" y="10627"/>
                </a:cubicBezTo>
                <a:cubicBezTo>
                  <a:pt x="11734" y="7749"/>
                  <a:pt x="7971" y="1771"/>
                  <a:pt x="0" y="0"/>
                </a:cubicBezTo>
              </a:path>
            </a:pathLst>
          </a:custGeom>
          <a:noFill/>
          <a:ln w="76200" cap="flat" cmpd="sng">
            <a:solidFill>
              <a:schemeClr val="accent1"/>
            </a:solidFill>
            <a:prstDash val="solid"/>
            <a:round/>
            <a:headEnd type="triangle" w="med" len="med"/>
            <a:tailEnd type="none" w="med" len="med"/>
          </a:ln>
        </p:spPr>
      </p:sp>
      <p:sp>
        <p:nvSpPr>
          <p:cNvPr id="2518" name="Google Shape;2518;p71"/>
          <p:cNvSpPr/>
          <p:nvPr/>
        </p:nvSpPr>
        <p:spPr>
          <a:xfrm>
            <a:off x="8136159" y="1799276"/>
            <a:ext cx="720242" cy="1165299"/>
          </a:xfrm>
          <a:custGeom>
            <a:avLst/>
            <a:gdLst/>
            <a:ahLst/>
            <a:cxnLst/>
            <a:rect l="l" t="t" r="r" b="b"/>
            <a:pathLst>
              <a:path w="363988" h="94318" extrusionOk="0">
                <a:moveTo>
                  <a:pt x="363988" y="94318"/>
                </a:moveTo>
                <a:cubicBezTo>
                  <a:pt x="358453" y="87233"/>
                  <a:pt x="348933" y="61328"/>
                  <a:pt x="330778" y="51808"/>
                </a:cubicBezTo>
                <a:cubicBezTo>
                  <a:pt x="312623" y="42288"/>
                  <a:pt x="301995" y="42731"/>
                  <a:pt x="255057" y="37196"/>
                </a:cubicBezTo>
                <a:cubicBezTo>
                  <a:pt x="208119" y="31661"/>
                  <a:pt x="91661" y="24797"/>
                  <a:pt x="49151" y="18598"/>
                </a:cubicBezTo>
                <a:cubicBezTo>
                  <a:pt x="6642" y="12399"/>
                  <a:pt x="8192" y="3100"/>
                  <a:pt x="0" y="0"/>
                </a:cubicBezTo>
              </a:path>
            </a:pathLst>
          </a:custGeom>
          <a:noFill/>
          <a:ln w="76200" cap="flat" cmpd="sng">
            <a:solidFill>
              <a:schemeClr val="accent1"/>
            </a:solidFill>
            <a:prstDash val="solid"/>
            <a:round/>
            <a:headEnd type="triangle" w="med" len="med"/>
            <a:tailEnd type="none" w="med" len="med"/>
          </a:ln>
        </p:spPr>
      </p:sp>
      <p:sp>
        <p:nvSpPr>
          <p:cNvPr id="2519" name="Google Shape;2519;p71"/>
          <p:cNvSpPr/>
          <p:nvPr/>
        </p:nvSpPr>
        <p:spPr>
          <a:xfrm>
            <a:off x="3808475" y="1814371"/>
            <a:ext cx="3367585" cy="1165296"/>
          </a:xfrm>
          <a:custGeom>
            <a:avLst/>
            <a:gdLst/>
            <a:ahLst/>
            <a:cxnLst/>
            <a:rect l="l" t="t" r="r" b="b"/>
            <a:pathLst>
              <a:path w="17269" h="90333" extrusionOk="0">
                <a:moveTo>
                  <a:pt x="0" y="90333"/>
                </a:moveTo>
                <a:cubicBezTo>
                  <a:pt x="443" y="85019"/>
                  <a:pt x="1550" y="66422"/>
                  <a:pt x="2657" y="58451"/>
                </a:cubicBezTo>
                <a:cubicBezTo>
                  <a:pt x="3764" y="50480"/>
                  <a:pt x="4649" y="48266"/>
                  <a:pt x="6642" y="42509"/>
                </a:cubicBezTo>
                <a:cubicBezTo>
                  <a:pt x="8635" y="36752"/>
                  <a:pt x="12842" y="30996"/>
                  <a:pt x="14613" y="23911"/>
                </a:cubicBezTo>
                <a:cubicBezTo>
                  <a:pt x="16384" y="16826"/>
                  <a:pt x="16826" y="3985"/>
                  <a:pt x="17269" y="0"/>
                </a:cubicBezTo>
              </a:path>
            </a:pathLst>
          </a:custGeom>
          <a:noFill/>
          <a:ln w="76200" cap="flat" cmpd="sng">
            <a:solidFill>
              <a:schemeClr val="accent1"/>
            </a:solidFill>
            <a:prstDash val="solid"/>
            <a:round/>
            <a:headEnd type="triangle" w="med" len="med"/>
            <a:tailEnd type="none" w="med" len="med"/>
          </a:ln>
        </p:spPr>
      </p:sp>
      <p:grpSp>
        <p:nvGrpSpPr>
          <p:cNvPr id="2520" name="Google Shape;2520;p71"/>
          <p:cNvGrpSpPr/>
          <p:nvPr/>
        </p:nvGrpSpPr>
        <p:grpSpPr>
          <a:xfrm>
            <a:off x="3022092" y="2759964"/>
            <a:ext cx="1499508" cy="2921127"/>
            <a:chOff x="6196584" y="5744856"/>
            <a:chExt cx="2999016" cy="5842254"/>
          </a:xfrm>
        </p:grpSpPr>
        <p:sp>
          <p:nvSpPr>
            <p:cNvPr id="2521" name="Google Shape;2521;p71"/>
            <p:cNvSpPr/>
            <p:nvPr/>
          </p:nvSpPr>
          <p:spPr>
            <a:xfrm>
              <a:off x="6699300" y="6150576"/>
              <a:ext cx="2496300" cy="52578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522" name="Google Shape;2522;p71"/>
            <p:cNvGrpSpPr/>
            <p:nvPr/>
          </p:nvGrpSpPr>
          <p:grpSpPr>
            <a:xfrm>
              <a:off x="7581495" y="8604504"/>
              <a:ext cx="731515" cy="788430"/>
              <a:chOff x="5715755" y="6011791"/>
              <a:chExt cx="727297" cy="793109"/>
            </a:xfrm>
          </p:grpSpPr>
          <p:sp>
            <p:nvSpPr>
              <p:cNvPr id="2523" name="Google Shape;2523;p71"/>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524" name="Google Shape;2524;p71"/>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25" name="Google Shape;2525;p71"/>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26" name="Google Shape;2526;p71"/>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27" name="Google Shape;2527;p71"/>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28" name="Google Shape;2528;p71"/>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29" name="Google Shape;2529;p71"/>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30" name="Google Shape;2530;p71"/>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31" name="Google Shape;2531;p71"/>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32" name="Google Shape;2532;p71"/>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533" name="Google Shape;2533;p71"/>
            <p:cNvSpPr/>
            <p:nvPr/>
          </p:nvSpPr>
          <p:spPr>
            <a:xfrm>
              <a:off x="6758700" y="6251406"/>
              <a:ext cx="2377500" cy="216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b="1">
                  <a:solidFill>
                    <a:srgbClr val="040531"/>
                  </a:solidFill>
                  <a:latin typeface="Montserrat"/>
                  <a:ea typeface="Montserrat"/>
                  <a:cs typeface="Montserrat"/>
                  <a:sym typeface="Montserrat"/>
                </a:rPr>
                <a:t>Controller</a:t>
              </a:r>
              <a:endParaRPr sz="1500" b="1">
                <a:solidFill>
                  <a:srgbClr val="040531"/>
                </a:solidFill>
                <a:latin typeface="Montserrat"/>
                <a:ea typeface="Montserrat"/>
                <a:cs typeface="Montserrat"/>
                <a:sym typeface="Montserrat"/>
              </a:endParaRPr>
            </a:p>
            <a:p>
              <a:pPr algn="ctr"/>
              <a:r>
                <a:rPr lang="en-US" sz="1200">
                  <a:solidFill>
                    <a:srgbClr val="040531"/>
                  </a:solidFill>
                  <a:latin typeface="Montserrat"/>
                  <a:ea typeface="Montserrat"/>
                  <a:cs typeface="Montserrat"/>
                  <a:sym typeface="Montserrat"/>
                </a:rPr>
                <a:t>(active)</a:t>
              </a:r>
              <a:endParaRPr sz="1500">
                <a:solidFill>
                  <a:srgbClr val="040531"/>
                </a:solidFill>
                <a:latin typeface="Montserrat"/>
                <a:ea typeface="Montserrat"/>
                <a:cs typeface="Montserrat"/>
                <a:sym typeface="Montserrat"/>
              </a:endParaRPr>
            </a:p>
          </p:txBody>
        </p:sp>
        <p:sp>
          <p:nvSpPr>
            <p:cNvPr id="2534" name="Google Shape;2534;p71"/>
            <p:cNvSpPr/>
            <p:nvPr/>
          </p:nvSpPr>
          <p:spPr>
            <a:xfrm>
              <a:off x="6758700" y="9570735"/>
              <a:ext cx="2377500" cy="17466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sp>
          <p:nvSpPr>
            <p:cNvPr id="2535" name="Google Shape;2535;p71"/>
            <p:cNvSpPr/>
            <p:nvPr/>
          </p:nvSpPr>
          <p:spPr>
            <a:xfrm>
              <a:off x="6940296" y="7251192"/>
              <a:ext cx="2011800" cy="10974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nvGrpSpPr>
            <p:cNvPr id="2536" name="Google Shape;2536;p71"/>
            <p:cNvGrpSpPr/>
            <p:nvPr/>
          </p:nvGrpSpPr>
          <p:grpSpPr>
            <a:xfrm>
              <a:off x="6196584" y="5744856"/>
              <a:ext cx="694200" cy="5842254"/>
              <a:chOff x="6049692" y="4678107"/>
              <a:chExt cx="694200" cy="5842254"/>
            </a:xfrm>
          </p:grpSpPr>
          <p:cxnSp>
            <p:nvCxnSpPr>
              <p:cNvPr id="2537" name="Google Shape;2537;p71"/>
              <p:cNvCxnSpPr>
                <a:stCxn id="2538" idx="1"/>
              </p:cNvCxnSpPr>
              <p:nvPr/>
            </p:nvCxnSpPr>
            <p:spPr>
              <a:xfrm rot="10800000">
                <a:off x="6050292" y="4678107"/>
                <a:ext cx="419400" cy="968100"/>
              </a:xfrm>
              <a:prstGeom prst="bentConnector2">
                <a:avLst/>
              </a:prstGeom>
              <a:noFill/>
              <a:ln w="38100" cap="flat" cmpd="sng">
                <a:solidFill>
                  <a:srgbClr val="040531"/>
                </a:solidFill>
                <a:prstDash val="dash"/>
                <a:round/>
                <a:headEnd type="none" w="med" len="med"/>
                <a:tailEnd type="none" w="med" len="med"/>
              </a:ln>
            </p:spPr>
          </p:cxnSp>
          <p:cxnSp>
            <p:nvCxnSpPr>
              <p:cNvPr id="2539" name="Google Shape;2539;p71"/>
              <p:cNvCxnSpPr>
                <a:stCxn id="2540" idx="1"/>
              </p:cNvCxnSpPr>
              <p:nvPr/>
            </p:nvCxnSpPr>
            <p:spPr>
              <a:xfrm flipH="1">
                <a:off x="6049692" y="8755461"/>
                <a:ext cx="420000" cy="1764900"/>
              </a:xfrm>
              <a:prstGeom prst="bentConnector2">
                <a:avLst/>
              </a:prstGeom>
              <a:noFill/>
              <a:ln w="38100" cap="flat" cmpd="sng">
                <a:solidFill>
                  <a:srgbClr val="040531"/>
                </a:solidFill>
                <a:prstDash val="dash"/>
                <a:round/>
                <a:headEnd type="none" w="med" len="med"/>
                <a:tailEnd type="none" w="med" len="med"/>
              </a:ln>
            </p:spPr>
          </p:cxnSp>
          <p:sp>
            <p:nvSpPr>
              <p:cNvPr id="2538" name="Google Shape;2538;p71"/>
              <p:cNvSpPr/>
              <p:nvPr/>
            </p:nvSpPr>
            <p:spPr>
              <a:xfrm>
                <a:off x="6469692" y="5486157"/>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540" name="Google Shape;2540;p71"/>
              <p:cNvSpPr/>
              <p:nvPr/>
            </p:nvSpPr>
            <p:spPr>
              <a:xfrm>
                <a:off x="6469692" y="8595411"/>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541" name="Google Shape;2541;p71"/>
            <p:cNvSpPr/>
            <p:nvPr/>
          </p:nvSpPr>
          <p:spPr>
            <a:xfrm>
              <a:off x="6941550" y="10149840"/>
              <a:ext cx="2011800" cy="10974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grpSp>
        <p:nvGrpSpPr>
          <p:cNvPr id="2542" name="Google Shape;2542;p71"/>
          <p:cNvGrpSpPr/>
          <p:nvPr/>
        </p:nvGrpSpPr>
        <p:grpSpPr>
          <a:xfrm>
            <a:off x="8055864" y="2759964"/>
            <a:ext cx="1499508" cy="2921127"/>
            <a:chOff x="6196584" y="5744856"/>
            <a:chExt cx="2999016" cy="5842254"/>
          </a:xfrm>
        </p:grpSpPr>
        <p:sp>
          <p:nvSpPr>
            <p:cNvPr id="2543" name="Google Shape;2543;p71"/>
            <p:cNvSpPr/>
            <p:nvPr/>
          </p:nvSpPr>
          <p:spPr>
            <a:xfrm>
              <a:off x="6699300" y="6150576"/>
              <a:ext cx="2496300" cy="52578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544" name="Google Shape;2544;p71"/>
            <p:cNvGrpSpPr/>
            <p:nvPr/>
          </p:nvGrpSpPr>
          <p:grpSpPr>
            <a:xfrm>
              <a:off x="7581495" y="8604504"/>
              <a:ext cx="731515" cy="788430"/>
              <a:chOff x="5715755" y="6011791"/>
              <a:chExt cx="727297" cy="793109"/>
            </a:xfrm>
          </p:grpSpPr>
          <p:sp>
            <p:nvSpPr>
              <p:cNvPr id="2545" name="Google Shape;2545;p71"/>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546" name="Google Shape;2546;p71"/>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47" name="Google Shape;2547;p71"/>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48" name="Google Shape;2548;p71"/>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49" name="Google Shape;2549;p71"/>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50" name="Google Shape;2550;p71"/>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51" name="Google Shape;2551;p71"/>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52" name="Google Shape;2552;p71"/>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53" name="Google Shape;2553;p71"/>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54" name="Google Shape;2554;p71"/>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555" name="Google Shape;2555;p71"/>
            <p:cNvSpPr/>
            <p:nvPr/>
          </p:nvSpPr>
          <p:spPr>
            <a:xfrm>
              <a:off x="6758700" y="6251406"/>
              <a:ext cx="2377500" cy="216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b="1">
                  <a:solidFill>
                    <a:srgbClr val="040531"/>
                  </a:solidFill>
                  <a:latin typeface="Montserrat"/>
                  <a:ea typeface="Montserrat"/>
                  <a:cs typeface="Montserrat"/>
                  <a:sym typeface="Montserrat"/>
                </a:rPr>
                <a:t>Controller</a:t>
              </a:r>
              <a:endParaRPr sz="1500" b="1">
                <a:solidFill>
                  <a:srgbClr val="040531"/>
                </a:solidFill>
                <a:latin typeface="Montserrat"/>
                <a:ea typeface="Montserrat"/>
                <a:cs typeface="Montserrat"/>
                <a:sym typeface="Montserrat"/>
              </a:endParaRPr>
            </a:p>
            <a:p>
              <a:pPr algn="ctr"/>
              <a:endParaRPr sz="1500">
                <a:solidFill>
                  <a:srgbClr val="040531"/>
                </a:solidFill>
                <a:latin typeface="Montserrat"/>
                <a:ea typeface="Montserrat"/>
                <a:cs typeface="Montserrat"/>
                <a:sym typeface="Montserrat"/>
              </a:endParaRPr>
            </a:p>
          </p:txBody>
        </p:sp>
        <p:sp>
          <p:nvSpPr>
            <p:cNvPr id="2556" name="Google Shape;2556;p71"/>
            <p:cNvSpPr/>
            <p:nvPr/>
          </p:nvSpPr>
          <p:spPr>
            <a:xfrm>
              <a:off x="6758700" y="9570735"/>
              <a:ext cx="2377500" cy="17466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sp>
          <p:nvSpPr>
            <p:cNvPr id="2557" name="Google Shape;2557;p71"/>
            <p:cNvSpPr/>
            <p:nvPr/>
          </p:nvSpPr>
          <p:spPr>
            <a:xfrm>
              <a:off x="6940296" y="7251192"/>
              <a:ext cx="2011800" cy="10974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nvGrpSpPr>
            <p:cNvPr id="2558" name="Google Shape;2558;p71"/>
            <p:cNvGrpSpPr/>
            <p:nvPr/>
          </p:nvGrpSpPr>
          <p:grpSpPr>
            <a:xfrm>
              <a:off x="6196584" y="5744856"/>
              <a:ext cx="694200" cy="5842254"/>
              <a:chOff x="6049692" y="4678107"/>
              <a:chExt cx="694200" cy="5842254"/>
            </a:xfrm>
          </p:grpSpPr>
          <p:cxnSp>
            <p:nvCxnSpPr>
              <p:cNvPr id="2559" name="Google Shape;2559;p71"/>
              <p:cNvCxnSpPr>
                <a:stCxn id="2560" idx="1"/>
              </p:cNvCxnSpPr>
              <p:nvPr/>
            </p:nvCxnSpPr>
            <p:spPr>
              <a:xfrm rot="10800000">
                <a:off x="6050292" y="4678107"/>
                <a:ext cx="419400" cy="968100"/>
              </a:xfrm>
              <a:prstGeom prst="bentConnector2">
                <a:avLst/>
              </a:prstGeom>
              <a:noFill/>
              <a:ln w="38100" cap="flat" cmpd="sng">
                <a:solidFill>
                  <a:srgbClr val="040531"/>
                </a:solidFill>
                <a:prstDash val="dash"/>
                <a:round/>
                <a:headEnd type="none" w="med" len="med"/>
                <a:tailEnd type="none" w="med" len="med"/>
              </a:ln>
            </p:spPr>
          </p:cxnSp>
          <p:cxnSp>
            <p:nvCxnSpPr>
              <p:cNvPr id="2561" name="Google Shape;2561;p71"/>
              <p:cNvCxnSpPr>
                <a:stCxn id="2562" idx="1"/>
              </p:cNvCxnSpPr>
              <p:nvPr/>
            </p:nvCxnSpPr>
            <p:spPr>
              <a:xfrm flipH="1">
                <a:off x="6049692" y="8755461"/>
                <a:ext cx="420000" cy="1764900"/>
              </a:xfrm>
              <a:prstGeom prst="bentConnector2">
                <a:avLst/>
              </a:prstGeom>
              <a:noFill/>
              <a:ln w="38100" cap="flat" cmpd="sng">
                <a:solidFill>
                  <a:srgbClr val="040531"/>
                </a:solidFill>
                <a:prstDash val="dash"/>
                <a:round/>
                <a:headEnd type="none" w="med" len="med"/>
                <a:tailEnd type="none" w="med" len="med"/>
              </a:ln>
            </p:spPr>
          </p:cxnSp>
          <p:sp>
            <p:nvSpPr>
              <p:cNvPr id="2560" name="Google Shape;2560;p71"/>
              <p:cNvSpPr/>
              <p:nvPr/>
            </p:nvSpPr>
            <p:spPr>
              <a:xfrm>
                <a:off x="6469692" y="5486157"/>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562" name="Google Shape;2562;p71"/>
              <p:cNvSpPr/>
              <p:nvPr/>
            </p:nvSpPr>
            <p:spPr>
              <a:xfrm>
                <a:off x="6469692" y="8595411"/>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563" name="Google Shape;2563;p71"/>
            <p:cNvSpPr/>
            <p:nvPr/>
          </p:nvSpPr>
          <p:spPr>
            <a:xfrm>
              <a:off x="6941550" y="10149840"/>
              <a:ext cx="2011800" cy="10974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grpSp>
        <p:nvGrpSpPr>
          <p:cNvPr id="2564" name="Google Shape;2564;p71"/>
          <p:cNvGrpSpPr/>
          <p:nvPr/>
        </p:nvGrpSpPr>
        <p:grpSpPr>
          <a:xfrm>
            <a:off x="9733788" y="2759964"/>
            <a:ext cx="1499508" cy="2921127"/>
            <a:chOff x="6196584" y="5744856"/>
            <a:chExt cx="2999016" cy="5842254"/>
          </a:xfrm>
        </p:grpSpPr>
        <p:sp>
          <p:nvSpPr>
            <p:cNvPr id="2565" name="Google Shape;2565;p71"/>
            <p:cNvSpPr/>
            <p:nvPr/>
          </p:nvSpPr>
          <p:spPr>
            <a:xfrm>
              <a:off x="6699300" y="6150576"/>
              <a:ext cx="2496300" cy="52578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566" name="Google Shape;2566;p71"/>
            <p:cNvGrpSpPr/>
            <p:nvPr/>
          </p:nvGrpSpPr>
          <p:grpSpPr>
            <a:xfrm>
              <a:off x="7581495" y="8604504"/>
              <a:ext cx="731515" cy="788430"/>
              <a:chOff x="5715755" y="6011791"/>
              <a:chExt cx="727297" cy="793109"/>
            </a:xfrm>
          </p:grpSpPr>
          <p:sp>
            <p:nvSpPr>
              <p:cNvPr id="2567" name="Google Shape;2567;p71"/>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568" name="Google Shape;2568;p71"/>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69" name="Google Shape;2569;p71"/>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70" name="Google Shape;2570;p71"/>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71" name="Google Shape;2571;p71"/>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72" name="Google Shape;2572;p71"/>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73" name="Google Shape;2573;p71"/>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74" name="Google Shape;2574;p71"/>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75" name="Google Shape;2575;p71"/>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76" name="Google Shape;2576;p71"/>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577" name="Google Shape;2577;p71"/>
            <p:cNvSpPr/>
            <p:nvPr/>
          </p:nvSpPr>
          <p:spPr>
            <a:xfrm>
              <a:off x="6758700" y="6251406"/>
              <a:ext cx="2377500" cy="21672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b="1">
                  <a:solidFill>
                    <a:srgbClr val="040531"/>
                  </a:solidFill>
                  <a:latin typeface="Montserrat"/>
                  <a:ea typeface="Montserrat"/>
                  <a:cs typeface="Montserrat"/>
                  <a:sym typeface="Montserrat"/>
                </a:rPr>
                <a:t>Controller</a:t>
              </a:r>
              <a:endParaRPr sz="1500" b="1">
                <a:solidFill>
                  <a:srgbClr val="040531"/>
                </a:solidFill>
                <a:latin typeface="Montserrat"/>
                <a:ea typeface="Montserrat"/>
                <a:cs typeface="Montserrat"/>
                <a:sym typeface="Montserrat"/>
              </a:endParaRPr>
            </a:p>
            <a:p>
              <a:pPr algn="ctr"/>
              <a:endParaRPr sz="1500">
                <a:solidFill>
                  <a:srgbClr val="040531"/>
                </a:solidFill>
                <a:latin typeface="Montserrat"/>
                <a:ea typeface="Montserrat"/>
                <a:cs typeface="Montserrat"/>
                <a:sym typeface="Montserrat"/>
              </a:endParaRPr>
            </a:p>
          </p:txBody>
        </p:sp>
        <p:sp>
          <p:nvSpPr>
            <p:cNvPr id="2578" name="Google Shape;2578;p71"/>
            <p:cNvSpPr/>
            <p:nvPr/>
          </p:nvSpPr>
          <p:spPr>
            <a:xfrm>
              <a:off x="6758700" y="9570735"/>
              <a:ext cx="2377500" cy="17466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sp>
          <p:nvSpPr>
            <p:cNvPr id="2579" name="Google Shape;2579;p71"/>
            <p:cNvSpPr/>
            <p:nvPr/>
          </p:nvSpPr>
          <p:spPr>
            <a:xfrm>
              <a:off x="6940296" y="7251192"/>
              <a:ext cx="2011800" cy="10974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nvGrpSpPr>
            <p:cNvPr id="2580" name="Google Shape;2580;p71"/>
            <p:cNvGrpSpPr/>
            <p:nvPr/>
          </p:nvGrpSpPr>
          <p:grpSpPr>
            <a:xfrm>
              <a:off x="6196584" y="5744856"/>
              <a:ext cx="694200" cy="5842254"/>
              <a:chOff x="6049692" y="4678107"/>
              <a:chExt cx="694200" cy="5842254"/>
            </a:xfrm>
          </p:grpSpPr>
          <p:cxnSp>
            <p:nvCxnSpPr>
              <p:cNvPr id="2581" name="Google Shape;2581;p71"/>
              <p:cNvCxnSpPr>
                <a:stCxn id="2582" idx="1"/>
              </p:cNvCxnSpPr>
              <p:nvPr/>
            </p:nvCxnSpPr>
            <p:spPr>
              <a:xfrm rot="10800000">
                <a:off x="6050292" y="4678107"/>
                <a:ext cx="419400" cy="968100"/>
              </a:xfrm>
              <a:prstGeom prst="bentConnector2">
                <a:avLst/>
              </a:prstGeom>
              <a:noFill/>
              <a:ln w="38100" cap="flat" cmpd="sng">
                <a:solidFill>
                  <a:srgbClr val="040531"/>
                </a:solidFill>
                <a:prstDash val="dash"/>
                <a:round/>
                <a:headEnd type="none" w="med" len="med"/>
                <a:tailEnd type="none" w="med" len="med"/>
              </a:ln>
            </p:spPr>
          </p:cxnSp>
          <p:cxnSp>
            <p:nvCxnSpPr>
              <p:cNvPr id="2583" name="Google Shape;2583;p71"/>
              <p:cNvCxnSpPr>
                <a:stCxn id="2584" idx="1"/>
              </p:cNvCxnSpPr>
              <p:nvPr/>
            </p:nvCxnSpPr>
            <p:spPr>
              <a:xfrm flipH="1">
                <a:off x="6049692" y="8755461"/>
                <a:ext cx="420000" cy="1764900"/>
              </a:xfrm>
              <a:prstGeom prst="bentConnector2">
                <a:avLst/>
              </a:prstGeom>
              <a:noFill/>
              <a:ln w="38100" cap="flat" cmpd="sng">
                <a:solidFill>
                  <a:srgbClr val="040531"/>
                </a:solidFill>
                <a:prstDash val="dash"/>
                <a:round/>
                <a:headEnd type="none" w="med" len="med"/>
                <a:tailEnd type="none" w="med" len="med"/>
              </a:ln>
            </p:spPr>
          </p:cxnSp>
          <p:sp>
            <p:nvSpPr>
              <p:cNvPr id="2582" name="Google Shape;2582;p71"/>
              <p:cNvSpPr/>
              <p:nvPr/>
            </p:nvSpPr>
            <p:spPr>
              <a:xfrm>
                <a:off x="6469692" y="5486157"/>
                <a:ext cx="274200" cy="320100"/>
              </a:xfrm>
              <a:prstGeom prst="flowChartDelay">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584" name="Google Shape;2584;p71"/>
              <p:cNvSpPr/>
              <p:nvPr/>
            </p:nvSpPr>
            <p:spPr>
              <a:xfrm>
                <a:off x="6469692" y="8595411"/>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585" name="Google Shape;2585;p71"/>
            <p:cNvSpPr/>
            <p:nvPr/>
          </p:nvSpPr>
          <p:spPr>
            <a:xfrm>
              <a:off x="6941550" y="10149840"/>
              <a:ext cx="2011800" cy="10974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grpSp>
        <p:nvGrpSpPr>
          <p:cNvPr id="2586" name="Google Shape;2586;p71"/>
          <p:cNvGrpSpPr/>
          <p:nvPr/>
        </p:nvGrpSpPr>
        <p:grpSpPr>
          <a:xfrm>
            <a:off x="1344168" y="2962824"/>
            <a:ext cx="1499508" cy="2718267"/>
            <a:chOff x="6196584" y="6150576"/>
            <a:chExt cx="2999016" cy="5436534"/>
          </a:xfrm>
        </p:grpSpPr>
        <p:sp>
          <p:nvSpPr>
            <p:cNvPr id="2587" name="Google Shape;2587;p71"/>
            <p:cNvSpPr/>
            <p:nvPr/>
          </p:nvSpPr>
          <p:spPr>
            <a:xfrm>
              <a:off x="6699300" y="6150576"/>
              <a:ext cx="2496300" cy="52578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588" name="Google Shape;2588;p71"/>
            <p:cNvGrpSpPr/>
            <p:nvPr/>
          </p:nvGrpSpPr>
          <p:grpSpPr>
            <a:xfrm>
              <a:off x="7581495" y="8604504"/>
              <a:ext cx="731515" cy="788430"/>
              <a:chOff x="5715755" y="6011791"/>
              <a:chExt cx="727297" cy="793109"/>
            </a:xfrm>
          </p:grpSpPr>
          <p:sp>
            <p:nvSpPr>
              <p:cNvPr id="2589" name="Google Shape;2589;p71"/>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590" name="Google Shape;2590;p71"/>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91" name="Google Shape;2591;p71"/>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92" name="Google Shape;2592;p71"/>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93" name="Google Shape;2593;p71"/>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94" name="Google Shape;2594;p71"/>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95" name="Google Shape;2595;p71"/>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96" name="Google Shape;2596;p71"/>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97" name="Google Shape;2597;p71"/>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598" name="Google Shape;2598;p71"/>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599" name="Google Shape;2599;p71"/>
            <p:cNvSpPr/>
            <p:nvPr/>
          </p:nvSpPr>
          <p:spPr>
            <a:xfrm>
              <a:off x="6758700" y="9570735"/>
              <a:ext cx="2377500" cy="17466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600" name="Google Shape;2600;p71"/>
            <p:cNvGrpSpPr/>
            <p:nvPr/>
          </p:nvGrpSpPr>
          <p:grpSpPr>
            <a:xfrm>
              <a:off x="6196584" y="9662160"/>
              <a:ext cx="694200" cy="1924950"/>
              <a:chOff x="6049692" y="8595411"/>
              <a:chExt cx="694200" cy="1924950"/>
            </a:xfrm>
          </p:grpSpPr>
          <p:cxnSp>
            <p:nvCxnSpPr>
              <p:cNvPr id="2601" name="Google Shape;2601;p71"/>
              <p:cNvCxnSpPr>
                <a:stCxn id="2602" idx="1"/>
              </p:cNvCxnSpPr>
              <p:nvPr/>
            </p:nvCxnSpPr>
            <p:spPr>
              <a:xfrm flipH="1">
                <a:off x="6049692" y="8755461"/>
                <a:ext cx="420000" cy="1764900"/>
              </a:xfrm>
              <a:prstGeom prst="bentConnector2">
                <a:avLst/>
              </a:prstGeom>
              <a:noFill/>
              <a:ln w="38100" cap="flat" cmpd="sng">
                <a:solidFill>
                  <a:srgbClr val="040531"/>
                </a:solidFill>
                <a:prstDash val="dash"/>
                <a:round/>
                <a:headEnd type="none" w="med" len="med"/>
                <a:tailEnd type="none" w="med" len="med"/>
              </a:ln>
            </p:spPr>
          </p:cxnSp>
          <p:sp>
            <p:nvSpPr>
              <p:cNvPr id="2602" name="Google Shape;2602;p71"/>
              <p:cNvSpPr/>
              <p:nvPr/>
            </p:nvSpPr>
            <p:spPr>
              <a:xfrm>
                <a:off x="6469692" y="8595411"/>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603" name="Google Shape;2603;p71"/>
            <p:cNvSpPr/>
            <p:nvPr/>
          </p:nvSpPr>
          <p:spPr>
            <a:xfrm>
              <a:off x="6941550" y="10149840"/>
              <a:ext cx="2011800" cy="10974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grpSp>
        <p:nvGrpSpPr>
          <p:cNvPr id="2604" name="Google Shape;2604;p71"/>
          <p:cNvGrpSpPr/>
          <p:nvPr/>
        </p:nvGrpSpPr>
        <p:grpSpPr>
          <a:xfrm>
            <a:off x="4700016" y="2962824"/>
            <a:ext cx="1499508" cy="2718267"/>
            <a:chOff x="6196584" y="6150576"/>
            <a:chExt cx="2999016" cy="5436534"/>
          </a:xfrm>
        </p:grpSpPr>
        <p:sp>
          <p:nvSpPr>
            <p:cNvPr id="2605" name="Google Shape;2605;p71"/>
            <p:cNvSpPr/>
            <p:nvPr/>
          </p:nvSpPr>
          <p:spPr>
            <a:xfrm>
              <a:off x="6699300" y="6150576"/>
              <a:ext cx="2496300" cy="52578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606" name="Google Shape;2606;p71"/>
            <p:cNvGrpSpPr/>
            <p:nvPr/>
          </p:nvGrpSpPr>
          <p:grpSpPr>
            <a:xfrm>
              <a:off x="7581495" y="8604504"/>
              <a:ext cx="731515" cy="788430"/>
              <a:chOff x="5715755" y="6011791"/>
              <a:chExt cx="727297" cy="793109"/>
            </a:xfrm>
          </p:grpSpPr>
          <p:sp>
            <p:nvSpPr>
              <p:cNvPr id="2607" name="Google Shape;2607;p71"/>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608" name="Google Shape;2608;p71"/>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09" name="Google Shape;2609;p71"/>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10" name="Google Shape;2610;p71"/>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11" name="Google Shape;2611;p71"/>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12" name="Google Shape;2612;p71"/>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13" name="Google Shape;2613;p71"/>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14" name="Google Shape;2614;p71"/>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15" name="Google Shape;2615;p71"/>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16" name="Google Shape;2616;p71"/>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617" name="Google Shape;2617;p71"/>
            <p:cNvSpPr/>
            <p:nvPr/>
          </p:nvSpPr>
          <p:spPr>
            <a:xfrm>
              <a:off x="6758700" y="9570735"/>
              <a:ext cx="2377500" cy="17466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618" name="Google Shape;2618;p71"/>
            <p:cNvGrpSpPr/>
            <p:nvPr/>
          </p:nvGrpSpPr>
          <p:grpSpPr>
            <a:xfrm>
              <a:off x="6196584" y="9662160"/>
              <a:ext cx="694200" cy="1924950"/>
              <a:chOff x="6049692" y="8595411"/>
              <a:chExt cx="694200" cy="1924950"/>
            </a:xfrm>
          </p:grpSpPr>
          <p:cxnSp>
            <p:nvCxnSpPr>
              <p:cNvPr id="2619" name="Google Shape;2619;p71"/>
              <p:cNvCxnSpPr>
                <a:stCxn id="2620" idx="1"/>
              </p:cNvCxnSpPr>
              <p:nvPr/>
            </p:nvCxnSpPr>
            <p:spPr>
              <a:xfrm flipH="1">
                <a:off x="6049692" y="8755461"/>
                <a:ext cx="420000" cy="1764900"/>
              </a:xfrm>
              <a:prstGeom prst="bentConnector2">
                <a:avLst/>
              </a:prstGeom>
              <a:noFill/>
              <a:ln w="38100" cap="flat" cmpd="sng">
                <a:solidFill>
                  <a:srgbClr val="040531"/>
                </a:solidFill>
                <a:prstDash val="dash"/>
                <a:round/>
                <a:headEnd type="none" w="med" len="med"/>
                <a:tailEnd type="none" w="med" len="med"/>
              </a:ln>
            </p:spPr>
          </p:cxnSp>
          <p:sp>
            <p:nvSpPr>
              <p:cNvPr id="2620" name="Google Shape;2620;p71"/>
              <p:cNvSpPr/>
              <p:nvPr/>
            </p:nvSpPr>
            <p:spPr>
              <a:xfrm>
                <a:off x="6469692" y="8595411"/>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621" name="Google Shape;2621;p71"/>
            <p:cNvSpPr/>
            <p:nvPr/>
          </p:nvSpPr>
          <p:spPr>
            <a:xfrm>
              <a:off x="6941550" y="10149840"/>
              <a:ext cx="2011800" cy="10974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grpSp>
        <p:nvGrpSpPr>
          <p:cNvPr id="2622" name="Google Shape;2622;p71"/>
          <p:cNvGrpSpPr/>
          <p:nvPr/>
        </p:nvGrpSpPr>
        <p:grpSpPr>
          <a:xfrm>
            <a:off x="6377940" y="2962824"/>
            <a:ext cx="1499508" cy="2718267"/>
            <a:chOff x="6196584" y="6150576"/>
            <a:chExt cx="2999016" cy="5436534"/>
          </a:xfrm>
        </p:grpSpPr>
        <p:sp>
          <p:nvSpPr>
            <p:cNvPr id="2623" name="Google Shape;2623;p71"/>
            <p:cNvSpPr/>
            <p:nvPr/>
          </p:nvSpPr>
          <p:spPr>
            <a:xfrm>
              <a:off x="6699300" y="6150576"/>
              <a:ext cx="2496300" cy="5257800"/>
            </a:xfrm>
            <a:prstGeom prst="roundRect">
              <a:avLst>
                <a:gd name="adj" fmla="val 4975"/>
              </a:avLst>
            </a:prstGeom>
            <a:no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624" name="Google Shape;2624;p71"/>
            <p:cNvGrpSpPr/>
            <p:nvPr/>
          </p:nvGrpSpPr>
          <p:grpSpPr>
            <a:xfrm>
              <a:off x="7581495" y="8604504"/>
              <a:ext cx="731515" cy="788430"/>
              <a:chOff x="5715755" y="6011791"/>
              <a:chExt cx="727297" cy="793109"/>
            </a:xfrm>
          </p:grpSpPr>
          <p:sp>
            <p:nvSpPr>
              <p:cNvPr id="2625" name="Google Shape;2625;p71"/>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626" name="Google Shape;2626;p71"/>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27" name="Google Shape;2627;p71"/>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28" name="Google Shape;2628;p71"/>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29" name="Google Shape;2629;p71"/>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30" name="Google Shape;2630;p71"/>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31" name="Google Shape;2631;p71"/>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32" name="Google Shape;2632;p71"/>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33" name="Google Shape;2633;p71"/>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34" name="Google Shape;2634;p71"/>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635" name="Google Shape;2635;p71"/>
            <p:cNvSpPr/>
            <p:nvPr/>
          </p:nvSpPr>
          <p:spPr>
            <a:xfrm>
              <a:off x="6758700" y="9570735"/>
              <a:ext cx="2377500" cy="17466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r>
                <a:rPr lang="en-US" sz="15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nvGrpSpPr>
            <p:cNvPr id="2636" name="Google Shape;2636;p71"/>
            <p:cNvGrpSpPr/>
            <p:nvPr/>
          </p:nvGrpSpPr>
          <p:grpSpPr>
            <a:xfrm>
              <a:off x="6196584" y="9662160"/>
              <a:ext cx="694200" cy="1924950"/>
              <a:chOff x="6049692" y="8595411"/>
              <a:chExt cx="694200" cy="1924950"/>
            </a:xfrm>
          </p:grpSpPr>
          <p:cxnSp>
            <p:nvCxnSpPr>
              <p:cNvPr id="2637" name="Google Shape;2637;p71"/>
              <p:cNvCxnSpPr>
                <a:stCxn id="2638" idx="1"/>
              </p:cNvCxnSpPr>
              <p:nvPr/>
            </p:nvCxnSpPr>
            <p:spPr>
              <a:xfrm flipH="1">
                <a:off x="6049692" y="8755461"/>
                <a:ext cx="420000" cy="1764900"/>
              </a:xfrm>
              <a:prstGeom prst="bentConnector2">
                <a:avLst/>
              </a:prstGeom>
              <a:noFill/>
              <a:ln w="38100" cap="flat" cmpd="sng">
                <a:solidFill>
                  <a:srgbClr val="040531"/>
                </a:solidFill>
                <a:prstDash val="dash"/>
                <a:round/>
                <a:headEnd type="none" w="med" len="med"/>
                <a:tailEnd type="none" w="med" len="med"/>
              </a:ln>
            </p:spPr>
          </p:cxnSp>
          <p:sp>
            <p:nvSpPr>
              <p:cNvPr id="2638" name="Google Shape;2638;p71"/>
              <p:cNvSpPr/>
              <p:nvPr/>
            </p:nvSpPr>
            <p:spPr>
              <a:xfrm>
                <a:off x="6469692" y="8595411"/>
                <a:ext cx="274200" cy="320100"/>
              </a:xfrm>
              <a:prstGeom prst="flowChartDelay">
                <a:avLst/>
              </a:prstGeom>
              <a:solidFill>
                <a:srgbClr val="AE1B85"/>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2639" name="Google Shape;2639;p71"/>
            <p:cNvSpPr/>
            <p:nvPr/>
          </p:nvSpPr>
          <p:spPr>
            <a:xfrm>
              <a:off x="6941550" y="10149840"/>
              <a:ext cx="2011800" cy="10974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761"/>
        <p:cNvGrpSpPr/>
        <p:nvPr/>
      </p:nvGrpSpPr>
      <p:grpSpPr>
        <a:xfrm>
          <a:off x="0" y="0"/>
          <a:ext cx="0" cy="0"/>
          <a:chOff x="0" y="0"/>
          <a:chExt cx="0" cy="0"/>
        </a:xfrm>
      </p:grpSpPr>
      <p:sp>
        <p:nvSpPr>
          <p:cNvPr id="2762" name="Google Shape;2762;p73"/>
          <p:cNvSpPr txBox="1"/>
          <p:nvPr/>
        </p:nvSpPr>
        <p:spPr>
          <a:xfrm>
            <a:off x="2879396" y="1627632"/>
            <a:ext cx="7901400" cy="37929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sp>
        <p:nvSpPr>
          <p:cNvPr id="2763" name="Google Shape;2763;p73"/>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err="1"/>
              <a:t>KRaft</a:t>
            </a:r>
            <a:r>
              <a:rPr lang="en-US" dirty="0"/>
              <a:t> Metadata Replication</a:t>
            </a:r>
            <a:endParaRPr dirty="0"/>
          </a:p>
        </p:txBody>
      </p:sp>
      <p:sp>
        <p:nvSpPr>
          <p:cNvPr id="2764" name="Google Shape;2764;p73"/>
          <p:cNvSpPr txBox="1"/>
          <p:nvPr/>
        </p:nvSpPr>
        <p:spPr>
          <a:xfrm>
            <a:off x="6916474" y="5713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high watermark</a:t>
            </a:r>
            <a:endParaRPr sz="1450">
              <a:solidFill>
                <a:schemeClr val="dk2"/>
              </a:solidFill>
              <a:latin typeface="Montserrat"/>
              <a:ea typeface="Montserrat"/>
              <a:cs typeface="Montserrat"/>
              <a:sym typeface="Montserrat"/>
            </a:endParaRPr>
          </a:p>
        </p:txBody>
      </p:sp>
      <p:sp>
        <p:nvSpPr>
          <p:cNvPr id="2765" name="Google Shape;2765;p73"/>
          <p:cNvSpPr txBox="1"/>
          <p:nvPr/>
        </p:nvSpPr>
        <p:spPr>
          <a:xfrm>
            <a:off x="2897686" y="3329150"/>
            <a:ext cx="23637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__cluster_metadata-0</a:t>
            </a:r>
            <a:r>
              <a:rPr lang="en-US" sz="1450">
                <a:solidFill>
                  <a:srgbClr val="040531"/>
                </a:solidFill>
                <a:latin typeface="Montserrat"/>
                <a:ea typeface="Montserrat"/>
                <a:cs typeface="Montserrat"/>
                <a:sym typeface="Montserrat"/>
              </a:rPr>
              <a:t> partition</a:t>
            </a:r>
            <a:endParaRPr sz="1450">
              <a:solidFill>
                <a:srgbClr val="040531"/>
              </a:solidFill>
              <a:latin typeface="Montserrat"/>
              <a:ea typeface="Montserrat"/>
              <a:cs typeface="Montserrat"/>
              <a:sym typeface="Montserrat"/>
            </a:endParaRPr>
          </a:p>
        </p:txBody>
      </p:sp>
      <p:graphicFrame>
        <p:nvGraphicFramePr>
          <p:cNvPr id="2766" name="Google Shape;2766;p73"/>
          <p:cNvGraphicFramePr/>
          <p:nvPr/>
        </p:nvGraphicFramePr>
        <p:xfrm>
          <a:off x="5911671" y="2720229"/>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2767" name="Google Shape;2767;p73"/>
          <p:cNvGraphicFramePr/>
          <p:nvPr/>
        </p:nvGraphicFramePr>
        <p:xfrm>
          <a:off x="5911671" y="3835797"/>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2768" name="Google Shape;2768;p73"/>
          <p:cNvGraphicFramePr/>
          <p:nvPr/>
        </p:nvGraphicFramePr>
        <p:xfrm>
          <a:off x="5911671" y="4946793"/>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2769" name="Google Shape;2769;p73"/>
          <p:cNvSpPr txBox="1"/>
          <p:nvPr/>
        </p:nvSpPr>
        <p:spPr>
          <a:xfrm>
            <a:off x="5309675" y="2715164"/>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770" name="Google Shape;2770;p73"/>
          <p:cNvSpPr txBox="1"/>
          <p:nvPr/>
        </p:nvSpPr>
        <p:spPr>
          <a:xfrm>
            <a:off x="5309675" y="3828177"/>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771" name="Google Shape;2771;p73"/>
          <p:cNvSpPr txBox="1"/>
          <p:nvPr/>
        </p:nvSpPr>
        <p:spPr>
          <a:xfrm>
            <a:off x="5309675" y="4946289"/>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772" name="Google Shape;2772;p73"/>
          <p:cNvSpPr txBox="1"/>
          <p:nvPr/>
        </p:nvSpPr>
        <p:spPr>
          <a:xfrm>
            <a:off x="9378755" y="2365002"/>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2773" name="Google Shape;2773;p73"/>
          <p:cNvSpPr txBox="1"/>
          <p:nvPr/>
        </p:nvSpPr>
        <p:spPr>
          <a:xfrm>
            <a:off x="9378755" y="3477844"/>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2774" name="Google Shape;2774;p73"/>
          <p:cNvSpPr txBox="1"/>
          <p:nvPr/>
        </p:nvSpPr>
        <p:spPr>
          <a:xfrm>
            <a:off x="9378755" y="4590702"/>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graphicFrame>
        <p:nvGraphicFramePr>
          <p:cNvPr id="2775" name="Google Shape;2775;p73"/>
          <p:cNvGraphicFramePr/>
          <p:nvPr/>
        </p:nvGraphicFramePr>
        <p:xfrm>
          <a:off x="5911671" y="2259594"/>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2776" name="Google Shape;2776;p73"/>
          <p:cNvGraphicFramePr/>
          <p:nvPr/>
        </p:nvGraphicFramePr>
        <p:xfrm>
          <a:off x="5911671" y="3372435"/>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2777" name="Google Shape;2777;p73"/>
          <p:cNvGraphicFramePr/>
          <p:nvPr/>
        </p:nvGraphicFramePr>
        <p:xfrm>
          <a:off x="5911671" y="4485294"/>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2778" name="Google Shape;2778;p73"/>
          <p:cNvSpPr txBox="1"/>
          <p:nvPr/>
        </p:nvSpPr>
        <p:spPr>
          <a:xfrm>
            <a:off x="7785154" y="1960750"/>
            <a:ext cx="2192850" cy="266850"/>
          </a:xfrm>
          <a:prstGeom prst="rect">
            <a:avLst/>
          </a:prstGeom>
          <a:noFill/>
          <a:ln>
            <a:noFill/>
          </a:ln>
        </p:spPr>
        <p:txBody>
          <a:bodyPr spcFirstLastPara="1" wrap="square" lIns="60950" tIns="60950" rIns="60950" bIns="60950" anchor="ctr" anchorCtr="0">
            <a:noAutofit/>
          </a:bodyPr>
          <a:lstStyle/>
          <a:p>
            <a:r>
              <a:rPr lang="en-US" sz="1450">
                <a:solidFill>
                  <a:srgbClr val="040531"/>
                </a:solidFill>
                <a:latin typeface="Montserrat"/>
                <a:ea typeface="Montserrat"/>
                <a:cs typeface="Montserrat"/>
                <a:sym typeface="Montserrat"/>
              </a:rPr>
              <a:t>controller-1 (active)</a:t>
            </a:r>
            <a:endParaRPr sz="1450">
              <a:solidFill>
                <a:srgbClr val="040531"/>
              </a:solidFill>
              <a:latin typeface="Montserrat"/>
              <a:ea typeface="Montserrat"/>
              <a:cs typeface="Montserrat"/>
              <a:sym typeface="Montserrat"/>
            </a:endParaRPr>
          </a:p>
        </p:txBody>
      </p:sp>
      <p:sp>
        <p:nvSpPr>
          <p:cNvPr id="2779" name="Google Shape;2779;p73"/>
          <p:cNvSpPr txBox="1"/>
          <p:nvPr/>
        </p:nvSpPr>
        <p:spPr>
          <a:xfrm>
            <a:off x="7785163" y="3073589"/>
            <a:ext cx="1574850" cy="266850"/>
          </a:xfrm>
          <a:prstGeom prst="rect">
            <a:avLst/>
          </a:prstGeom>
          <a:noFill/>
          <a:ln>
            <a:noFill/>
          </a:ln>
        </p:spPr>
        <p:txBody>
          <a:bodyPr spcFirstLastPara="1" wrap="square" lIns="60950" tIns="60950" rIns="60950" bIns="60950" anchor="ctr" anchorCtr="0">
            <a:noAutofit/>
          </a:bodyPr>
          <a:lstStyle/>
          <a:p>
            <a:r>
              <a:rPr lang="en-US" sz="1450">
                <a:solidFill>
                  <a:srgbClr val="040531"/>
                </a:solidFill>
                <a:latin typeface="Montserrat"/>
                <a:ea typeface="Montserrat"/>
                <a:cs typeface="Montserrat"/>
                <a:sym typeface="Montserrat"/>
              </a:rPr>
              <a:t>controller-2</a:t>
            </a:r>
            <a:endParaRPr sz="1450">
              <a:solidFill>
                <a:srgbClr val="040531"/>
              </a:solidFill>
              <a:latin typeface="Montserrat"/>
              <a:ea typeface="Montserrat"/>
              <a:cs typeface="Montserrat"/>
              <a:sym typeface="Montserrat"/>
            </a:endParaRPr>
          </a:p>
        </p:txBody>
      </p:sp>
      <p:sp>
        <p:nvSpPr>
          <p:cNvPr id="2780" name="Google Shape;2780;p73"/>
          <p:cNvSpPr txBox="1"/>
          <p:nvPr/>
        </p:nvSpPr>
        <p:spPr>
          <a:xfrm>
            <a:off x="7785163" y="4186427"/>
            <a:ext cx="1574850" cy="266850"/>
          </a:xfrm>
          <a:prstGeom prst="rect">
            <a:avLst/>
          </a:prstGeom>
          <a:noFill/>
          <a:ln>
            <a:noFill/>
          </a:ln>
        </p:spPr>
        <p:txBody>
          <a:bodyPr spcFirstLastPara="1" wrap="square" lIns="60950" tIns="60950" rIns="60950" bIns="60950" anchor="ctr" anchorCtr="0">
            <a:noAutofit/>
          </a:bodyPr>
          <a:lstStyle/>
          <a:p>
            <a:r>
              <a:rPr lang="en-US" sz="1450">
                <a:solidFill>
                  <a:srgbClr val="040531"/>
                </a:solidFill>
                <a:latin typeface="Montserrat"/>
                <a:ea typeface="Montserrat"/>
                <a:cs typeface="Montserrat"/>
                <a:sym typeface="Montserrat"/>
              </a:rPr>
              <a:t>controller-3</a:t>
            </a:r>
            <a:endParaRPr sz="1450">
              <a:solidFill>
                <a:srgbClr val="040531"/>
              </a:solidFill>
              <a:latin typeface="Montserrat"/>
              <a:ea typeface="Montserrat"/>
              <a:cs typeface="Montserrat"/>
              <a:sym typeface="Montserrat"/>
            </a:endParaRPr>
          </a:p>
        </p:txBody>
      </p:sp>
      <p:cxnSp>
        <p:nvCxnSpPr>
          <p:cNvPr id="2781" name="Google Shape;2781;p73"/>
          <p:cNvCxnSpPr/>
          <p:nvPr/>
        </p:nvCxnSpPr>
        <p:spPr>
          <a:xfrm rot="10800000">
            <a:off x="7703144" y="2192773"/>
            <a:ext cx="1500" cy="3154650"/>
          </a:xfrm>
          <a:prstGeom prst="straightConnector1">
            <a:avLst/>
          </a:prstGeom>
          <a:noFill/>
          <a:ln w="38100" cap="flat" cmpd="sng">
            <a:solidFill>
              <a:schemeClr val="dk1"/>
            </a:solidFill>
            <a:prstDash val="dash"/>
            <a:round/>
            <a:headEnd type="none" w="med" len="med"/>
            <a:tailEnd type="none" w="med" len="med"/>
          </a:ln>
        </p:spPr>
      </p:cxnSp>
      <p:sp>
        <p:nvSpPr>
          <p:cNvPr id="2782" name="Google Shape;2782;p73"/>
          <p:cNvSpPr/>
          <p:nvPr/>
        </p:nvSpPr>
        <p:spPr>
          <a:xfrm>
            <a:off x="6784575" y="645900"/>
            <a:ext cx="3127950" cy="978450"/>
          </a:xfrm>
          <a:prstGeom prst="wedgeRoundRectCallout">
            <a:avLst>
              <a:gd name="adj1" fmla="val 23240"/>
              <a:gd name="adj2" fmla="val 82102"/>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The active controller is the </a:t>
            </a:r>
            <a:r>
              <a:rPr lang="en-US" sz="1500" b="1">
                <a:solidFill>
                  <a:schemeClr val="accent5"/>
                </a:solidFill>
                <a:latin typeface="Source Code Pro"/>
                <a:ea typeface="Source Code Pro"/>
                <a:cs typeface="Source Code Pro"/>
                <a:sym typeface="Source Code Pro"/>
              </a:rPr>
              <a:t>__cluster_metadata-0 </a:t>
            </a:r>
            <a:r>
              <a:rPr lang="en-US" sz="1500" b="1">
                <a:solidFill>
                  <a:schemeClr val="lt1"/>
                </a:solidFill>
                <a:latin typeface="Montserrat"/>
                <a:ea typeface="Montserrat"/>
                <a:cs typeface="Montserrat"/>
                <a:sym typeface="Montserrat"/>
              </a:rPr>
              <a:t>partition leader</a:t>
            </a:r>
            <a:endParaRPr sz="1500" b="1">
              <a:solidFill>
                <a:schemeClr val="lt1"/>
              </a:solidFill>
              <a:latin typeface="Montserrat"/>
              <a:ea typeface="Montserrat"/>
              <a:cs typeface="Montserrat"/>
              <a:sym typeface="Montserrat"/>
            </a:endParaRPr>
          </a:p>
        </p:txBody>
      </p:sp>
      <p:sp>
        <p:nvSpPr>
          <p:cNvPr id="2783" name="Google Shape;2783;p73"/>
          <p:cNvSpPr/>
          <p:nvPr/>
        </p:nvSpPr>
        <p:spPr>
          <a:xfrm>
            <a:off x="1092708" y="4186426"/>
            <a:ext cx="4055400" cy="1651500"/>
          </a:xfrm>
          <a:prstGeom prst="roundRect">
            <a:avLst>
              <a:gd name="adj" fmla="val 12595"/>
            </a:avLst>
          </a:prstGeom>
          <a:solidFill>
            <a:schemeClr val="accent1"/>
          </a:solidFill>
          <a:ln>
            <a:noFill/>
          </a:ln>
          <a:effectLst>
            <a:outerShdw blurRad="292100" dist="190500" dir="5400000" algn="t" rotWithShape="0">
              <a:srgbClr val="000000">
                <a:alpha val="25000"/>
              </a:srgbClr>
            </a:outerShdw>
          </a:effectLst>
        </p:spPr>
        <p:txBody>
          <a:bodyPr spcFirstLastPara="1" wrap="square" lIns="137150" tIns="45713" rIns="45713" bIns="45713" anchor="ctr" anchorCtr="0">
            <a:noAutofit/>
          </a:bodyPr>
          <a:lstStyle/>
          <a:p>
            <a:pPr>
              <a:lnSpc>
                <a:spcPct val="115000"/>
              </a:lnSpc>
            </a:pPr>
            <a:r>
              <a:rPr lang="en-US" sz="1500" b="1" dirty="0">
                <a:solidFill>
                  <a:schemeClr val="lt1"/>
                </a:solidFill>
                <a:latin typeface="Montserrat"/>
                <a:ea typeface="Montserrat"/>
                <a:cs typeface="Montserrat"/>
                <a:sym typeface="Montserrat"/>
              </a:rPr>
              <a:t>Difference to Kafka data replication:</a:t>
            </a:r>
            <a:endParaRPr sz="1500" b="1" dirty="0">
              <a:solidFill>
                <a:schemeClr val="lt1"/>
              </a:solidFill>
              <a:latin typeface="Montserrat"/>
              <a:ea typeface="Montserrat"/>
              <a:cs typeface="Montserrat"/>
              <a:sym typeface="Montserrat"/>
            </a:endParaRPr>
          </a:p>
          <a:p>
            <a:pPr marL="228600" indent="-209550">
              <a:lnSpc>
                <a:spcPct val="115000"/>
              </a:lnSpc>
              <a:spcBef>
                <a:spcPts val="500"/>
              </a:spcBef>
              <a:buClr>
                <a:schemeClr val="lt1"/>
              </a:buClr>
              <a:buSzPts val="3000"/>
              <a:buFont typeface="Montserrat"/>
              <a:buChar char="●"/>
            </a:pPr>
            <a:r>
              <a:rPr lang="en-US" sz="1500" b="1" dirty="0">
                <a:solidFill>
                  <a:schemeClr val="lt1"/>
                </a:solidFill>
                <a:latin typeface="Montserrat"/>
                <a:ea typeface="Montserrat"/>
                <a:cs typeface="Montserrat"/>
                <a:sym typeface="Montserrat"/>
              </a:rPr>
              <a:t>Leader election and committing record: quorum instead of ISR</a:t>
            </a:r>
            <a:endParaRPr sz="1500" b="1" dirty="0">
              <a:solidFill>
                <a:schemeClr val="lt1"/>
              </a:solidFill>
              <a:latin typeface="Montserrat"/>
              <a:ea typeface="Montserrat"/>
              <a:cs typeface="Montserrat"/>
              <a:sym typeface="Montserrat"/>
            </a:endParaRPr>
          </a:p>
          <a:p>
            <a:pPr marL="228600" indent="-209550">
              <a:lnSpc>
                <a:spcPct val="115000"/>
              </a:lnSpc>
              <a:spcBef>
                <a:spcPts val="500"/>
              </a:spcBef>
              <a:buClr>
                <a:schemeClr val="lt1"/>
              </a:buClr>
              <a:buSzPts val="3000"/>
              <a:buFont typeface="Montserrat"/>
              <a:buChar char="●"/>
            </a:pPr>
            <a:r>
              <a:rPr lang="en-US" sz="1500" b="1" dirty="0">
                <a:solidFill>
                  <a:schemeClr val="lt1"/>
                </a:solidFill>
                <a:latin typeface="Montserrat"/>
                <a:ea typeface="Montserrat"/>
                <a:cs typeface="Montserrat"/>
                <a:sym typeface="Montserrat"/>
              </a:rPr>
              <a:t>Records are </a:t>
            </a:r>
            <a:r>
              <a:rPr lang="en-US" sz="1500" b="1" dirty="0" err="1">
                <a:solidFill>
                  <a:schemeClr val="lt1"/>
                </a:solidFill>
                <a:latin typeface="Montserrat"/>
                <a:ea typeface="Montserrat"/>
                <a:cs typeface="Montserrat"/>
                <a:sym typeface="Montserrat"/>
              </a:rPr>
              <a:t>fsync</a:t>
            </a:r>
            <a:r>
              <a:rPr lang="en-US" sz="1500" b="1" dirty="0">
                <a:solidFill>
                  <a:schemeClr val="lt1"/>
                </a:solidFill>
                <a:latin typeface="Montserrat"/>
                <a:ea typeface="Montserrat"/>
                <a:cs typeface="Montserrat"/>
                <a:sym typeface="Montserrat"/>
              </a:rPr>
              <a:t> to disk prior to commit</a:t>
            </a:r>
            <a:endParaRPr sz="1500" b="1" dirty="0">
              <a:solidFill>
                <a:schemeClr val="lt1"/>
              </a:solidFill>
              <a:latin typeface="Montserrat"/>
              <a:ea typeface="Montserrat"/>
              <a:cs typeface="Montserrat"/>
              <a:sym typeface="Montserrat"/>
            </a:endParaRPr>
          </a:p>
        </p:txBody>
      </p:sp>
      <p:sp>
        <p:nvSpPr>
          <p:cNvPr id="2784" name="Google Shape;2784;p73"/>
          <p:cNvSpPr/>
          <p:nvPr/>
        </p:nvSpPr>
        <p:spPr>
          <a:xfrm>
            <a:off x="3206525" y="1758750"/>
            <a:ext cx="2103150" cy="978450"/>
          </a:xfrm>
          <a:prstGeom prst="wedgeRoundRectCallout">
            <a:avLst>
              <a:gd name="adj1" fmla="val 78833"/>
              <a:gd name="adj2" fmla="val 26229"/>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Leader epoch is included for a batch of records</a:t>
            </a:r>
            <a:endParaRPr sz="1500" b="1">
              <a:solidFill>
                <a:schemeClr val="lt1"/>
              </a:solidFill>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74"/>
          <p:cNvSpPr txBox="1"/>
          <p:nvPr/>
        </p:nvSpPr>
        <p:spPr>
          <a:xfrm>
            <a:off x="800100" y="1431116"/>
            <a:ext cx="8019300" cy="362805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sp>
        <p:nvSpPr>
          <p:cNvPr id="2791" name="Google Shape;2791;p74"/>
          <p:cNvSpPr txBox="1"/>
          <p:nvPr/>
        </p:nvSpPr>
        <p:spPr>
          <a:xfrm>
            <a:off x="4783058" y="157276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controller-1</a:t>
            </a:r>
            <a:endParaRPr sz="1450">
              <a:solidFill>
                <a:srgbClr val="040531"/>
              </a:solidFill>
              <a:latin typeface="Montserrat"/>
              <a:ea typeface="Montserrat"/>
              <a:cs typeface="Montserrat"/>
              <a:sym typeface="Montserrat"/>
            </a:endParaRPr>
          </a:p>
        </p:txBody>
      </p:sp>
      <p:sp>
        <p:nvSpPr>
          <p:cNvPr id="2792" name="Google Shape;2792;p74"/>
          <p:cNvSpPr txBox="1"/>
          <p:nvPr/>
        </p:nvSpPr>
        <p:spPr>
          <a:xfrm>
            <a:off x="4783058" y="268560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controller-2</a:t>
            </a:r>
            <a:endParaRPr sz="1450">
              <a:solidFill>
                <a:srgbClr val="040531"/>
              </a:solidFill>
              <a:latin typeface="Montserrat"/>
              <a:ea typeface="Montserrat"/>
              <a:cs typeface="Montserrat"/>
              <a:sym typeface="Montserrat"/>
            </a:endParaRPr>
          </a:p>
        </p:txBody>
      </p:sp>
      <p:sp>
        <p:nvSpPr>
          <p:cNvPr id="2793" name="Google Shape;2793;p74"/>
          <p:cNvSpPr txBox="1"/>
          <p:nvPr/>
        </p:nvSpPr>
        <p:spPr>
          <a:xfrm>
            <a:off x="4783058" y="379844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controller-3</a:t>
            </a:r>
            <a:endParaRPr sz="1450">
              <a:solidFill>
                <a:srgbClr val="040531"/>
              </a:solidFill>
              <a:latin typeface="Montserrat"/>
              <a:ea typeface="Montserrat"/>
              <a:cs typeface="Montserrat"/>
              <a:sym typeface="Montserrat"/>
            </a:endParaRPr>
          </a:p>
        </p:txBody>
      </p:sp>
      <p:graphicFrame>
        <p:nvGraphicFramePr>
          <p:cNvPr id="2794" name="Google Shape;2794;p74"/>
          <p:cNvGraphicFramePr/>
          <p:nvPr/>
        </p:nvGraphicFramePr>
        <p:xfrm>
          <a:off x="3779537" y="230886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2795" name="Google Shape;2795;p74"/>
          <p:cNvGraphicFramePr/>
          <p:nvPr/>
        </p:nvGraphicFramePr>
        <p:xfrm>
          <a:off x="3779537" y="3424428"/>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2796" name="Google Shape;2796;p74"/>
          <p:cNvGraphicFramePr/>
          <p:nvPr/>
        </p:nvGraphicFramePr>
        <p:xfrm>
          <a:off x="3779537" y="453542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2797" name="Google Shape;2797;p74"/>
          <p:cNvSpPr txBox="1"/>
          <p:nvPr/>
        </p:nvSpPr>
        <p:spPr>
          <a:xfrm>
            <a:off x="3255264" y="2303795"/>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798" name="Google Shape;2798;p74"/>
          <p:cNvSpPr txBox="1"/>
          <p:nvPr/>
        </p:nvSpPr>
        <p:spPr>
          <a:xfrm>
            <a:off x="3255264" y="3416808"/>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799" name="Google Shape;2799;p74"/>
          <p:cNvSpPr txBox="1"/>
          <p:nvPr/>
        </p:nvSpPr>
        <p:spPr>
          <a:xfrm>
            <a:off x="3255264" y="4534920"/>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800" name="Google Shape;2800;p74"/>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Leader Election Step 1: Vote Request</a:t>
            </a:r>
            <a:endParaRPr lang="en-US"/>
          </a:p>
        </p:txBody>
      </p:sp>
      <p:sp>
        <p:nvSpPr>
          <p:cNvPr id="2801" name="Google Shape;2801;p74"/>
          <p:cNvSpPr txBox="1"/>
          <p:nvPr/>
        </p:nvSpPr>
        <p:spPr>
          <a:xfrm>
            <a:off x="7246620" y="304366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2802" name="Google Shape;2802;p74"/>
          <p:cNvSpPr txBox="1"/>
          <p:nvPr/>
        </p:nvSpPr>
        <p:spPr>
          <a:xfrm>
            <a:off x="7246620" y="4156527"/>
            <a:ext cx="1574850" cy="266850"/>
          </a:xfrm>
          <a:prstGeom prst="rect">
            <a:avLst/>
          </a:prstGeom>
          <a:noFill/>
          <a:ln>
            <a:noFill/>
          </a:ln>
        </p:spPr>
        <p:txBody>
          <a:bodyPr spcFirstLastPara="1" wrap="square" lIns="60950" tIns="60950" rIns="60950" bIns="60950" anchor="ctr" anchorCtr="0">
            <a:noAutofit/>
          </a:bodyPr>
          <a:lstStyle/>
          <a:p>
            <a:pPr algn="ctr"/>
            <a:r>
              <a:rPr lang="en-US" sz="1450" b="1">
                <a:solidFill>
                  <a:schemeClr val="dk2"/>
                </a:solidFill>
                <a:latin typeface="Montserrat"/>
                <a:ea typeface="Montserrat"/>
                <a:cs typeface="Montserrat"/>
                <a:sym typeface="Montserrat"/>
              </a:rPr>
              <a:t>candidate</a:t>
            </a:r>
            <a:endParaRPr sz="1450" b="1">
              <a:solidFill>
                <a:schemeClr val="dk2"/>
              </a:solidFill>
              <a:latin typeface="Montserrat"/>
              <a:ea typeface="Montserrat"/>
              <a:cs typeface="Montserrat"/>
              <a:sym typeface="Montserrat"/>
            </a:endParaRPr>
          </a:p>
          <a:p>
            <a:pPr algn="ctr"/>
            <a:r>
              <a:rPr lang="en-US" sz="1450" b="1">
                <a:solidFill>
                  <a:schemeClr val="dk2"/>
                </a:solidFill>
                <a:latin typeface="Montserrat"/>
                <a:ea typeface="Montserrat"/>
                <a:cs typeface="Montserrat"/>
                <a:sym typeface="Montserrat"/>
              </a:rPr>
              <a:t>epoch = 2</a:t>
            </a:r>
            <a:endParaRPr sz="1450" b="1">
              <a:solidFill>
                <a:schemeClr val="dk2"/>
              </a:solidFill>
              <a:latin typeface="Montserrat"/>
              <a:ea typeface="Montserrat"/>
              <a:cs typeface="Montserrat"/>
              <a:sym typeface="Montserrat"/>
            </a:endParaRPr>
          </a:p>
        </p:txBody>
      </p:sp>
      <p:sp>
        <p:nvSpPr>
          <p:cNvPr id="2803" name="Google Shape;2803;p74"/>
          <p:cNvSpPr txBox="1"/>
          <p:nvPr/>
        </p:nvSpPr>
        <p:spPr>
          <a:xfrm>
            <a:off x="7246620" y="1930827"/>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graphicFrame>
        <p:nvGraphicFramePr>
          <p:cNvPr id="2804" name="Google Shape;2804;p74"/>
          <p:cNvGraphicFramePr/>
          <p:nvPr/>
        </p:nvGraphicFramePr>
        <p:xfrm>
          <a:off x="3779537" y="1825419"/>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2805" name="Google Shape;2805;p74"/>
          <p:cNvGraphicFramePr/>
          <p:nvPr/>
        </p:nvGraphicFramePr>
        <p:xfrm>
          <a:off x="3779537" y="2938261"/>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2806" name="Google Shape;2806;p74"/>
          <p:cNvGraphicFramePr/>
          <p:nvPr/>
        </p:nvGraphicFramePr>
        <p:xfrm>
          <a:off x="3779537" y="4051119"/>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2807" name="Google Shape;2807;p74"/>
          <p:cNvSpPr txBox="1"/>
          <p:nvPr/>
        </p:nvSpPr>
        <p:spPr>
          <a:xfrm>
            <a:off x="9039580" y="3268980"/>
            <a:ext cx="2358900" cy="980700"/>
          </a:xfrm>
          <a:prstGeom prst="rect">
            <a:avLst/>
          </a:prstGeom>
          <a:noFill/>
          <a:ln>
            <a:noFill/>
          </a:ln>
        </p:spPr>
        <p:txBody>
          <a:bodyPr spcFirstLastPara="1" wrap="square" lIns="60950" tIns="60950" rIns="60950" bIns="60950" anchor="ctr" anchorCtr="0">
            <a:noAutofit/>
          </a:bodyPr>
          <a:lstStyle/>
          <a:p>
            <a:r>
              <a:rPr lang="en-US" sz="1450" b="1">
                <a:solidFill>
                  <a:schemeClr val="accent3"/>
                </a:solidFill>
                <a:latin typeface="Source Code Pro"/>
                <a:ea typeface="Source Code Pro"/>
                <a:cs typeface="Source Code Pro"/>
                <a:sym typeface="Source Code Pro"/>
              </a:rPr>
              <a:t>VoteRequest</a:t>
            </a:r>
            <a:endParaRPr sz="1450" b="1">
              <a:solidFill>
                <a:schemeClr val="accent3"/>
              </a:solidFill>
              <a:latin typeface="Source Code Pro"/>
              <a:ea typeface="Source Code Pro"/>
              <a:cs typeface="Source Code Pro"/>
              <a:sym typeface="Source Code Pro"/>
            </a:endParaRPr>
          </a:p>
          <a:p>
            <a:r>
              <a:rPr lang="en-US" sz="1450" b="1">
                <a:solidFill>
                  <a:schemeClr val="accent3"/>
                </a:solidFill>
                <a:latin typeface="Source Code Pro"/>
                <a:ea typeface="Source Code Pro"/>
                <a:cs typeface="Source Code Pro"/>
                <a:sym typeface="Source Code Pro"/>
              </a:rPr>
              <a:t> candidateEpoch: 2</a:t>
            </a:r>
            <a:endParaRPr sz="1450" b="1">
              <a:solidFill>
                <a:schemeClr val="accent3"/>
              </a:solidFill>
              <a:latin typeface="Source Code Pro"/>
              <a:ea typeface="Source Code Pro"/>
              <a:cs typeface="Source Code Pro"/>
              <a:sym typeface="Source Code Pro"/>
            </a:endParaRPr>
          </a:p>
          <a:p>
            <a:r>
              <a:rPr lang="en-US" sz="1450" b="1">
                <a:solidFill>
                  <a:schemeClr val="accent3"/>
                </a:solidFill>
                <a:latin typeface="Source Code Pro"/>
                <a:ea typeface="Source Code Pro"/>
                <a:cs typeface="Source Code Pro"/>
                <a:sym typeface="Source Code Pro"/>
              </a:rPr>
              <a:t> lastOffset: 4</a:t>
            </a:r>
            <a:endParaRPr sz="1450" b="1">
              <a:solidFill>
                <a:schemeClr val="accent3"/>
              </a:solidFill>
              <a:latin typeface="Source Code Pro"/>
              <a:ea typeface="Source Code Pro"/>
              <a:cs typeface="Source Code Pro"/>
              <a:sym typeface="Source Code Pro"/>
            </a:endParaRPr>
          </a:p>
          <a:p>
            <a:r>
              <a:rPr lang="en-US" sz="1450" b="1">
                <a:solidFill>
                  <a:schemeClr val="accent3"/>
                </a:solidFill>
                <a:latin typeface="Source Code Pro"/>
                <a:ea typeface="Source Code Pro"/>
                <a:cs typeface="Source Code Pro"/>
                <a:sym typeface="Source Code Pro"/>
              </a:rPr>
              <a:t> lastOffsetEpoch: 1</a:t>
            </a:r>
            <a:endParaRPr sz="1450" b="1">
              <a:solidFill>
                <a:schemeClr val="accent3"/>
              </a:solidFill>
              <a:latin typeface="Source Code Pro"/>
              <a:ea typeface="Source Code Pro"/>
              <a:cs typeface="Source Code Pro"/>
              <a:sym typeface="Source Code Pro"/>
            </a:endParaRPr>
          </a:p>
        </p:txBody>
      </p:sp>
      <p:sp>
        <p:nvSpPr>
          <p:cNvPr id="2808" name="Google Shape;2808;p74"/>
          <p:cNvSpPr/>
          <p:nvPr/>
        </p:nvSpPr>
        <p:spPr>
          <a:xfrm>
            <a:off x="8657868" y="3223260"/>
            <a:ext cx="295195" cy="1106425"/>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triangle" w="med" len="med"/>
            <a:tailEnd type="none" w="med" len="med"/>
          </a:ln>
        </p:spPr>
      </p:sp>
      <p:sp>
        <p:nvSpPr>
          <p:cNvPr id="2809" name="Google Shape;2809;p74"/>
          <p:cNvSpPr/>
          <p:nvPr/>
        </p:nvSpPr>
        <p:spPr>
          <a:xfrm>
            <a:off x="3150200" y="1961388"/>
            <a:ext cx="5486400" cy="201150"/>
          </a:xfrm>
          <a:prstGeom prst="rect">
            <a:avLst/>
          </a:prstGeom>
          <a:solidFill>
            <a:srgbClr val="CC0000">
              <a:alpha val="63919"/>
            </a:srgbClr>
          </a:solidFill>
          <a:ln>
            <a:noFill/>
          </a:ln>
        </p:spPr>
        <p:txBody>
          <a:bodyPr spcFirstLastPara="1" wrap="square" lIns="45713" tIns="45713" rIns="45713" bIns="45713" anchor="ctr" anchorCtr="0">
            <a:noAutofit/>
          </a:bodyPr>
          <a:lstStyle/>
          <a:p>
            <a:endParaRPr sz="900"/>
          </a:p>
        </p:txBody>
      </p:sp>
      <p:sp>
        <p:nvSpPr>
          <p:cNvPr id="2810" name="Google Shape;2810;p74"/>
          <p:cNvSpPr txBox="1"/>
          <p:nvPr/>
        </p:nvSpPr>
        <p:spPr>
          <a:xfrm>
            <a:off x="841248" y="2894076"/>
            <a:ext cx="23637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__cluster_metadata-0</a:t>
            </a:r>
            <a:r>
              <a:rPr lang="en-US" sz="1450">
                <a:solidFill>
                  <a:srgbClr val="040531"/>
                </a:solidFill>
                <a:latin typeface="Montserrat"/>
                <a:ea typeface="Montserrat"/>
                <a:cs typeface="Montserrat"/>
                <a:sym typeface="Montserrat"/>
              </a:rPr>
              <a:t> partition</a:t>
            </a:r>
            <a:endParaRPr sz="1450">
              <a:solidFill>
                <a:srgbClr val="040531"/>
              </a:solidFill>
              <a:latin typeface="Montserrat"/>
              <a:ea typeface="Montserrat"/>
              <a:cs typeface="Montserrat"/>
              <a:sym typeface="Montserrat"/>
            </a:endParaRPr>
          </a:p>
        </p:txBody>
      </p:sp>
      <p:sp>
        <p:nvSpPr>
          <p:cNvPr id="2811" name="Google Shape;2811;p74"/>
          <p:cNvSpPr/>
          <p:nvPr/>
        </p:nvSpPr>
        <p:spPr>
          <a:xfrm>
            <a:off x="8907638" y="1007907"/>
            <a:ext cx="3022050" cy="2125950"/>
          </a:xfrm>
          <a:prstGeom prst="roundRect">
            <a:avLst>
              <a:gd name="adj" fmla="val 12595"/>
            </a:avLst>
          </a:prstGeom>
          <a:solidFill>
            <a:schemeClr val="accent1"/>
          </a:solidFill>
          <a:ln>
            <a:noFill/>
          </a:ln>
          <a:effectLst>
            <a:outerShdw blurRad="292100" dist="190500" dir="5400000" algn="t" rotWithShape="0">
              <a:srgbClr val="000000">
                <a:alpha val="25000"/>
              </a:srgbClr>
            </a:outerShdw>
          </a:effectLst>
        </p:spPr>
        <p:txBody>
          <a:bodyPr spcFirstLastPara="1" wrap="square" lIns="137150" tIns="45713" rIns="45713" bIns="45713" anchor="ctr" anchorCtr="0">
            <a:noAutofit/>
          </a:bodyPr>
          <a:lstStyle/>
          <a:p>
            <a:pPr>
              <a:lnSpc>
                <a:spcPct val="115000"/>
              </a:lnSpc>
            </a:pPr>
            <a:r>
              <a:rPr lang="en-US" sz="1500" b="1">
                <a:solidFill>
                  <a:schemeClr val="lt1"/>
                </a:solidFill>
                <a:latin typeface="Montserrat"/>
                <a:ea typeface="Montserrat"/>
                <a:cs typeface="Montserrat"/>
                <a:sym typeface="Montserrat"/>
              </a:rPr>
              <a:t>In response to an absent leader, a controller:</a:t>
            </a:r>
            <a:endParaRPr sz="1500" b="1">
              <a:solidFill>
                <a:schemeClr val="lt1"/>
              </a:solidFill>
              <a:latin typeface="Montserrat"/>
              <a:ea typeface="Montserrat"/>
              <a:cs typeface="Montserrat"/>
              <a:sym typeface="Montserrat"/>
            </a:endParaRPr>
          </a:p>
          <a:p>
            <a:pPr marL="228600" indent="-209550">
              <a:lnSpc>
                <a:spcPct val="115000"/>
              </a:lnSpc>
              <a:spcBef>
                <a:spcPts val="500"/>
              </a:spcBef>
              <a:buClr>
                <a:schemeClr val="lt1"/>
              </a:buClr>
              <a:buSzPts val="3000"/>
              <a:buFont typeface="Montserrat"/>
              <a:buChar char="●"/>
            </a:pPr>
            <a:r>
              <a:rPr lang="en-US" sz="1500" b="1">
                <a:solidFill>
                  <a:schemeClr val="lt1"/>
                </a:solidFill>
                <a:latin typeface="Montserrat"/>
                <a:ea typeface="Montserrat"/>
                <a:cs typeface="Montserrat"/>
                <a:sym typeface="Montserrat"/>
              </a:rPr>
              <a:t>Increases its epoch</a:t>
            </a:r>
            <a:endParaRPr sz="1500" b="1">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Char char="●"/>
            </a:pPr>
            <a:r>
              <a:rPr lang="en-US" sz="1500" b="1">
                <a:solidFill>
                  <a:schemeClr val="lt1"/>
                </a:solidFill>
                <a:latin typeface="Montserrat"/>
                <a:ea typeface="Montserrat"/>
                <a:cs typeface="Montserrat"/>
                <a:sym typeface="Montserrat"/>
              </a:rPr>
              <a:t>Transitions to candidate</a:t>
            </a:r>
            <a:endParaRPr sz="1500" b="1">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Char char="●"/>
            </a:pPr>
            <a:r>
              <a:rPr lang="en-US" sz="1500" b="1">
                <a:solidFill>
                  <a:schemeClr val="lt1"/>
                </a:solidFill>
                <a:latin typeface="Montserrat"/>
                <a:ea typeface="Montserrat"/>
                <a:cs typeface="Montserrat"/>
                <a:sym typeface="Montserrat"/>
              </a:rPr>
              <a:t>Votes for itself</a:t>
            </a:r>
            <a:endParaRPr sz="1500" b="1">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Char char="●"/>
            </a:pPr>
            <a:r>
              <a:rPr lang="en-US" sz="1500" b="1">
                <a:solidFill>
                  <a:schemeClr val="lt1"/>
                </a:solidFill>
                <a:latin typeface="Montserrat"/>
                <a:ea typeface="Montserrat"/>
                <a:cs typeface="Montserrat"/>
                <a:sym typeface="Montserrat"/>
              </a:rPr>
              <a:t>Requests votes from other controllers</a:t>
            </a:r>
            <a:endParaRPr sz="1500" b="1">
              <a:solidFill>
                <a:schemeClr val="lt1"/>
              </a:solidFill>
              <a:latin typeface="Montserrat"/>
              <a:ea typeface="Montserrat"/>
              <a:cs typeface="Montserrat"/>
              <a:sym typeface="Montserra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816"/>
        <p:cNvGrpSpPr/>
        <p:nvPr/>
      </p:nvGrpSpPr>
      <p:grpSpPr>
        <a:xfrm>
          <a:off x="0" y="0"/>
          <a:ext cx="0" cy="0"/>
          <a:chOff x="0" y="0"/>
          <a:chExt cx="0" cy="0"/>
        </a:xfrm>
      </p:grpSpPr>
      <p:sp>
        <p:nvSpPr>
          <p:cNvPr id="2817" name="Google Shape;2817;p75"/>
          <p:cNvSpPr txBox="1"/>
          <p:nvPr/>
        </p:nvSpPr>
        <p:spPr>
          <a:xfrm>
            <a:off x="800100" y="1371600"/>
            <a:ext cx="8019300" cy="362805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sp>
        <p:nvSpPr>
          <p:cNvPr id="2818" name="Google Shape;2818;p75"/>
          <p:cNvSpPr txBox="1"/>
          <p:nvPr/>
        </p:nvSpPr>
        <p:spPr>
          <a:xfrm>
            <a:off x="4783058" y="157276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controller-1</a:t>
            </a:r>
            <a:endParaRPr sz="1450">
              <a:solidFill>
                <a:srgbClr val="040531"/>
              </a:solidFill>
              <a:latin typeface="Montserrat"/>
              <a:ea typeface="Montserrat"/>
              <a:cs typeface="Montserrat"/>
              <a:sym typeface="Montserrat"/>
            </a:endParaRPr>
          </a:p>
        </p:txBody>
      </p:sp>
      <p:sp>
        <p:nvSpPr>
          <p:cNvPr id="2819" name="Google Shape;2819;p75"/>
          <p:cNvSpPr txBox="1"/>
          <p:nvPr/>
        </p:nvSpPr>
        <p:spPr>
          <a:xfrm>
            <a:off x="4783058" y="268560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controller-2</a:t>
            </a:r>
            <a:endParaRPr sz="1450">
              <a:solidFill>
                <a:srgbClr val="040531"/>
              </a:solidFill>
              <a:latin typeface="Montserrat"/>
              <a:ea typeface="Montserrat"/>
              <a:cs typeface="Montserrat"/>
              <a:sym typeface="Montserrat"/>
            </a:endParaRPr>
          </a:p>
        </p:txBody>
      </p:sp>
      <p:sp>
        <p:nvSpPr>
          <p:cNvPr id="2820" name="Google Shape;2820;p75"/>
          <p:cNvSpPr txBox="1"/>
          <p:nvPr/>
        </p:nvSpPr>
        <p:spPr>
          <a:xfrm>
            <a:off x="4783058" y="379844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controller-3</a:t>
            </a:r>
            <a:endParaRPr sz="1450">
              <a:solidFill>
                <a:srgbClr val="040531"/>
              </a:solidFill>
              <a:latin typeface="Montserrat"/>
              <a:ea typeface="Montserrat"/>
              <a:cs typeface="Montserrat"/>
              <a:sym typeface="Montserrat"/>
            </a:endParaRPr>
          </a:p>
        </p:txBody>
      </p:sp>
      <p:graphicFrame>
        <p:nvGraphicFramePr>
          <p:cNvPr id="2821" name="Google Shape;2821;p75"/>
          <p:cNvGraphicFramePr/>
          <p:nvPr/>
        </p:nvGraphicFramePr>
        <p:xfrm>
          <a:off x="3779537" y="230886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2822" name="Google Shape;2822;p75"/>
          <p:cNvGraphicFramePr/>
          <p:nvPr/>
        </p:nvGraphicFramePr>
        <p:xfrm>
          <a:off x="3779537" y="3424428"/>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2823" name="Google Shape;2823;p75"/>
          <p:cNvGraphicFramePr/>
          <p:nvPr/>
        </p:nvGraphicFramePr>
        <p:xfrm>
          <a:off x="3779537" y="453542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2824" name="Google Shape;2824;p75"/>
          <p:cNvSpPr txBox="1"/>
          <p:nvPr/>
        </p:nvSpPr>
        <p:spPr>
          <a:xfrm>
            <a:off x="3255264" y="2303795"/>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825" name="Google Shape;2825;p75"/>
          <p:cNvSpPr txBox="1"/>
          <p:nvPr/>
        </p:nvSpPr>
        <p:spPr>
          <a:xfrm>
            <a:off x="3255264" y="3416808"/>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826" name="Google Shape;2826;p75"/>
          <p:cNvSpPr txBox="1"/>
          <p:nvPr/>
        </p:nvSpPr>
        <p:spPr>
          <a:xfrm>
            <a:off x="3255264" y="4534920"/>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827" name="Google Shape;2827;p75"/>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Leader Election Step 2: Vote Response</a:t>
            </a:r>
            <a:endParaRPr lang="en-US"/>
          </a:p>
        </p:txBody>
      </p:sp>
      <p:sp>
        <p:nvSpPr>
          <p:cNvPr id="2828" name="Google Shape;2828;p75"/>
          <p:cNvSpPr/>
          <p:nvPr/>
        </p:nvSpPr>
        <p:spPr>
          <a:xfrm>
            <a:off x="8657866" y="3175825"/>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none" w="med" len="med"/>
            <a:tailEnd type="triangle" w="med" len="med"/>
          </a:ln>
        </p:spPr>
      </p:sp>
      <p:sp>
        <p:nvSpPr>
          <p:cNvPr id="2829" name="Google Shape;2829;p75"/>
          <p:cNvSpPr txBox="1"/>
          <p:nvPr/>
        </p:nvSpPr>
        <p:spPr>
          <a:xfrm>
            <a:off x="7246620" y="4156527"/>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candidate</a:t>
            </a:r>
            <a:endParaRPr sz="1450">
              <a:solidFill>
                <a:schemeClr val="dk2"/>
              </a:solidFill>
              <a:latin typeface="Montserrat"/>
              <a:ea typeface="Montserrat"/>
              <a:cs typeface="Montserrat"/>
              <a:sym typeface="Montserrat"/>
            </a:endParaRPr>
          </a:p>
          <a:p>
            <a:pPr algn="ctr"/>
            <a:r>
              <a:rPr lang="en-US" sz="1450">
                <a:solidFill>
                  <a:schemeClr val="dk2"/>
                </a:solidFill>
                <a:latin typeface="Montserrat"/>
                <a:ea typeface="Montserrat"/>
                <a:cs typeface="Montserrat"/>
                <a:sym typeface="Montserrat"/>
              </a:rPr>
              <a:t>epoch = 2</a:t>
            </a:r>
            <a:endParaRPr sz="1450">
              <a:solidFill>
                <a:schemeClr val="dk2"/>
              </a:solidFill>
              <a:latin typeface="Montserrat"/>
              <a:ea typeface="Montserrat"/>
              <a:cs typeface="Montserrat"/>
              <a:sym typeface="Montserrat"/>
            </a:endParaRPr>
          </a:p>
        </p:txBody>
      </p:sp>
      <p:sp>
        <p:nvSpPr>
          <p:cNvPr id="2830" name="Google Shape;2830;p75"/>
          <p:cNvSpPr txBox="1"/>
          <p:nvPr/>
        </p:nvSpPr>
        <p:spPr>
          <a:xfrm>
            <a:off x="7246620" y="1930827"/>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2831" name="Google Shape;2831;p75"/>
          <p:cNvSpPr txBox="1"/>
          <p:nvPr/>
        </p:nvSpPr>
        <p:spPr>
          <a:xfrm>
            <a:off x="7246620" y="3043669"/>
            <a:ext cx="1574850" cy="266850"/>
          </a:xfrm>
          <a:prstGeom prst="rect">
            <a:avLst/>
          </a:prstGeom>
          <a:noFill/>
          <a:ln>
            <a:noFill/>
          </a:ln>
        </p:spPr>
        <p:txBody>
          <a:bodyPr spcFirstLastPara="1" wrap="square" lIns="60950" tIns="60950" rIns="60950" bIns="60950" anchor="ctr" anchorCtr="0">
            <a:noAutofit/>
          </a:bodyPr>
          <a:lstStyle/>
          <a:p>
            <a:pPr algn="ctr"/>
            <a:r>
              <a:rPr lang="en-US" sz="1450" b="1">
                <a:solidFill>
                  <a:schemeClr val="dk2"/>
                </a:solidFill>
                <a:latin typeface="Montserrat"/>
                <a:ea typeface="Montserrat"/>
                <a:cs typeface="Montserrat"/>
                <a:sym typeface="Montserrat"/>
              </a:rPr>
              <a:t>voted</a:t>
            </a:r>
            <a:endParaRPr sz="1450" b="1">
              <a:solidFill>
                <a:schemeClr val="dk2"/>
              </a:solidFill>
              <a:latin typeface="Montserrat"/>
              <a:ea typeface="Montserrat"/>
              <a:cs typeface="Montserrat"/>
              <a:sym typeface="Montserrat"/>
            </a:endParaRPr>
          </a:p>
          <a:p>
            <a:pPr algn="ctr"/>
            <a:r>
              <a:rPr lang="en-US" sz="1450" b="1">
                <a:solidFill>
                  <a:schemeClr val="dk2"/>
                </a:solidFill>
                <a:latin typeface="Montserrat"/>
                <a:ea typeface="Montserrat"/>
                <a:cs typeface="Montserrat"/>
                <a:sym typeface="Montserrat"/>
              </a:rPr>
              <a:t>epoch = 2</a:t>
            </a:r>
            <a:endParaRPr sz="1450" b="1">
              <a:solidFill>
                <a:schemeClr val="dk2"/>
              </a:solidFill>
              <a:latin typeface="Montserrat"/>
              <a:ea typeface="Montserrat"/>
              <a:cs typeface="Montserrat"/>
              <a:sym typeface="Montserrat"/>
            </a:endParaRPr>
          </a:p>
        </p:txBody>
      </p:sp>
      <p:sp>
        <p:nvSpPr>
          <p:cNvPr id="2832" name="Google Shape;2832;p75"/>
          <p:cNvSpPr txBox="1"/>
          <p:nvPr/>
        </p:nvSpPr>
        <p:spPr>
          <a:xfrm>
            <a:off x="9039580" y="3268980"/>
            <a:ext cx="2358900" cy="982950"/>
          </a:xfrm>
          <a:prstGeom prst="rect">
            <a:avLst/>
          </a:prstGeom>
          <a:noFill/>
          <a:ln>
            <a:noFill/>
          </a:ln>
        </p:spPr>
        <p:txBody>
          <a:bodyPr spcFirstLastPara="1" wrap="square" lIns="60950" tIns="60950" rIns="60950" bIns="60950" anchor="ctr" anchorCtr="0">
            <a:noAutofit/>
          </a:bodyPr>
          <a:lstStyle/>
          <a:p>
            <a:r>
              <a:rPr lang="en-US" sz="1350" b="1">
                <a:solidFill>
                  <a:schemeClr val="accent3"/>
                </a:solidFill>
                <a:latin typeface="Source Code Pro"/>
                <a:ea typeface="Source Code Pro"/>
                <a:cs typeface="Source Code Pro"/>
                <a:sym typeface="Source Code Pro"/>
              </a:rPr>
              <a:t>VoteResponse</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granted: true</a:t>
            </a:r>
            <a:endParaRPr sz="1350" b="1">
              <a:solidFill>
                <a:schemeClr val="accent3"/>
              </a:solidFill>
              <a:latin typeface="Source Code Pro"/>
              <a:ea typeface="Source Code Pro"/>
              <a:cs typeface="Source Code Pro"/>
              <a:sym typeface="Source Code Pro"/>
            </a:endParaRPr>
          </a:p>
        </p:txBody>
      </p:sp>
      <p:graphicFrame>
        <p:nvGraphicFramePr>
          <p:cNvPr id="2833" name="Google Shape;2833;p75"/>
          <p:cNvGraphicFramePr/>
          <p:nvPr/>
        </p:nvGraphicFramePr>
        <p:xfrm>
          <a:off x="3779537" y="1825419"/>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2834" name="Google Shape;2834;p75"/>
          <p:cNvGraphicFramePr/>
          <p:nvPr/>
        </p:nvGraphicFramePr>
        <p:xfrm>
          <a:off x="3779537" y="2938261"/>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2835" name="Google Shape;2835;p75"/>
          <p:cNvGraphicFramePr/>
          <p:nvPr/>
        </p:nvGraphicFramePr>
        <p:xfrm>
          <a:off x="3779537" y="4051119"/>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2836" name="Google Shape;2836;p75"/>
          <p:cNvSpPr/>
          <p:nvPr/>
        </p:nvSpPr>
        <p:spPr>
          <a:xfrm>
            <a:off x="3150200" y="1961388"/>
            <a:ext cx="5486400" cy="201150"/>
          </a:xfrm>
          <a:prstGeom prst="rect">
            <a:avLst/>
          </a:prstGeom>
          <a:solidFill>
            <a:srgbClr val="CC0000">
              <a:alpha val="63919"/>
            </a:srgbClr>
          </a:solidFill>
          <a:ln>
            <a:noFill/>
          </a:ln>
        </p:spPr>
        <p:txBody>
          <a:bodyPr spcFirstLastPara="1" wrap="square" lIns="45713" tIns="45713" rIns="45713" bIns="45713" anchor="ctr" anchorCtr="0">
            <a:noAutofit/>
          </a:bodyPr>
          <a:lstStyle/>
          <a:p>
            <a:endParaRPr sz="900"/>
          </a:p>
        </p:txBody>
      </p:sp>
      <p:sp>
        <p:nvSpPr>
          <p:cNvPr id="2837" name="Google Shape;2837;p75"/>
          <p:cNvSpPr txBox="1"/>
          <p:nvPr/>
        </p:nvSpPr>
        <p:spPr>
          <a:xfrm>
            <a:off x="841248" y="2894076"/>
            <a:ext cx="23637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__cluster_metadata-0</a:t>
            </a:r>
            <a:r>
              <a:rPr lang="en-US" sz="1450">
                <a:solidFill>
                  <a:srgbClr val="040531"/>
                </a:solidFill>
                <a:latin typeface="Montserrat"/>
                <a:ea typeface="Montserrat"/>
                <a:cs typeface="Montserrat"/>
                <a:sym typeface="Montserrat"/>
              </a:rPr>
              <a:t> partition</a:t>
            </a:r>
            <a:endParaRPr sz="1450">
              <a:solidFill>
                <a:srgbClr val="040531"/>
              </a:solidFill>
              <a:latin typeface="Montserrat"/>
              <a:ea typeface="Montserrat"/>
              <a:cs typeface="Montserrat"/>
              <a:sym typeface="Montserrat"/>
            </a:endParaRPr>
          </a:p>
        </p:txBody>
      </p:sp>
      <p:sp>
        <p:nvSpPr>
          <p:cNvPr id="2838" name="Google Shape;2838;p75"/>
          <p:cNvSpPr/>
          <p:nvPr/>
        </p:nvSpPr>
        <p:spPr>
          <a:xfrm>
            <a:off x="700075" y="5459463"/>
            <a:ext cx="10991100" cy="564150"/>
          </a:xfrm>
          <a:prstGeom prst="roundRect">
            <a:avLst>
              <a:gd name="adj" fmla="val 12595"/>
            </a:avLst>
          </a:prstGeom>
          <a:solidFill>
            <a:schemeClr val="accent1"/>
          </a:solidFill>
          <a:ln>
            <a:noFill/>
          </a:ln>
          <a:effectLst>
            <a:outerShdw blurRad="292100" dist="190500" dir="5400000" algn="t" rotWithShape="0">
              <a:srgbClr val="000000">
                <a:alpha val="25000"/>
              </a:srgbClr>
            </a:outerShdw>
          </a:effectLst>
        </p:spPr>
        <p:txBody>
          <a:bodyPr spcFirstLastPara="1" wrap="square" lIns="137150" tIns="45713" rIns="91438" bIns="45713" anchor="ctr" anchorCtr="0">
            <a:noAutofit/>
          </a:bodyPr>
          <a:lstStyle/>
          <a:p>
            <a:pPr algn="r">
              <a:lnSpc>
                <a:spcPct val="115000"/>
              </a:lnSpc>
              <a:spcBef>
                <a:spcPts val="500"/>
              </a:spcBef>
            </a:pPr>
            <a:r>
              <a:rPr lang="en-US" sz="1500" b="1">
                <a:solidFill>
                  <a:schemeClr val="accent5"/>
                </a:solidFill>
                <a:latin typeface="Source Code Pro"/>
                <a:ea typeface="Source Code Pro"/>
                <a:cs typeface="Source Code Pro"/>
                <a:sym typeface="Source Code Pro"/>
              </a:rPr>
              <a:t>controller-3 </a:t>
            </a:r>
            <a:r>
              <a:rPr lang="en-US" sz="1450" b="1">
                <a:solidFill>
                  <a:schemeClr val="accent5"/>
                </a:solidFill>
                <a:latin typeface="Source Code Pro"/>
                <a:ea typeface="Source Code Pro"/>
                <a:cs typeface="Source Code Pro"/>
                <a:sym typeface="Source Code Pro"/>
              </a:rPr>
              <a:t>lastOffset: 4 lastOffsetEpoch: 1 </a:t>
            </a:r>
            <a:r>
              <a:rPr lang="en-US" b="1">
                <a:solidFill>
                  <a:schemeClr val="accent5"/>
                </a:solidFill>
                <a:latin typeface="Source Code Pro"/>
                <a:ea typeface="Source Code Pro"/>
                <a:cs typeface="Source Code Pro"/>
                <a:sym typeface="Source Code Pro"/>
              </a:rPr>
              <a:t>≥</a:t>
            </a:r>
            <a:r>
              <a:rPr lang="en-US" sz="1500" b="1">
                <a:solidFill>
                  <a:schemeClr val="accent5"/>
                </a:solidFill>
                <a:latin typeface="Source Code Pro"/>
                <a:ea typeface="Source Code Pro"/>
                <a:cs typeface="Source Code Pro"/>
                <a:sym typeface="Source Code Pro"/>
              </a:rPr>
              <a:t> controller-2 </a:t>
            </a:r>
            <a:r>
              <a:rPr lang="en-US" sz="1450" b="1">
                <a:solidFill>
                  <a:schemeClr val="accent5"/>
                </a:solidFill>
                <a:latin typeface="Source Code Pro"/>
                <a:ea typeface="Source Code Pro"/>
                <a:cs typeface="Source Code Pro"/>
                <a:sym typeface="Source Code Pro"/>
              </a:rPr>
              <a:t>lastOffset: 2 lastOffsetEpoch: 1</a:t>
            </a:r>
            <a:endParaRPr sz="1500" b="1">
              <a:solidFill>
                <a:schemeClr val="lt1"/>
              </a:solidFill>
              <a:latin typeface="Montserrat"/>
              <a:ea typeface="Montserrat"/>
              <a:cs typeface="Montserrat"/>
              <a:sym typeface="Montserrat"/>
            </a:endParaRPr>
          </a:p>
        </p:txBody>
      </p:sp>
      <p:sp>
        <p:nvSpPr>
          <p:cNvPr id="2839" name="Google Shape;2839;p75"/>
          <p:cNvSpPr/>
          <p:nvPr/>
        </p:nvSpPr>
        <p:spPr>
          <a:xfrm>
            <a:off x="795528" y="5619586"/>
            <a:ext cx="320100" cy="320100"/>
          </a:xfrm>
          <a:prstGeom prst="ellipse">
            <a:avLst/>
          </a:prstGeom>
          <a:solidFill>
            <a:schemeClr val="lt1"/>
          </a:solidFill>
          <a:ln>
            <a:noFill/>
          </a:ln>
        </p:spPr>
        <p:txBody>
          <a:bodyPr spcFirstLastPara="1" wrap="square" lIns="0" tIns="45713" rIns="0" bIns="45713" anchor="ctr" anchorCtr="0">
            <a:noAutofit/>
          </a:bodyPr>
          <a:lstStyle/>
          <a:p>
            <a:pPr algn="ctr"/>
            <a:r>
              <a:rPr lang="en-US" b="1">
                <a:solidFill>
                  <a:schemeClr val="accent1"/>
                </a:solidFill>
                <a:latin typeface="Montserrat"/>
                <a:ea typeface="Montserrat"/>
                <a:cs typeface="Montserrat"/>
                <a:sym typeface="Montserrat"/>
              </a:rPr>
              <a:t>3</a:t>
            </a:r>
            <a:endParaRPr b="1">
              <a:solidFill>
                <a:schemeClr val="accent1"/>
              </a:solidFill>
              <a:latin typeface="Montserrat"/>
              <a:ea typeface="Montserrat"/>
              <a:cs typeface="Montserrat"/>
              <a:sym typeface="Montserrat"/>
            </a:endParaRPr>
          </a:p>
        </p:txBody>
      </p:sp>
      <p:sp>
        <p:nvSpPr>
          <p:cNvPr id="2840" name="Google Shape;2840;p75"/>
          <p:cNvSpPr/>
          <p:nvPr/>
        </p:nvSpPr>
        <p:spPr>
          <a:xfrm>
            <a:off x="6768169" y="923544"/>
            <a:ext cx="3992400" cy="1697550"/>
          </a:xfrm>
          <a:prstGeom prst="wedgeRoundRectCallout">
            <a:avLst>
              <a:gd name="adj1" fmla="val 20838"/>
              <a:gd name="adj2" fmla="val 97232"/>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1. If a higher epoch is seen, reject</a:t>
            </a:r>
            <a:endParaRPr sz="1500" b="1">
              <a:solidFill>
                <a:schemeClr val="lt1"/>
              </a:solidFill>
              <a:latin typeface="Montserrat"/>
              <a:ea typeface="Montserrat"/>
              <a:cs typeface="Montserrat"/>
              <a:sym typeface="Montserrat"/>
            </a:endParaRPr>
          </a:p>
          <a:p>
            <a:pPr>
              <a:lnSpc>
                <a:spcPct val="115000"/>
              </a:lnSpc>
            </a:pPr>
            <a:r>
              <a:rPr lang="en-US" sz="1500" b="1">
                <a:solidFill>
                  <a:schemeClr val="lt1"/>
                </a:solidFill>
                <a:latin typeface="Montserrat"/>
                <a:ea typeface="Montserrat"/>
                <a:cs typeface="Montserrat"/>
                <a:sym typeface="Montserrat"/>
              </a:rPr>
              <a:t>2. If already voted on epoch, send same answer</a:t>
            </a:r>
            <a:endParaRPr sz="1500" b="1">
              <a:solidFill>
                <a:schemeClr val="lt1"/>
              </a:solidFill>
              <a:latin typeface="Montserrat"/>
              <a:ea typeface="Montserrat"/>
              <a:cs typeface="Montserrat"/>
              <a:sym typeface="Montserrat"/>
            </a:endParaRPr>
          </a:p>
          <a:p>
            <a:pPr>
              <a:lnSpc>
                <a:spcPct val="115000"/>
              </a:lnSpc>
            </a:pPr>
            <a:r>
              <a:rPr lang="en-US" sz="1500" b="1">
                <a:solidFill>
                  <a:schemeClr val="lt1"/>
                </a:solidFill>
                <a:latin typeface="Montserrat"/>
                <a:ea typeface="Montserrat"/>
                <a:cs typeface="Montserrat"/>
                <a:sym typeface="Montserrat"/>
              </a:rPr>
              <a:t>3. Otherwise, grant vote only if the candidate's log is at least as "long"</a:t>
            </a:r>
            <a:endParaRPr sz="1500" b="1">
              <a:solidFill>
                <a:schemeClr val="lt1"/>
              </a:solidFill>
              <a:latin typeface="Montserrat"/>
              <a:ea typeface="Montserrat"/>
              <a:cs typeface="Montserrat"/>
              <a:sym typeface="Montserra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Google Shape;2846;p76"/>
          <p:cNvSpPr txBox="1"/>
          <p:nvPr/>
        </p:nvSpPr>
        <p:spPr>
          <a:xfrm>
            <a:off x="800100" y="1371600"/>
            <a:ext cx="8019300" cy="362805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sp>
        <p:nvSpPr>
          <p:cNvPr id="2847" name="Google Shape;2847;p76"/>
          <p:cNvSpPr txBox="1"/>
          <p:nvPr/>
        </p:nvSpPr>
        <p:spPr>
          <a:xfrm>
            <a:off x="4783058" y="157276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controller-1</a:t>
            </a:r>
            <a:endParaRPr sz="1450">
              <a:solidFill>
                <a:srgbClr val="040531"/>
              </a:solidFill>
              <a:latin typeface="Montserrat"/>
              <a:ea typeface="Montserrat"/>
              <a:cs typeface="Montserrat"/>
              <a:sym typeface="Montserrat"/>
            </a:endParaRPr>
          </a:p>
        </p:txBody>
      </p:sp>
      <p:sp>
        <p:nvSpPr>
          <p:cNvPr id="2848" name="Google Shape;2848;p76"/>
          <p:cNvSpPr txBox="1"/>
          <p:nvPr/>
        </p:nvSpPr>
        <p:spPr>
          <a:xfrm>
            <a:off x="4783058" y="268560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controller-2</a:t>
            </a:r>
            <a:endParaRPr sz="1450">
              <a:solidFill>
                <a:srgbClr val="040531"/>
              </a:solidFill>
              <a:latin typeface="Montserrat"/>
              <a:ea typeface="Montserrat"/>
              <a:cs typeface="Montserrat"/>
              <a:sym typeface="Montserrat"/>
            </a:endParaRPr>
          </a:p>
        </p:txBody>
      </p:sp>
      <p:sp>
        <p:nvSpPr>
          <p:cNvPr id="2849" name="Google Shape;2849;p76"/>
          <p:cNvSpPr txBox="1"/>
          <p:nvPr/>
        </p:nvSpPr>
        <p:spPr>
          <a:xfrm>
            <a:off x="4783058" y="379844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controller-3</a:t>
            </a:r>
            <a:endParaRPr sz="1450">
              <a:solidFill>
                <a:srgbClr val="040531"/>
              </a:solidFill>
              <a:latin typeface="Montserrat"/>
              <a:ea typeface="Montserrat"/>
              <a:cs typeface="Montserrat"/>
              <a:sym typeface="Montserrat"/>
            </a:endParaRPr>
          </a:p>
        </p:txBody>
      </p:sp>
      <p:graphicFrame>
        <p:nvGraphicFramePr>
          <p:cNvPr id="2850" name="Google Shape;2850;p76"/>
          <p:cNvGraphicFramePr/>
          <p:nvPr/>
        </p:nvGraphicFramePr>
        <p:xfrm>
          <a:off x="3779537" y="230886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2851" name="Google Shape;2851;p76"/>
          <p:cNvGraphicFramePr/>
          <p:nvPr/>
        </p:nvGraphicFramePr>
        <p:xfrm>
          <a:off x="3779537" y="3424428"/>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2852" name="Google Shape;2852;p76"/>
          <p:cNvGraphicFramePr/>
          <p:nvPr/>
        </p:nvGraphicFramePr>
        <p:xfrm>
          <a:off x="3779537" y="453542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2853" name="Google Shape;2853;p76"/>
          <p:cNvSpPr txBox="1"/>
          <p:nvPr/>
        </p:nvSpPr>
        <p:spPr>
          <a:xfrm>
            <a:off x="3255264" y="2303795"/>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854" name="Google Shape;2854;p76"/>
          <p:cNvSpPr txBox="1"/>
          <p:nvPr/>
        </p:nvSpPr>
        <p:spPr>
          <a:xfrm>
            <a:off x="3255264" y="3416808"/>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855" name="Google Shape;2855;p76"/>
          <p:cNvSpPr txBox="1"/>
          <p:nvPr/>
        </p:nvSpPr>
        <p:spPr>
          <a:xfrm>
            <a:off x="3255264" y="4534920"/>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856" name="Google Shape;2856;p76"/>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Leader Election Step 3: Completion</a:t>
            </a:r>
            <a:endParaRPr lang="en-US"/>
          </a:p>
        </p:txBody>
      </p:sp>
      <p:sp>
        <p:nvSpPr>
          <p:cNvPr id="2857" name="Google Shape;2857;p76"/>
          <p:cNvSpPr/>
          <p:nvPr/>
        </p:nvSpPr>
        <p:spPr>
          <a:xfrm>
            <a:off x="8693704" y="3175825"/>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triangle" w="med" len="med"/>
            <a:tailEnd type="none" w="med" len="med"/>
          </a:ln>
        </p:spPr>
      </p:sp>
      <p:sp>
        <p:nvSpPr>
          <p:cNvPr id="2858" name="Google Shape;2858;p76"/>
          <p:cNvSpPr txBox="1"/>
          <p:nvPr/>
        </p:nvSpPr>
        <p:spPr>
          <a:xfrm>
            <a:off x="7246620" y="3043669"/>
            <a:ext cx="1574850" cy="266850"/>
          </a:xfrm>
          <a:prstGeom prst="rect">
            <a:avLst/>
          </a:prstGeom>
          <a:noFill/>
          <a:ln>
            <a:noFill/>
          </a:ln>
        </p:spPr>
        <p:txBody>
          <a:bodyPr spcFirstLastPara="1" wrap="square" lIns="60950" tIns="60950" rIns="60950" bIns="60950" anchor="ctr" anchorCtr="0">
            <a:noAutofit/>
          </a:bodyPr>
          <a:lstStyle/>
          <a:p>
            <a:pPr algn="ctr"/>
            <a:r>
              <a:rPr lang="en-US" sz="1450" b="1">
                <a:solidFill>
                  <a:schemeClr val="dk2"/>
                </a:solidFill>
                <a:latin typeface="Montserrat"/>
                <a:ea typeface="Montserrat"/>
                <a:cs typeface="Montserrat"/>
                <a:sym typeface="Montserrat"/>
              </a:rPr>
              <a:t>follower</a:t>
            </a:r>
            <a:endParaRPr sz="1450" b="1">
              <a:solidFill>
                <a:schemeClr val="dk2"/>
              </a:solidFill>
              <a:latin typeface="Montserrat"/>
              <a:ea typeface="Montserrat"/>
              <a:cs typeface="Montserrat"/>
              <a:sym typeface="Montserrat"/>
            </a:endParaRPr>
          </a:p>
          <a:p>
            <a:pPr algn="ctr"/>
            <a:r>
              <a:rPr lang="en-US" sz="1450" b="1">
                <a:solidFill>
                  <a:schemeClr val="dk2"/>
                </a:solidFill>
                <a:latin typeface="Montserrat"/>
                <a:ea typeface="Montserrat"/>
                <a:cs typeface="Montserrat"/>
                <a:sym typeface="Montserrat"/>
              </a:rPr>
              <a:t>epoch = 2</a:t>
            </a:r>
            <a:endParaRPr sz="1450">
              <a:solidFill>
                <a:schemeClr val="dk2"/>
              </a:solidFill>
              <a:latin typeface="Montserrat"/>
              <a:ea typeface="Montserrat"/>
              <a:cs typeface="Montserrat"/>
              <a:sym typeface="Montserrat"/>
            </a:endParaRPr>
          </a:p>
        </p:txBody>
      </p:sp>
      <p:sp>
        <p:nvSpPr>
          <p:cNvPr id="2859" name="Google Shape;2859;p76"/>
          <p:cNvSpPr txBox="1"/>
          <p:nvPr/>
        </p:nvSpPr>
        <p:spPr>
          <a:xfrm>
            <a:off x="7246620" y="4156527"/>
            <a:ext cx="1574850" cy="266850"/>
          </a:xfrm>
          <a:prstGeom prst="rect">
            <a:avLst/>
          </a:prstGeom>
          <a:noFill/>
          <a:ln>
            <a:noFill/>
          </a:ln>
        </p:spPr>
        <p:txBody>
          <a:bodyPr spcFirstLastPara="1" wrap="square" lIns="60950" tIns="60950" rIns="60950" bIns="60950" anchor="ctr" anchorCtr="0">
            <a:noAutofit/>
          </a:bodyPr>
          <a:lstStyle/>
          <a:p>
            <a:pPr algn="ctr"/>
            <a:r>
              <a:rPr lang="en-US" sz="1450" b="1">
                <a:solidFill>
                  <a:schemeClr val="dk2"/>
                </a:solidFill>
                <a:latin typeface="Montserrat"/>
                <a:ea typeface="Montserrat"/>
                <a:cs typeface="Montserrat"/>
                <a:sym typeface="Montserrat"/>
              </a:rPr>
              <a:t>leader</a:t>
            </a:r>
            <a:endParaRPr sz="1450" b="1">
              <a:solidFill>
                <a:schemeClr val="dk2"/>
              </a:solidFill>
              <a:latin typeface="Montserrat"/>
              <a:ea typeface="Montserrat"/>
              <a:cs typeface="Montserrat"/>
              <a:sym typeface="Montserrat"/>
            </a:endParaRPr>
          </a:p>
          <a:p>
            <a:pPr algn="ctr"/>
            <a:r>
              <a:rPr lang="en-US" sz="1450" b="1">
                <a:solidFill>
                  <a:schemeClr val="dk2"/>
                </a:solidFill>
                <a:latin typeface="Montserrat"/>
                <a:ea typeface="Montserrat"/>
                <a:cs typeface="Montserrat"/>
                <a:sym typeface="Montserrat"/>
              </a:rPr>
              <a:t>epoch = 2</a:t>
            </a:r>
            <a:endParaRPr sz="1450" b="1">
              <a:solidFill>
                <a:schemeClr val="dk2"/>
              </a:solidFill>
              <a:latin typeface="Montserrat"/>
              <a:ea typeface="Montserrat"/>
              <a:cs typeface="Montserrat"/>
              <a:sym typeface="Montserrat"/>
            </a:endParaRPr>
          </a:p>
        </p:txBody>
      </p:sp>
      <p:sp>
        <p:nvSpPr>
          <p:cNvPr id="2860" name="Google Shape;2860;p76"/>
          <p:cNvSpPr txBox="1"/>
          <p:nvPr/>
        </p:nvSpPr>
        <p:spPr>
          <a:xfrm>
            <a:off x="7246620" y="1930827"/>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graphicFrame>
        <p:nvGraphicFramePr>
          <p:cNvPr id="2861" name="Google Shape;2861;p76"/>
          <p:cNvGraphicFramePr/>
          <p:nvPr/>
        </p:nvGraphicFramePr>
        <p:xfrm>
          <a:off x="3779537" y="1825419"/>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2862" name="Google Shape;2862;p76"/>
          <p:cNvGraphicFramePr/>
          <p:nvPr/>
        </p:nvGraphicFramePr>
        <p:xfrm>
          <a:off x="3779537" y="2938261"/>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dirty="0">
                          <a:latin typeface="Montserrat"/>
                          <a:ea typeface="Montserrat"/>
                          <a:cs typeface="Montserrat"/>
                          <a:sym typeface="Montserrat"/>
                        </a:rPr>
                        <a:t>1</a:t>
                      </a:r>
                      <a:endParaRPr sz="1400" dirty="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2863" name="Google Shape;2863;p76"/>
          <p:cNvGraphicFramePr/>
          <p:nvPr/>
        </p:nvGraphicFramePr>
        <p:xfrm>
          <a:off x="3779537" y="4051119"/>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2864" name="Google Shape;2864;p76"/>
          <p:cNvSpPr txBox="1"/>
          <p:nvPr/>
        </p:nvSpPr>
        <p:spPr>
          <a:xfrm>
            <a:off x="9039580" y="3268980"/>
            <a:ext cx="2358900" cy="982950"/>
          </a:xfrm>
          <a:prstGeom prst="rect">
            <a:avLst/>
          </a:prstGeom>
          <a:noFill/>
          <a:ln>
            <a:noFill/>
          </a:ln>
        </p:spPr>
        <p:txBody>
          <a:bodyPr spcFirstLastPara="1" wrap="square" lIns="60950" tIns="60950" rIns="60950" bIns="60950" anchor="ctr" anchorCtr="0">
            <a:noAutofit/>
          </a:bodyPr>
          <a:lstStyle/>
          <a:p>
            <a:r>
              <a:rPr lang="en-US" sz="1350" b="1">
                <a:solidFill>
                  <a:schemeClr val="accent3"/>
                </a:solidFill>
                <a:latin typeface="Source Code Pro"/>
                <a:ea typeface="Source Code Pro"/>
                <a:cs typeface="Source Code Pro"/>
                <a:sym typeface="Source Code Pro"/>
              </a:rPr>
              <a:t>BeginQuorumEpoch:</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epoch: 2</a:t>
            </a:r>
            <a:endParaRPr sz="1350" b="1">
              <a:solidFill>
                <a:schemeClr val="accent3"/>
              </a:solidFill>
              <a:latin typeface="Source Code Pro"/>
              <a:ea typeface="Source Code Pro"/>
              <a:cs typeface="Source Code Pro"/>
              <a:sym typeface="Source Code Pro"/>
            </a:endParaRPr>
          </a:p>
        </p:txBody>
      </p:sp>
      <p:sp>
        <p:nvSpPr>
          <p:cNvPr id="2865" name="Google Shape;2865;p76"/>
          <p:cNvSpPr/>
          <p:nvPr/>
        </p:nvSpPr>
        <p:spPr>
          <a:xfrm>
            <a:off x="4681728" y="4983480"/>
            <a:ext cx="4878300" cy="1115550"/>
          </a:xfrm>
          <a:prstGeom prst="wedgeRoundRectCallout">
            <a:avLst>
              <a:gd name="adj1" fmla="val 18271"/>
              <a:gd name="adj2" fmla="val -84474"/>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When a candidate receives the majority votes, it becomes the new leader and notifies other controllers the election is complete</a:t>
            </a:r>
            <a:endParaRPr sz="1500" b="1">
              <a:solidFill>
                <a:schemeClr val="lt1"/>
              </a:solidFill>
              <a:latin typeface="Montserrat"/>
              <a:ea typeface="Montserrat"/>
              <a:cs typeface="Montserrat"/>
              <a:sym typeface="Montserrat"/>
            </a:endParaRPr>
          </a:p>
        </p:txBody>
      </p:sp>
      <p:sp>
        <p:nvSpPr>
          <p:cNvPr id="2866" name="Google Shape;2866;p76"/>
          <p:cNvSpPr/>
          <p:nvPr/>
        </p:nvSpPr>
        <p:spPr>
          <a:xfrm>
            <a:off x="3150200" y="1961388"/>
            <a:ext cx="5486400" cy="201150"/>
          </a:xfrm>
          <a:prstGeom prst="rect">
            <a:avLst/>
          </a:prstGeom>
          <a:solidFill>
            <a:srgbClr val="CC0000">
              <a:alpha val="63919"/>
            </a:srgbClr>
          </a:solidFill>
          <a:ln>
            <a:noFill/>
          </a:ln>
        </p:spPr>
        <p:txBody>
          <a:bodyPr spcFirstLastPara="1" wrap="square" lIns="45713" tIns="45713" rIns="45713" bIns="45713" anchor="ctr" anchorCtr="0">
            <a:noAutofit/>
          </a:bodyPr>
          <a:lstStyle/>
          <a:p>
            <a:endParaRPr sz="900"/>
          </a:p>
        </p:txBody>
      </p:sp>
      <p:sp>
        <p:nvSpPr>
          <p:cNvPr id="2867" name="Google Shape;2867;p76"/>
          <p:cNvSpPr txBox="1"/>
          <p:nvPr/>
        </p:nvSpPr>
        <p:spPr>
          <a:xfrm>
            <a:off x="841248" y="2894076"/>
            <a:ext cx="23637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__cluster_metadata-0</a:t>
            </a:r>
            <a:r>
              <a:rPr lang="en-US" sz="1450">
                <a:solidFill>
                  <a:srgbClr val="040531"/>
                </a:solidFill>
                <a:latin typeface="Montserrat"/>
                <a:ea typeface="Montserrat"/>
                <a:cs typeface="Montserrat"/>
                <a:sym typeface="Montserrat"/>
              </a:rPr>
              <a:t> partition</a:t>
            </a:r>
            <a:endParaRPr sz="1450">
              <a:solidFill>
                <a:srgbClr val="040531"/>
              </a:solidFill>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sp>
        <p:nvSpPr>
          <p:cNvPr id="2873" name="Google Shape;2873;p77"/>
          <p:cNvSpPr txBox="1"/>
          <p:nvPr/>
        </p:nvSpPr>
        <p:spPr>
          <a:xfrm>
            <a:off x="1442000" y="1732588"/>
            <a:ext cx="7991850" cy="41268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sp>
        <p:nvSpPr>
          <p:cNvPr id="2874" name="Google Shape;2874;p77"/>
          <p:cNvSpPr txBox="1"/>
          <p:nvPr/>
        </p:nvSpPr>
        <p:spPr>
          <a:xfrm>
            <a:off x="5450384" y="1924941"/>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controller-1</a:t>
            </a:r>
            <a:endParaRPr sz="1450">
              <a:solidFill>
                <a:srgbClr val="040531"/>
              </a:solidFill>
              <a:latin typeface="Montserrat"/>
              <a:ea typeface="Montserrat"/>
              <a:cs typeface="Montserrat"/>
              <a:sym typeface="Montserrat"/>
            </a:endParaRPr>
          </a:p>
        </p:txBody>
      </p:sp>
      <p:sp>
        <p:nvSpPr>
          <p:cNvPr id="2875" name="Google Shape;2875;p77"/>
          <p:cNvSpPr txBox="1"/>
          <p:nvPr/>
        </p:nvSpPr>
        <p:spPr>
          <a:xfrm>
            <a:off x="5450384" y="303777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controller-2</a:t>
            </a:r>
            <a:endParaRPr sz="1450">
              <a:solidFill>
                <a:srgbClr val="040531"/>
              </a:solidFill>
              <a:latin typeface="Montserrat"/>
              <a:ea typeface="Montserrat"/>
              <a:cs typeface="Montserrat"/>
              <a:sym typeface="Montserrat"/>
            </a:endParaRPr>
          </a:p>
        </p:txBody>
      </p:sp>
      <p:sp>
        <p:nvSpPr>
          <p:cNvPr id="2876" name="Google Shape;2876;p77"/>
          <p:cNvSpPr txBox="1"/>
          <p:nvPr/>
        </p:nvSpPr>
        <p:spPr>
          <a:xfrm>
            <a:off x="5450384" y="415061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controller-3</a:t>
            </a:r>
            <a:endParaRPr sz="1450">
              <a:solidFill>
                <a:srgbClr val="040531"/>
              </a:solidFill>
              <a:latin typeface="Montserrat"/>
              <a:ea typeface="Montserrat"/>
              <a:cs typeface="Montserrat"/>
              <a:sym typeface="Montserrat"/>
            </a:endParaRPr>
          </a:p>
        </p:txBody>
      </p:sp>
      <p:graphicFrame>
        <p:nvGraphicFramePr>
          <p:cNvPr id="2877" name="Google Shape;2877;p77"/>
          <p:cNvGraphicFramePr/>
          <p:nvPr/>
        </p:nvGraphicFramePr>
        <p:xfrm>
          <a:off x="4452180" y="2684418"/>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2878" name="Google Shape;2878;p77"/>
          <p:cNvGraphicFramePr/>
          <p:nvPr/>
        </p:nvGraphicFramePr>
        <p:xfrm>
          <a:off x="4452180" y="3799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2879" name="Google Shape;2879;p77"/>
          <p:cNvGraphicFramePr/>
          <p:nvPr/>
        </p:nvGraphicFramePr>
        <p:xfrm>
          <a:off x="4452180" y="4910982"/>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2880" name="Google Shape;2880;p77"/>
          <p:cNvSpPr txBox="1"/>
          <p:nvPr/>
        </p:nvSpPr>
        <p:spPr>
          <a:xfrm>
            <a:off x="3850184" y="267935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881" name="Google Shape;2881;p77"/>
          <p:cNvSpPr txBox="1"/>
          <p:nvPr/>
        </p:nvSpPr>
        <p:spPr>
          <a:xfrm>
            <a:off x="3850184" y="379236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882" name="Google Shape;2882;p77"/>
          <p:cNvSpPr txBox="1"/>
          <p:nvPr/>
        </p:nvSpPr>
        <p:spPr>
          <a:xfrm>
            <a:off x="3850184" y="4910478"/>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2883" name="Google Shape;2883;p77"/>
          <p:cNvSpPr txBox="1"/>
          <p:nvPr/>
        </p:nvSpPr>
        <p:spPr>
          <a:xfrm>
            <a:off x="8010964" y="2329191"/>
            <a:ext cx="15748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follower</a:t>
            </a:r>
            <a:endParaRPr sz="1450">
              <a:latin typeface="Montserrat"/>
              <a:ea typeface="Montserrat"/>
              <a:cs typeface="Montserrat"/>
              <a:sym typeface="Montserrat"/>
            </a:endParaRPr>
          </a:p>
        </p:txBody>
      </p:sp>
      <p:sp>
        <p:nvSpPr>
          <p:cNvPr id="2884" name="Google Shape;2884;p77"/>
          <p:cNvSpPr txBox="1"/>
          <p:nvPr/>
        </p:nvSpPr>
        <p:spPr>
          <a:xfrm>
            <a:off x="8010964" y="3442033"/>
            <a:ext cx="15748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leader</a:t>
            </a:r>
            <a:endParaRPr sz="1450">
              <a:latin typeface="Montserrat"/>
              <a:ea typeface="Montserrat"/>
              <a:cs typeface="Montserrat"/>
              <a:sym typeface="Montserrat"/>
            </a:endParaRPr>
          </a:p>
        </p:txBody>
      </p:sp>
      <p:sp>
        <p:nvSpPr>
          <p:cNvPr id="2885" name="Google Shape;2885;p77"/>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Metadata Replica Reconciliation</a:t>
            </a:r>
            <a:endParaRPr lang="en-US"/>
          </a:p>
        </p:txBody>
      </p:sp>
      <p:graphicFrame>
        <p:nvGraphicFramePr>
          <p:cNvPr id="2886" name="Google Shape;2886;p77"/>
          <p:cNvGraphicFramePr/>
          <p:nvPr/>
        </p:nvGraphicFramePr>
        <p:xfrm>
          <a:off x="4453688" y="2223783"/>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2887" name="Google Shape;2887;p77"/>
          <p:cNvGraphicFramePr/>
          <p:nvPr/>
        </p:nvGraphicFramePr>
        <p:xfrm>
          <a:off x="4453688" y="3336624"/>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2888" name="Google Shape;2888;p77"/>
          <p:cNvGraphicFramePr/>
          <p:nvPr/>
        </p:nvGraphicFramePr>
        <p:xfrm>
          <a:off x="4453688" y="4449483"/>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2889" name="Google Shape;2889;p77"/>
          <p:cNvSpPr txBox="1"/>
          <p:nvPr/>
        </p:nvSpPr>
        <p:spPr>
          <a:xfrm>
            <a:off x="6072176" y="5381373"/>
            <a:ext cx="15748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high watermark</a:t>
            </a:r>
            <a:endParaRPr sz="1450">
              <a:latin typeface="Montserrat"/>
              <a:ea typeface="Montserrat"/>
              <a:cs typeface="Montserrat"/>
              <a:sym typeface="Montserrat"/>
            </a:endParaRPr>
          </a:p>
        </p:txBody>
      </p:sp>
      <p:sp>
        <p:nvSpPr>
          <p:cNvPr id="2890" name="Google Shape;2890;p77"/>
          <p:cNvSpPr/>
          <p:nvPr/>
        </p:nvSpPr>
        <p:spPr>
          <a:xfrm>
            <a:off x="753950" y="1179238"/>
            <a:ext cx="4599450" cy="731550"/>
          </a:xfrm>
          <a:prstGeom prst="roundRect">
            <a:avLst>
              <a:gd name="adj"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45713" rIns="91438" bIns="45713" anchor="ctr" anchorCtr="0">
            <a:noAutofit/>
          </a:bodyPr>
          <a:lstStyle/>
          <a:p>
            <a:pPr>
              <a:lnSpc>
                <a:spcPct val="115000"/>
              </a:lnSpc>
            </a:pPr>
            <a:r>
              <a:rPr lang="en-US" sz="1500" b="1">
                <a:solidFill>
                  <a:schemeClr val="lt1"/>
                </a:solidFill>
                <a:latin typeface="Montserrat"/>
                <a:ea typeface="Montserrat"/>
                <a:cs typeface="Montserrat"/>
                <a:sym typeface="Montserrat"/>
              </a:rPr>
              <a:t>The same reconciliation process is used for both KRaft metadata and Kafka topic data</a:t>
            </a:r>
            <a:endParaRPr sz="900"/>
          </a:p>
        </p:txBody>
      </p:sp>
      <p:cxnSp>
        <p:nvCxnSpPr>
          <p:cNvPr id="2891" name="Google Shape;2891;p77"/>
          <p:cNvCxnSpPr/>
          <p:nvPr/>
        </p:nvCxnSpPr>
        <p:spPr>
          <a:xfrm rot="10800000">
            <a:off x="5523536" y="4142361"/>
            <a:ext cx="1500" cy="1088100"/>
          </a:xfrm>
          <a:prstGeom prst="straightConnector1">
            <a:avLst/>
          </a:prstGeom>
          <a:noFill/>
          <a:ln w="38100" cap="flat" cmpd="sng">
            <a:solidFill>
              <a:schemeClr val="dk1"/>
            </a:solidFill>
            <a:prstDash val="dash"/>
            <a:round/>
            <a:headEnd type="none" w="med" len="med"/>
            <a:tailEnd type="none" w="med" len="med"/>
          </a:ln>
        </p:spPr>
      </p:cxnSp>
      <p:cxnSp>
        <p:nvCxnSpPr>
          <p:cNvPr id="2892" name="Google Shape;2892;p77"/>
          <p:cNvCxnSpPr/>
          <p:nvPr/>
        </p:nvCxnSpPr>
        <p:spPr>
          <a:xfrm rot="10800000">
            <a:off x="6972860" y="1924950"/>
            <a:ext cx="1500" cy="2240250"/>
          </a:xfrm>
          <a:prstGeom prst="straightConnector1">
            <a:avLst/>
          </a:prstGeom>
          <a:noFill/>
          <a:ln w="38100" cap="flat" cmpd="sng">
            <a:solidFill>
              <a:schemeClr val="dk1"/>
            </a:solidFill>
            <a:prstDash val="dash"/>
            <a:round/>
            <a:headEnd type="none" w="med" len="med"/>
            <a:tailEnd type="none" w="med" len="med"/>
          </a:ln>
        </p:spPr>
      </p:cxnSp>
      <p:sp>
        <p:nvSpPr>
          <p:cNvPr id="2893" name="Google Shape;2893;p77"/>
          <p:cNvSpPr/>
          <p:nvPr/>
        </p:nvSpPr>
        <p:spPr>
          <a:xfrm>
            <a:off x="7908000" y="5228975"/>
            <a:ext cx="3826800" cy="914400"/>
          </a:xfrm>
          <a:prstGeom prst="wedgeRoundRectCallout">
            <a:avLst>
              <a:gd name="adj1" fmla="val -23742"/>
              <a:gd name="adj2" fmla="val -91698"/>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Fetch response will tell controller-3 divergence exists and it will truncate its replica to offset 5</a:t>
            </a:r>
            <a:endParaRPr sz="1500" b="1">
              <a:solidFill>
                <a:schemeClr val="lt1"/>
              </a:solidFill>
              <a:latin typeface="Montserrat"/>
              <a:ea typeface="Montserrat"/>
              <a:cs typeface="Montserrat"/>
              <a:sym typeface="Montserrat"/>
            </a:endParaRPr>
          </a:p>
        </p:txBody>
      </p:sp>
      <p:sp>
        <p:nvSpPr>
          <p:cNvPr id="2894" name="Google Shape;2894;p77"/>
          <p:cNvSpPr txBox="1"/>
          <p:nvPr/>
        </p:nvSpPr>
        <p:spPr>
          <a:xfrm>
            <a:off x="8010963" y="4554821"/>
            <a:ext cx="15748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follower</a:t>
            </a:r>
            <a:endParaRPr sz="1450">
              <a:latin typeface="Montserrat"/>
              <a:ea typeface="Montserrat"/>
              <a:cs typeface="Montserrat"/>
              <a:sym typeface="Montserrat"/>
            </a:endParaRPr>
          </a:p>
        </p:txBody>
      </p:sp>
      <p:sp>
        <p:nvSpPr>
          <p:cNvPr id="2895" name="Google Shape;2895;p77"/>
          <p:cNvSpPr txBox="1"/>
          <p:nvPr/>
        </p:nvSpPr>
        <p:spPr>
          <a:xfrm>
            <a:off x="1344168" y="3291840"/>
            <a:ext cx="23637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__cluster_metadata-0</a:t>
            </a:r>
            <a:r>
              <a:rPr lang="en-US" sz="1450">
                <a:solidFill>
                  <a:srgbClr val="040531"/>
                </a:solidFill>
                <a:latin typeface="Montserrat"/>
                <a:ea typeface="Montserrat"/>
                <a:cs typeface="Montserrat"/>
                <a:sym typeface="Montserrat"/>
              </a:rPr>
              <a:t> partition</a:t>
            </a:r>
            <a:endParaRPr sz="1450">
              <a:solidFill>
                <a:srgbClr val="040531"/>
              </a:solidFill>
              <a:latin typeface="Montserrat"/>
              <a:ea typeface="Montserrat"/>
              <a:cs typeface="Montserrat"/>
              <a:sym typeface="Montserra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900"/>
        <p:cNvGrpSpPr/>
        <p:nvPr/>
      </p:nvGrpSpPr>
      <p:grpSpPr>
        <a:xfrm>
          <a:off x="0" y="0"/>
          <a:ext cx="0" cy="0"/>
          <a:chOff x="0" y="0"/>
          <a:chExt cx="0" cy="0"/>
        </a:xfrm>
      </p:grpSpPr>
      <p:grpSp>
        <p:nvGrpSpPr>
          <p:cNvPr id="2901" name="Google Shape;2901;p78"/>
          <p:cNvGrpSpPr/>
          <p:nvPr/>
        </p:nvGrpSpPr>
        <p:grpSpPr>
          <a:xfrm>
            <a:off x="9473184" y="1234440"/>
            <a:ext cx="2057400" cy="2953500"/>
            <a:chOff x="9898475" y="4389120"/>
            <a:chExt cx="4114800" cy="5907000"/>
          </a:xfrm>
        </p:grpSpPr>
        <p:sp>
          <p:nvSpPr>
            <p:cNvPr id="2902" name="Google Shape;2902;p78"/>
            <p:cNvSpPr/>
            <p:nvPr/>
          </p:nvSpPr>
          <p:spPr>
            <a:xfrm>
              <a:off x="9898475" y="4389120"/>
              <a:ext cx="4114800" cy="5907000"/>
            </a:xfrm>
            <a:prstGeom prst="roundRect">
              <a:avLst>
                <a:gd name="adj" fmla="val 4975"/>
              </a:avLst>
            </a:prstGeom>
            <a:solidFill>
              <a:srgbClr val="FFFFFF"/>
            </a:solid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903" name="Google Shape;2903;p78"/>
            <p:cNvGrpSpPr/>
            <p:nvPr/>
          </p:nvGrpSpPr>
          <p:grpSpPr>
            <a:xfrm>
              <a:off x="11507824" y="6661145"/>
              <a:ext cx="896102" cy="962518"/>
              <a:chOff x="5715755" y="6011791"/>
              <a:chExt cx="727297" cy="793109"/>
            </a:xfrm>
          </p:grpSpPr>
          <p:sp>
            <p:nvSpPr>
              <p:cNvPr id="2904" name="Google Shape;2904;p78"/>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905" name="Google Shape;2905;p78"/>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06" name="Google Shape;2906;p78"/>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07" name="Google Shape;2907;p78"/>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08" name="Google Shape;2908;p78"/>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09" name="Google Shape;2909;p78"/>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10" name="Google Shape;2910;p78"/>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11" name="Google Shape;2911;p78"/>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12" name="Google Shape;2912;p78"/>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13" name="Google Shape;2913;p78"/>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2914" name="Google Shape;2914;p78"/>
            <p:cNvGrpSpPr/>
            <p:nvPr/>
          </p:nvGrpSpPr>
          <p:grpSpPr>
            <a:xfrm>
              <a:off x="10035575" y="4546567"/>
              <a:ext cx="3840600" cy="1874400"/>
              <a:chOff x="1051500" y="4546567"/>
              <a:chExt cx="3840600" cy="1874400"/>
            </a:xfrm>
          </p:grpSpPr>
          <p:sp>
            <p:nvSpPr>
              <p:cNvPr id="2915" name="Google Shape;2915;p78"/>
              <p:cNvSpPr/>
              <p:nvPr/>
            </p:nvSpPr>
            <p:spPr>
              <a:xfrm>
                <a:off x="1051500" y="4546567"/>
                <a:ext cx="3840600" cy="1874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lnSpc>
                    <a:spcPct val="90000"/>
                  </a:lnSpc>
                </a:pPr>
                <a:r>
                  <a:rPr lang="en-US">
                    <a:solidFill>
                      <a:schemeClr val="dk2"/>
                    </a:solidFill>
                    <a:latin typeface="Montserrat"/>
                    <a:ea typeface="Montserrat"/>
                    <a:cs typeface="Montserrat"/>
                    <a:sym typeface="Montserrat"/>
                  </a:rPr>
                  <a:t>Broker</a:t>
                </a:r>
                <a:endParaRPr>
                  <a:solidFill>
                    <a:schemeClr val="dk2"/>
                  </a:solidFill>
                  <a:latin typeface="Montserrat"/>
                  <a:ea typeface="Montserrat"/>
                  <a:cs typeface="Montserrat"/>
                  <a:sym typeface="Montserrat"/>
                </a:endParaRPr>
              </a:p>
              <a:p>
                <a:pPr algn="ctr">
                  <a:lnSpc>
                    <a:spcPct val="90000"/>
                  </a:lnSpc>
                </a:pPr>
                <a:endParaRPr sz="1500">
                  <a:solidFill>
                    <a:schemeClr val="dk2"/>
                  </a:solidFill>
                  <a:latin typeface="Montserrat"/>
                  <a:ea typeface="Montserrat"/>
                  <a:cs typeface="Montserrat"/>
                  <a:sym typeface="Montserrat"/>
                </a:endParaRPr>
              </a:p>
            </p:txBody>
          </p:sp>
          <p:sp>
            <p:nvSpPr>
              <p:cNvPr id="2916" name="Google Shape;2916;p78"/>
              <p:cNvSpPr/>
              <p:nvPr/>
            </p:nvSpPr>
            <p:spPr>
              <a:xfrm>
                <a:off x="1385250" y="5532120"/>
                <a:ext cx="3173100" cy="735900"/>
              </a:xfrm>
              <a:prstGeom prst="roundRect">
                <a:avLst>
                  <a:gd name="adj" fmla="val 4975"/>
                </a:avLst>
              </a:prstGeom>
              <a:solidFill>
                <a:srgbClr val="38CCED"/>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grpSp>
          <p:nvGrpSpPr>
            <p:cNvPr id="2917" name="Google Shape;2917;p78"/>
            <p:cNvGrpSpPr/>
            <p:nvPr/>
          </p:nvGrpSpPr>
          <p:grpSpPr>
            <a:xfrm>
              <a:off x="10035575" y="7863840"/>
              <a:ext cx="3840600" cy="2286000"/>
              <a:chOff x="10035575" y="7863840"/>
              <a:chExt cx="3840600" cy="2286000"/>
            </a:xfrm>
          </p:grpSpPr>
          <p:grpSp>
            <p:nvGrpSpPr>
              <p:cNvPr id="2918" name="Google Shape;2918;p78"/>
              <p:cNvGrpSpPr/>
              <p:nvPr/>
            </p:nvGrpSpPr>
            <p:grpSpPr>
              <a:xfrm>
                <a:off x="10035575" y="7863840"/>
                <a:ext cx="3840600" cy="2286000"/>
                <a:chOff x="5184600" y="5038350"/>
                <a:chExt cx="3840600" cy="2286000"/>
              </a:xfrm>
            </p:grpSpPr>
            <p:sp>
              <p:nvSpPr>
                <p:cNvPr id="2919" name="Google Shape;2919;p78"/>
                <p:cNvSpPr/>
                <p:nvPr/>
              </p:nvSpPr>
              <p:spPr>
                <a:xfrm>
                  <a:off x="5184600" y="5038350"/>
                  <a:ext cx="3840600" cy="22860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marL="22860"/>
                  <a:r>
                    <a:rPr lang="en-US" sz="1200" b="1">
                      <a:solidFill>
                        <a:srgbClr val="6144D7"/>
                      </a:solidFill>
                      <a:latin typeface="Source Code Pro"/>
                      <a:ea typeface="Source Code Pro"/>
                      <a:cs typeface="Source Code Pro"/>
                      <a:sym typeface="Source Code Pro"/>
                    </a:rPr>
                    <a:t>__cluster_metadata_0</a:t>
                  </a:r>
                  <a:endParaRPr sz="1200">
                    <a:solidFill>
                      <a:srgbClr val="040531"/>
                    </a:solidFill>
                    <a:latin typeface="Montserrat"/>
                    <a:ea typeface="Montserrat"/>
                    <a:cs typeface="Montserrat"/>
                    <a:sym typeface="Montserrat"/>
                  </a:endParaRPr>
                </a:p>
              </p:txBody>
            </p:sp>
            <p:sp>
              <p:nvSpPr>
                <p:cNvPr id="2920" name="Google Shape;2920;p78"/>
                <p:cNvSpPr/>
                <p:nvPr/>
              </p:nvSpPr>
              <p:spPr>
                <a:xfrm>
                  <a:off x="5751588" y="5577840"/>
                  <a:ext cx="3200400" cy="777300"/>
                </a:xfrm>
                <a:prstGeom prst="roundRect">
                  <a:avLst>
                    <a:gd name="adj" fmla="val 4975"/>
                  </a:avLst>
                </a:prstGeom>
                <a:no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&lt;baseoffset&gt;.log</a:t>
                  </a:r>
                  <a:endParaRPr sz="1200">
                    <a:solidFill>
                      <a:srgbClr val="040531"/>
                    </a:solidFill>
                    <a:latin typeface="Montserrat"/>
                    <a:ea typeface="Montserrat"/>
                    <a:cs typeface="Montserrat"/>
                    <a:sym typeface="Montserrat"/>
                  </a:endParaRPr>
                </a:p>
              </p:txBody>
            </p:sp>
            <p:grpSp>
              <p:nvGrpSpPr>
                <p:cNvPr id="2921" name="Google Shape;2921;p78"/>
                <p:cNvGrpSpPr/>
                <p:nvPr/>
              </p:nvGrpSpPr>
              <p:grpSpPr>
                <a:xfrm>
                  <a:off x="5458968" y="5541264"/>
                  <a:ext cx="228732" cy="481788"/>
                  <a:chOff x="6029456" y="5541264"/>
                  <a:chExt cx="228732" cy="481788"/>
                </a:xfrm>
              </p:grpSpPr>
              <p:cxnSp>
                <p:nvCxnSpPr>
                  <p:cNvPr id="2922" name="Google Shape;2922;p78"/>
                  <p:cNvCxnSpPr/>
                  <p:nvPr/>
                </p:nvCxnSpPr>
                <p:spPr>
                  <a:xfrm>
                    <a:off x="6029456" y="5541264"/>
                    <a:ext cx="4800" cy="384000"/>
                  </a:xfrm>
                  <a:prstGeom prst="straightConnector1">
                    <a:avLst/>
                  </a:prstGeom>
                  <a:noFill/>
                  <a:ln w="28575" cap="flat" cmpd="sng">
                    <a:solidFill>
                      <a:srgbClr val="040531"/>
                    </a:solidFill>
                    <a:prstDash val="solid"/>
                    <a:round/>
                    <a:headEnd type="none" w="med" len="med"/>
                    <a:tailEnd type="none" w="med" len="med"/>
                  </a:ln>
                </p:spPr>
              </p:cxnSp>
              <p:cxnSp>
                <p:nvCxnSpPr>
                  <p:cNvPr id="2923" name="Google Shape;2923;p78"/>
                  <p:cNvCxnSpPr/>
                  <p:nvPr/>
                </p:nvCxnSpPr>
                <p:spPr>
                  <a:xfrm rot="5400000">
                    <a:off x="6163538" y="5928402"/>
                    <a:ext cx="6300" cy="183000"/>
                  </a:xfrm>
                  <a:prstGeom prst="straightConnector1">
                    <a:avLst/>
                  </a:prstGeom>
                  <a:noFill/>
                  <a:ln w="28575" cap="flat" cmpd="sng">
                    <a:solidFill>
                      <a:srgbClr val="040531"/>
                    </a:solidFill>
                    <a:prstDash val="solid"/>
                    <a:round/>
                    <a:headEnd type="none" w="med" len="med"/>
                    <a:tailEnd type="none" w="med" len="med"/>
                  </a:ln>
                </p:spPr>
              </p:cxnSp>
            </p:grpSp>
          </p:grpSp>
          <p:sp>
            <p:nvSpPr>
              <p:cNvPr id="2924" name="Google Shape;2924;p78"/>
              <p:cNvSpPr/>
              <p:nvPr/>
            </p:nvSpPr>
            <p:spPr>
              <a:xfrm>
                <a:off x="10605989" y="9272016"/>
                <a:ext cx="3200400" cy="7773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&lt;endoffset-epoch&gt;.checkpoint</a:t>
                </a:r>
                <a:endParaRPr sz="1200">
                  <a:solidFill>
                    <a:srgbClr val="040531"/>
                  </a:solidFill>
                  <a:latin typeface="Montserrat"/>
                  <a:ea typeface="Montserrat"/>
                  <a:cs typeface="Montserrat"/>
                  <a:sym typeface="Montserrat"/>
                </a:endParaRPr>
              </a:p>
            </p:txBody>
          </p:sp>
          <p:cxnSp>
            <p:nvCxnSpPr>
              <p:cNvPr id="2925" name="Google Shape;2925;p78"/>
              <p:cNvCxnSpPr/>
              <p:nvPr/>
            </p:nvCxnSpPr>
            <p:spPr>
              <a:xfrm>
                <a:off x="10314432" y="8942832"/>
                <a:ext cx="4800" cy="640200"/>
              </a:xfrm>
              <a:prstGeom prst="straightConnector1">
                <a:avLst/>
              </a:prstGeom>
              <a:noFill/>
              <a:ln w="28575" cap="flat" cmpd="sng">
                <a:solidFill>
                  <a:srgbClr val="040531"/>
                </a:solidFill>
                <a:prstDash val="solid"/>
                <a:round/>
                <a:headEnd type="none" w="med" len="med"/>
                <a:tailEnd type="none" w="med" len="med"/>
              </a:ln>
            </p:spPr>
          </p:cxnSp>
          <p:cxnSp>
            <p:nvCxnSpPr>
              <p:cNvPr id="2926" name="Google Shape;2926;p78"/>
              <p:cNvCxnSpPr/>
              <p:nvPr/>
            </p:nvCxnSpPr>
            <p:spPr>
              <a:xfrm rot="5400000">
                <a:off x="10448502" y="9503706"/>
                <a:ext cx="6300" cy="183000"/>
              </a:xfrm>
              <a:prstGeom prst="straightConnector1">
                <a:avLst/>
              </a:prstGeom>
              <a:noFill/>
              <a:ln w="28575" cap="flat" cmpd="sng">
                <a:solidFill>
                  <a:srgbClr val="040531"/>
                </a:solidFill>
                <a:prstDash val="solid"/>
                <a:round/>
                <a:headEnd type="none" w="med" len="med"/>
                <a:tailEnd type="none" w="med" len="med"/>
              </a:ln>
            </p:spPr>
          </p:cxnSp>
        </p:grpSp>
      </p:grpSp>
      <p:grpSp>
        <p:nvGrpSpPr>
          <p:cNvPr id="2927" name="Google Shape;2927;p78"/>
          <p:cNvGrpSpPr/>
          <p:nvPr/>
        </p:nvGrpSpPr>
        <p:grpSpPr>
          <a:xfrm>
            <a:off x="6574536" y="1234440"/>
            <a:ext cx="2057400" cy="2953500"/>
            <a:chOff x="15393725" y="4389120"/>
            <a:chExt cx="4114800" cy="5907000"/>
          </a:xfrm>
        </p:grpSpPr>
        <p:sp>
          <p:nvSpPr>
            <p:cNvPr id="2928" name="Google Shape;2928;p78"/>
            <p:cNvSpPr/>
            <p:nvPr/>
          </p:nvSpPr>
          <p:spPr>
            <a:xfrm>
              <a:off x="15393725" y="4389120"/>
              <a:ext cx="4114800" cy="5907000"/>
            </a:xfrm>
            <a:prstGeom prst="roundRect">
              <a:avLst>
                <a:gd name="adj" fmla="val 4975"/>
              </a:avLst>
            </a:prstGeom>
            <a:solidFill>
              <a:srgbClr val="FFFFFF"/>
            </a:solid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929" name="Google Shape;2929;p78"/>
            <p:cNvGrpSpPr/>
            <p:nvPr/>
          </p:nvGrpSpPr>
          <p:grpSpPr>
            <a:xfrm>
              <a:off x="17003074" y="6661145"/>
              <a:ext cx="896102" cy="962518"/>
              <a:chOff x="5715755" y="6011791"/>
              <a:chExt cx="727297" cy="793109"/>
            </a:xfrm>
          </p:grpSpPr>
          <p:sp>
            <p:nvSpPr>
              <p:cNvPr id="2930" name="Google Shape;2930;p78"/>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931" name="Google Shape;2931;p78"/>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32" name="Google Shape;2932;p78"/>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33" name="Google Shape;2933;p78"/>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34" name="Google Shape;2934;p78"/>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35" name="Google Shape;2935;p78"/>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36" name="Google Shape;2936;p78"/>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37" name="Google Shape;2937;p78"/>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38" name="Google Shape;2938;p78"/>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39" name="Google Shape;2939;p78"/>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2940" name="Google Shape;2940;p78"/>
            <p:cNvGrpSpPr/>
            <p:nvPr/>
          </p:nvGrpSpPr>
          <p:grpSpPr>
            <a:xfrm>
              <a:off x="15530825" y="4546567"/>
              <a:ext cx="3840600" cy="1874400"/>
              <a:chOff x="15530825" y="4546567"/>
              <a:chExt cx="3840600" cy="1874400"/>
            </a:xfrm>
          </p:grpSpPr>
          <p:sp>
            <p:nvSpPr>
              <p:cNvPr id="2941" name="Google Shape;2941;p78"/>
              <p:cNvSpPr/>
              <p:nvPr/>
            </p:nvSpPr>
            <p:spPr>
              <a:xfrm>
                <a:off x="15530825" y="4546567"/>
                <a:ext cx="3840600" cy="1874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lnSpc>
                    <a:spcPct val="90000"/>
                  </a:lnSpc>
                </a:pPr>
                <a:r>
                  <a:rPr lang="en-US">
                    <a:solidFill>
                      <a:schemeClr val="dk2"/>
                    </a:solidFill>
                    <a:latin typeface="Montserrat"/>
                    <a:ea typeface="Montserrat"/>
                    <a:cs typeface="Montserrat"/>
                    <a:sym typeface="Montserrat"/>
                  </a:rPr>
                  <a:t>Controller</a:t>
                </a:r>
                <a:endParaRPr>
                  <a:solidFill>
                    <a:schemeClr val="dk2"/>
                  </a:solidFill>
                  <a:latin typeface="Montserrat"/>
                  <a:ea typeface="Montserrat"/>
                  <a:cs typeface="Montserrat"/>
                  <a:sym typeface="Montserrat"/>
                </a:endParaRPr>
              </a:p>
              <a:p>
                <a:pPr algn="ctr">
                  <a:lnSpc>
                    <a:spcPct val="90000"/>
                  </a:lnSpc>
                </a:pPr>
                <a:endParaRPr sz="1500">
                  <a:solidFill>
                    <a:schemeClr val="dk2"/>
                  </a:solidFill>
                  <a:latin typeface="Montserrat"/>
                  <a:ea typeface="Montserrat"/>
                  <a:cs typeface="Montserrat"/>
                  <a:sym typeface="Montserrat"/>
                </a:endParaRPr>
              </a:p>
            </p:txBody>
          </p:sp>
          <p:sp>
            <p:nvSpPr>
              <p:cNvPr id="2942" name="Google Shape;2942;p78"/>
              <p:cNvSpPr/>
              <p:nvPr/>
            </p:nvSpPr>
            <p:spPr>
              <a:xfrm>
                <a:off x="15864575" y="5532120"/>
                <a:ext cx="3173100" cy="735900"/>
              </a:xfrm>
              <a:prstGeom prst="roundRect">
                <a:avLst>
                  <a:gd name="adj" fmla="val 4975"/>
                </a:avLst>
              </a:prstGeom>
              <a:solidFill>
                <a:srgbClr val="38CCED"/>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grpSp>
          <p:nvGrpSpPr>
            <p:cNvPr id="2943" name="Google Shape;2943;p78"/>
            <p:cNvGrpSpPr/>
            <p:nvPr/>
          </p:nvGrpSpPr>
          <p:grpSpPr>
            <a:xfrm>
              <a:off x="15530825" y="7863840"/>
              <a:ext cx="3840600" cy="2286000"/>
              <a:chOff x="10035575" y="7863840"/>
              <a:chExt cx="3840600" cy="2286000"/>
            </a:xfrm>
          </p:grpSpPr>
          <p:grpSp>
            <p:nvGrpSpPr>
              <p:cNvPr id="2944" name="Google Shape;2944;p78"/>
              <p:cNvGrpSpPr/>
              <p:nvPr/>
            </p:nvGrpSpPr>
            <p:grpSpPr>
              <a:xfrm>
                <a:off x="10035575" y="7863840"/>
                <a:ext cx="3840600" cy="2286000"/>
                <a:chOff x="5184600" y="5038350"/>
                <a:chExt cx="3840600" cy="2286000"/>
              </a:xfrm>
            </p:grpSpPr>
            <p:sp>
              <p:nvSpPr>
                <p:cNvPr id="2945" name="Google Shape;2945;p78"/>
                <p:cNvSpPr/>
                <p:nvPr/>
              </p:nvSpPr>
              <p:spPr>
                <a:xfrm>
                  <a:off x="5184600" y="5038350"/>
                  <a:ext cx="3840600" cy="22860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marL="22860"/>
                  <a:r>
                    <a:rPr lang="en-US" sz="1200" b="1">
                      <a:solidFill>
                        <a:srgbClr val="6144D7"/>
                      </a:solidFill>
                      <a:latin typeface="Source Code Pro"/>
                      <a:ea typeface="Source Code Pro"/>
                      <a:cs typeface="Source Code Pro"/>
                      <a:sym typeface="Source Code Pro"/>
                    </a:rPr>
                    <a:t>__cluster_metadata_0</a:t>
                  </a:r>
                  <a:endParaRPr sz="1200">
                    <a:solidFill>
                      <a:srgbClr val="040531"/>
                    </a:solidFill>
                    <a:latin typeface="Montserrat"/>
                    <a:ea typeface="Montserrat"/>
                    <a:cs typeface="Montserrat"/>
                    <a:sym typeface="Montserrat"/>
                  </a:endParaRPr>
                </a:p>
              </p:txBody>
            </p:sp>
            <p:sp>
              <p:nvSpPr>
                <p:cNvPr id="2946" name="Google Shape;2946;p78"/>
                <p:cNvSpPr/>
                <p:nvPr/>
              </p:nvSpPr>
              <p:spPr>
                <a:xfrm>
                  <a:off x="5751588" y="5577840"/>
                  <a:ext cx="3200400" cy="777300"/>
                </a:xfrm>
                <a:prstGeom prst="roundRect">
                  <a:avLst>
                    <a:gd name="adj" fmla="val 4975"/>
                  </a:avLst>
                </a:prstGeom>
                <a:no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&lt;baseoffset&gt;.log</a:t>
                  </a:r>
                  <a:endParaRPr sz="1200">
                    <a:solidFill>
                      <a:srgbClr val="040531"/>
                    </a:solidFill>
                    <a:latin typeface="Montserrat"/>
                    <a:ea typeface="Montserrat"/>
                    <a:cs typeface="Montserrat"/>
                    <a:sym typeface="Montserrat"/>
                  </a:endParaRPr>
                </a:p>
              </p:txBody>
            </p:sp>
            <p:grpSp>
              <p:nvGrpSpPr>
                <p:cNvPr id="2947" name="Google Shape;2947;p78"/>
                <p:cNvGrpSpPr/>
                <p:nvPr/>
              </p:nvGrpSpPr>
              <p:grpSpPr>
                <a:xfrm>
                  <a:off x="5458968" y="5541264"/>
                  <a:ext cx="228732" cy="481788"/>
                  <a:chOff x="6029456" y="5541264"/>
                  <a:chExt cx="228732" cy="481788"/>
                </a:xfrm>
              </p:grpSpPr>
              <p:cxnSp>
                <p:nvCxnSpPr>
                  <p:cNvPr id="2948" name="Google Shape;2948;p78"/>
                  <p:cNvCxnSpPr/>
                  <p:nvPr/>
                </p:nvCxnSpPr>
                <p:spPr>
                  <a:xfrm>
                    <a:off x="6029456" y="5541264"/>
                    <a:ext cx="4800" cy="384000"/>
                  </a:xfrm>
                  <a:prstGeom prst="straightConnector1">
                    <a:avLst/>
                  </a:prstGeom>
                  <a:noFill/>
                  <a:ln w="28575" cap="flat" cmpd="sng">
                    <a:solidFill>
                      <a:srgbClr val="040531"/>
                    </a:solidFill>
                    <a:prstDash val="solid"/>
                    <a:round/>
                    <a:headEnd type="none" w="med" len="med"/>
                    <a:tailEnd type="none" w="med" len="med"/>
                  </a:ln>
                </p:spPr>
              </p:cxnSp>
              <p:cxnSp>
                <p:nvCxnSpPr>
                  <p:cNvPr id="2949" name="Google Shape;2949;p78"/>
                  <p:cNvCxnSpPr/>
                  <p:nvPr/>
                </p:nvCxnSpPr>
                <p:spPr>
                  <a:xfrm rot="5400000">
                    <a:off x="6163538" y="5928402"/>
                    <a:ext cx="6300" cy="183000"/>
                  </a:xfrm>
                  <a:prstGeom prst="straightConnector1">
                    <a:avLst/>
                  </a:prstGeom>
                  <a:noFill/>
                  <a:ln w="28575" cap="flat" cmpd="sng">
                    <a:solidFill>
                      <a:srgbClr val="040531"/>
                    </a:solidFill>
                    <a:prstDash val="solid"/>
                    <a:round/>
                    <a:headEnd type="none" w="med" len="med"/>
                    <a:tailEnd type="none" w="med" len="med"/>
                  </a:ln>
                </p:spPr>
              </p:cxnSp>
            </p:grpSp>
          </p:grpSp>
          <p:sp>
            <p:nvSpPr>
              <p:cNvPr id="2950" name="Google Shape;2950;p78"/>
              <p:cNvSpPr/>
              <p:nvPr/>
            </p:nvSpPr>
            <p:spPr>
              <a:xfrm>
                <a:off x="10605989" y="9272016"/>
                <a:ext cx="3200400" cy="7773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&lt;endoffset-epoch&gt;.checkpoint</a:t>
                </a:r>
                <a:endParaRPr sz="1200">
                  <a:solidFill>
                    <a:srgbClr val="040531"/>
                  </a:solidFill>
                  <a:latin typeface="Montserrat"/>
                  <a:ea typeface="Montserrat"/>
                  <a:cs typeface="Montserrat"/>
                  <a:sym typeface="Montserrat"/>
                </a:endParaRPr>
              </a:p>
            </p:txBody>
          </p:sp>
          <p:cxnSp>
            <p:nvCxnSpPr>
              <p:cNvPr id="2951" name="Google Shape;2951;p78"/>
              <p:cNvCxnSpPr/>
              <p:nvPr/>
            </p:nvCxnSpPr>
            <p:spPr>
              <a:xfrm>
                <a:off x="10314432" y="8942832"/>
                <a:ext cx="4800" cy="640200"/>
              </a:xfrm>
              <a:prstGeom prst="straightConnector1">
                <a:avLst/>
              </a:prstGeom>
              <a:noFill/>
              <a:ln w="28575" cap="flat" cmpd="sng">
                <a:solidFill>
                  <a:srgbClr val="040531"/>
                </a:solidFill>
                <a:prstDash val="solid"/>
                <a:round/>
                <a:headEnd type="none" w="med" len="med"/>
                <a:tailEnd type="none" w="med" len="med"/>
              </a:ln>
            </p:spPr>
          </p:cxnSp>
          <p:cxnSp>
            <p:nvCxnSpPr>
              <p:cNvPr id="2952" name="Google Shape;2952;p78"/>
              <p:cNvCxnSpPr/>
              <p:nvPr/>
            </p:nvCxnSpPr>
            <p:spPr>
              <a:xfrm rot="5400000">
                <a:off x="10448502" y="9503706"/>
                <a:ext cx="6300" cy="183000"/>
              </a:xfrm>
              <a:prstGeom prst="straightConnector1">
                <a:avLst/>
              </a:prstGeom>
              <a:noFill/>
              <a:ln w="28575" cap="flat" cmpd="sng">
                <a:solidFill>
                  <a:srgbClr val="040531"/>
                </a:solidFill>
                <a:prstDash val="solid"/>
                <a:round/>
                <a:headEnd type="none" w="med" len="med"/>
                <a:tailEnd type="none" w="med" len="med"/>
              </a:ln>
            </p:spPr>
          </p:cxnSp>
        </p:grpSp>
      </p:grpSp>
      <p:grpSp>
        <p:nvGrpSpPr>
          <p:cNvPr id="2953" name="Google Shape;2953;p78"/>
          <p:cNvGrpSpPr/>
          <p:nvPr/>
        </p:nvGrpSpPr>
        <p:grpSpPr>
          <a:xfrm>
            <a:off x="3675888" y="1234440"/>
            <a:ext cx="2057400" cy="2953500"/>
            <a:chOff x="15393725" y="4389120"/>
            <a:chExt cx="4114800" cy="5907000"/>
          </a:xfrm>
        </p:grpSpPr>
        <p:sp>
          <p:nvSpPr>
            <p:cNvPr id="2954" name="Google Shape;2954;p78"/>
            <p:cNvSpPr/>
            <p:nvPr/>
          </p:nvSpPr>
          <p:spPr>
            <a:xfrm>
              <a:off x="15393725" y="4389120"/>
              <a:ext cx="4114800" cy="5907000"/>
            </a:xfrm>
            <a:prstGeom prst="roundRect">
              <a:avLst>
                <a:gd name="adj" fmla="val 4975"/>
              </a:avLst>
            </a:prstGeom>
            <a:solidFill>
              <a:srgbClr val="FFFFFF"/>
            </a:solid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955" name="Google Shape;2955;p78"/>
            <p:cNvGrpSpPr/>
            <p:nvPr/>
          </p:nvGrpSpPr>
          <p:grpSpPr>
            <a:xfrm>
              <a:off x="17003074" y="6661145"/>
              <a:ext cx="896102" cy="962518"/>
              <a:chOff x="5715755" y="6011791"/>
              <a:chExt cx="727297" cy="793109"/>
            </a:xfrm>
          </p:grpSpPr>
          <p:sp>
            <p:nvSpPr>
              <p:cNvPr id="2956" name="Google Shape;2956;p78"/>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957" name="Google Shape;2957;p78"/>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58" name="Google Shape;2958;p78"/>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59" name="Google Shape;2959;p78"/>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60" name="Google Shape;2960;p78"/>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61" name="Google Shape;2961;p78"/>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62" name="Google Shape;2962;p78"/>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63" name="Google Shape;2963;p78"/>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64" name="Google Shape;2964;p78"/>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65" name="Google Shape;2965;p78"/>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2966" name="Google Shape;2966;p78"/>
            <p:cNvGrpSpPr/>
            <p:nvPr/>
          </p:nvGrpSpPr>
          <p:grpSpPr>
            <a:xfrm>
              <a:off x="15530825" y="4546567"/>
              <a:ext cx="3840600" cy="1874400"/>
              <a:chOff x="15530825" y="4546567"/>
              <a:chExt cx="3840600" cy="1874400"/>
            </a:xfrm>
          </p:grpSpPr>
          <p:sp>
            <p:nvSpPr>
              <p:cNvPr id="2967" name="Google Shape;2967;p78"/>
              <p:cNvSpPr/>
              <p:nvPr/>
            </p:nvSpPr>
            <p:spPr>
              <a:xfrm>
                <a:off x="15530825" y="4546567"/>
                <a:ext cx="3840600" cy="1874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lnSpc>
                    <a:spcPct val="90000"/>
                  </a:lnSpc>
                </a:pPr>
                <a:r>
                  <a:rPr lang="en-US">
                    <a:solidFill>
                      <a:schemeClr val="dk2"/>
                    </a:solidFill>
                    <a:latin typeface="Montserrat"/>
                    <a:ea typeface="Montserrat"/>
                    <a:cs typeface="Montserrat"/>
                    <a:sym typeface="Montserrat"/>
                  </a:rPr>
                  <a:t>Controller</a:t>
                </a:r>
                <a:endParaRPr>
                  <a:solidFill>
                    <a:schemeClr val="dk2"/>
                  </a:solidFill>
                  <a:latin typeface="Montserrat"/>
                  <a:ea typeface="Montserrat"/>
                  <a:cs typeface="Montserrat"/>
                  <a:sym typeface="Montserrat"/>
                </a:endParaRPr>
              </a:p>
              <a:p>
                <a:pPr algn="ctr">
                  <a:lnSpc>
                    <a:spcPct val="90000"/>
                  </a:lnSpc>
                </a:pPr>
                <a:endParaRPr sz="1500">
                  <a:solidFill>
                    <a:schemeClr val="dk2"/>
                  </a:solidFill>
                  <a:latin typeface="Montserrat"/>
                  <a:ea typeface="Montserrat"/>
                  <a:cs typeface="Montserrat"/>
                  <a:sym typeface="Montserrat"/>
                </a:endParaRPr>
              </a:p>
            </p:txBody>
          </p:sp>
          <p:sp>
            <p:nvSpPr>
              <p:cNvPr id="2968" name="Google Shape;2968;p78"/>
              <p:cNvSpPr/>
              <p:nvPr/>
            </p:nvSpPr>
            <p:spPr>
              <a:xfrm>
                <a:off x="15864575" y="5532120"/>
                <a:ext cx="3173100" cy="735900"/>
              </a:xfrm>
              <a:prstGeom prst="roundRect">
                <a:avLst>
                  <a:gd name="adj" fmla="val 4975"/>
                </a:avLst>
              </a:prstGeom>
              <a:solidFill>
                <a:srgbClr val="38CCED"/>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grpSp>
          <p:nvGrpSpPr>
            <p:cNvPr id="2969" name="Google Shape;2969;p78"/>
            <p:cNvGrpSpPr/>
            <p:nvPr/>
          </p:nvGrpSpPr>
          <p:grpSpPr>
            <a:xfrm>
              <a:off x="15530825" y="7863840"/>
              <a:ext cx="3840600" cy="2286000"/>
              <a:chOff x="10035575" y="7863840"/>
              <a:chExt cx="3840600" cy="2286000"/>
            </a:xfrm>
          </p:grpSpPr>
          <p:grpSp>
            <p:nvGrpSpPr>
              <p:cNvPr id="2970" name="Google Shape;2970;p78"/>
              <p:cNvGrpSpPr/>
              <p:nvPr/>
            </p:nvGrpSpPr>
            <p:grpSpPr>
              <a:xfrm>
                <a:off x="10035575" y="7863840"/>
                <a:ext cx="3840600" cy="2286000"/>
                <a:chOff x="5184600" y="5038350"/>
                <a:chExt cx="3840600" cy="2286000"/>
              </a:xfrm>
            </p:grpSpPr>
            <p:sp>
              <p:nvSpPr>
                <p:cNvPr id="2971" name="Google Shape;2971;p78"/>
                <p:cNvSpPr/>
                <p:nvPr/>
              </p:nvSpPr>
              <p:spPr>
                <a:xfrm>
                  <a:off x="5184600" y="5038350"/>
                  <a:ext cx="3840600" cy="22860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marL="22860"/>
                  <a:r>
                    <a:rPr lang="en-US" sz="1200" b="1">
                      <a:solidFill>
                        <a:srgbClr val="6144D7"/>
                      </a:solidFill>
                      <a:latin typeface="Source Code Pro"/>
                      <a:ea typeface="Source Code Pro"/>
                      <a:cs typeface="Source Code Pro"/>
                      <a:sym typeface="Source Code Pro"/>
                    </a:rPr>
                    <a:t>__cluster_metadata_0</a:t>
                  </a:r>
                  <a:endParaRPr sz="1200">
                    <a:solidFill>
                      <a:srgbClr val="040531"/>
                    </a:solidFill>
                    <a:latin typeface="Montserrat"/>
                    <a:ea typeface="Montserrat"/>
                    <a:cs typeface="Montserrat"/>
                    <a:sym typeface="Montserrat"/>
                  </a:endParaRPr>
                </a:p>
              </p:txBody>
            </p:sp>
            <p:sp>
              <p:nvSpPr>
                <p:cNvPr id="2972" name="Google Shape;2972;p78"/>
                <p:cNvSpPr/>
                <p:nvPr/>
              </p:nvSpPr>
              <p:spPr>
                <a:xfrm>
                  <a:off x="5751588" y="5577840"/>
                  <a:ext cx="3200400" cy="777300"/>
                </a:xfrm>
                <a:prstGeom prst="roundRect">
                  <a:avLst>
                    <a:gd name="adj" fmla="val 4975"/>
                  </a:avLst>
                </a:prstGeom>
                <a:no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&lt;baseoffset&gt;.log</a:t>
                  </a:r>
                  <a:endParaRPr sz="1200">
                    <a:solidFill>
                      <a:srgbClr val="040531"/>
                    </a:solidFill>
                    <a:latin typeface="Montserrat"/>
                    <a:ea typeface="Montserrat"/>
                    <a:cs typeface="Montserrat"/>
                    <a:sym typeface="Montserrat"/>
                  </a:endParaRPr>
                </a:p>
              </p:txBody>
            </p:sp>
            <p:grpSp>
              <p:nvGrpSpPr>
                <p:cNvPr id="2973" name="Google Shape;2973;p78"/>
                <p:cNvGrpSpPr/>
                <p:nvPr/>
              </p:nvGrpSpPr>
              <p:grpSpPr>
                <a:xfrm>
                  <a:off x="5458968" y="5541264"/>
                  <a:ext cx="228732" cy="481788"/>
                  <a:chOff x="6029456" y="5541264"/>
                  <a:chExt cx="228732" cy="481788"/>
                </a:xfrm>
              </p:grpSpPr>
              <p:cxnSp>
                <p:nvCxnSpPr>
                  <p:cNvPr id="2974" name="Google Shape;2974;p78"/>
                  <p:cNvCxnSpPr/>
                  <p:nvPr/>
                </p:nvCxnSpPr>
                <p:spPr>
                  <a:xfrm>
                    <a:off x="6029456" y="5541264"/>
                    <a:ext cx="4800" cy="384000"/>
                  </a:xfrm>
                  <a:prstGeom prst="straightConnector1">
                    <a:avLst/>
                  </a:prstGeom>
                  <a:noFill/>
                  <a:ln w="28575" cap="flat" cmpd="sng">
                    <a:solidFill>
                      <a:srgbClr val="040531"/>
                    </a:solidFill>
                    <a:prstDash val="solid"/>
                    <a:round/>
                    <a:headEnd type="none" w="med" len="med"/>
                    <a:tailEnd type="none" w="med" len="med"/>
                  </a:ln>
                </p:spPr>
              </p:cxnSp>
              <p:cxnSp>
                <p:nvCxnSpPr>
                  <p:cNvPr id="2975" name="Google Shape;2975;p78"/>
                  <p:cNvCxnSpPr/>
                  <p:nvPr/>
                </p:nvCxnSpPr>
                <p:spPr>
                  <a:xfrm rot="5400000">
                    <a:off x="6163538" y="5928402"/>
                    <a:ext cx="6300" cy="183000"/>
                  </a:xfrm>
                  <a:prstGeom prst="straightConnector1">
                    <a:avLst/>
                  </a:prstGeom>
                  <a:noFill/>
                  <a:ln w="28575" cap="flat" cmpd="sng">
                    <a:solidFill>
                      <a:srgbClr val="040531"/>
                    </a:solidFill>
                    <a:prstDash val="solid"/>
                    <a:round/>
                    <a:headEnd type="none" w="med" len="med"/>
                    <a:tailEnd type="none" w="med" len="med"/>
                  </a:ln>
                </p:spPr>
              </p:cxnSp>
            </p:grpSp>
          </p:grpSp>
          <p:sp>
            <p:nvSpPr>
              <p:cNvPr id="2976" name="Google Shape;2976;p78"/>
              <p:cNvSpPr/>
              <p:nvPr/>
            </p:nvSpPr>
            <p:spPr>
              <a:xfrm>
                <a:off x="10605989" y="9272016"/>
                <a:ext cx="3200400" cy="7773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&lt;endoffset-epoch&gt;.checkpoint</a:t>
                </a:r>
                <a:endParaRPr sz="1200">
                  <a:solidFill>
                    <a:srgbClr val="040531"/>
                  </a:solidFill>
                  <a:latin typeface="Montserrat"/>
                  <a:ea typeface="Montserrat"/>
                  <a:cs typeface="Montserrat"/>
                  <a:sym typeface="Montserrat"/>
                </a:endParaRPr>
              </a:p>
            </p:txBody>
          </p:sp>
          <p:cxnSp>
            <p:nvCxnSpPr>
              <p:cNvPr id="2977" name="Google Shape;2977;p78"/>
              <p:cNvCxnSpPr/>
              <p:nvPr/>
            </p:nvCxnSpPr>
            <p:spPr>
              <a:xfrm>
                <a:off x="10314432" y="8942832"/>
                <a:ext cx="4800" cy="640200"/>
              </a:xfrm>
              <a:prstGeom prst="straightConnector1">
                <a:avLst/>
              </a:prstGeom>
              <a:noFill/>
              <a:ln w="28575" cap="flat" cmpd="sng">
                <a:solidFill>
                  <a:srgbClr val="040531"/>
                </a:solidFill>
                <a:prstDash val="solid"/>
                <a:round/>
                <a:headEnd type="none" w="med" len="med"/>
                <a:tailEnd type="none" w="med" len="med"/>
              </a:ln>
            </p:spPr>
          </p:cxnSp>
          <p:cxnSp>
            <p:nvCxnSpPr>
              <p:cNvPr id="2978" name="Google Shape;2978;p78"/>
              <p:cNvCxnSpPr/>
              <p:nvPr/>
            </p:nvCxnSpPr>
            <p:spPr>
              <a:xfrm rot="5400000">
                <a:off x="10448502" y="9503706"/>
                <a:ext cx="6300" cy="183000"/>
              </a:xfrm>
              <a:prstGeom prst="straightConnector1">
                <a:avLst/>
              </a:prstGeom>
              <a:noFill/>
              <a:ln w="28575" cap="flat" cmpd="sng">
                <a:solidFill>
                  <a:srgbClr val="040531"/>
                </a:solidFill>
                <a:prstDash val="solid"/>
                <a:round/>
                <a:headEnd type="none" w="med" len="med"/>
                <a:tailEnd type="none" w="med" len="med"/>
              </a:ln>
            </p:spPr>
          </p:cxnSp>
        </p:grpSp>
      </p:grpSp>
      <p:grpSp>
        <p:nvGrpSpPr>
          <p:cNvPr id="2979" name="Google Shape;2979;p78"/>
          <p:cNvGrpSpPr/>
          <p:nvPr/>
        </p:nvGrpSpPr>
        <p:grpSpPr>
          <a:xfrm>
            <a:off x="772668" y="1234440"/>
            <a:ext cx="2057400" cy="2953500"/>
            <a:chOff x="15393725" y="4389120"/>
            <a:chExt cx="4114800" cy="5907000"/>
          </a:xfrm>
        </p:grpSpPr>
        <p:sp>
          <p:nvSpPr>
            <p:cNvPr id="2980" name="Google Shape;2980;p78"/>
            <p:cNvSpPr/>
            <p:nvPr/>
          </p:nvSpPr>
          <p:spPr>
            <a:xfrm>
              <a:off x="15393725" y="4389120"/>
              <a:ext cx="4114800" cy="5907000"/>
            </a:xfrm>
            <a:prstGeom prst="roundRect">
              <a:avLst>
                <a:gd name="adj" fmla="val 4975"/>
              </a:avLst>
            </a:prstGeom>
            <a:solidFill>
              <a:srgbClr val="FFFFFF"/>
            </a:solid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2981" name="Google Shape;2981;p78"/>
            <p:cNvGrpSpPr/>
            <p:nvPr/>
          </p:nvGrpSpPr>
          <p:grpSpPr>
            <a:xfrm>
              <a:off x="17003074" y="6661145"/>
              <a:ext cx="896102" cy="962518"/>
              <a:chOff x="5715755" y="6011791"/>
              <a:chExt cx="727297" cy="793109"/>
            </a:xfrm>
          </p:grpSpPr>
          <p:sp>
            <p:nvSpPr>
              <p:cNvPr id="2982" name="Google Shape;2982;p78"/>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983" name="Google Shape;2983;p78"/>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84" name="Google Shape;2984;p78"/>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85" name="Google Shape;2985;p78"/>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86" name="Google Shape;2986;p78"/>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87" name="Google Shape;2987;p78"/>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88" name="Google Shape;2988;p78"/>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89" name="Google Shape;2989;p78"/>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90" name="Google Shape;2990;p78"/>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991" name="Google Shape;2991;p78"/>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2992" name="Google Shape;2992;p78"/>
            <p:cNvGrpSpPr/>
            <p:nvPr/>
          </p:nvGrpSpPr>
          <p:grpSpPr>
            <a:xfrm>
              <a:off x="15530825" y="4546567"/>
              <a:ext cx="3840600" cy="1874400"/>
              <a:chOff x="15530825" y="4546567"/>
              <a:chExt cx="3840600" cy="1874400"/>
            </a:xfrm>
          </p:grpSpPr>
          <p:sp>
            <p:nvSpPr>
              <p:cNvPr id="2993" name="Google Shape;2993;p78"/>
              <p:cNvSpPr/>
              <p:nvPr/>
            </p:nvSpPr>
            <p:spPr>
              <a:xfrm>
                <a:off x="15530825" y="4546567"/>
                <a:ext cx="3840600" cy="1874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lnSpc>
                    <a:spcPct val="90000"/>
                  </a:lnSpc>
                </a:pPr>
                <a:r>
                  <a:rPr lang="en-US">
                    <a:solidFill>
                      <a:schemeClr val="dk2"/>
                    </a:solidFill>
                    <a:latin typeface="Montserrat"/>
                    <a:ea typeface="Montserrat"/>
                    <a:cs typeface="Montserrat"/>
                    <a:sym typeface="Montserrat"/>
                  </a:rPr>
                  <a:t>Controller</a:t>
                </a:r>
                <a:endParaRPr>
                  <a:solidFill>
                    <a:schemeClr val="dk2"/>
                  </a:solidFill>
                  <a:latin typeface="Montserrat"/>
                  <a:ea typeface="Montserrat"/>
                  <a:cs typeface="Montserrat"/>
                  <a:sym typeface="Montserrat"/>
                </a:endParaRPr>
              </a:p>
              <a:p>
                <a:pPr algn="ctr">
                  <a:lnSpc>
                    <a:spcPct val="90000"/>
                  </a:lnSpc>
                </a:pPr>
                <a:endParaRPr sz="1500">
                  <a:solidFill>
                    <a:schemeClr val="dk2"/>
                  </a:solidFill>
                  <a:latin typeface="Montserrat"/>
                  <a:ea typeface="Montserrat"/>
                  <a:cs typeface="Montserrat"/>
                  <a:sym typeface="Montserrat"/>
                </a:endParaRPr>
              </a:p>
            </p:txBody>
          </p:sp>
          <p:sp>
            <p:nvSpPr>
              <p:cNvPr id="2994" name="Google Shape;2994;p78"/>
              <p:cNvSpPr/>
              <p:nvPr/>
            </p:nvSpPr>
            <p:spPr>
              <a:xfrm>
                <a:off x="15864575" y="5532120"/>
                <a:ext cx="3173100" cy="735900"/>
              </a:xfrm>
              <a:prstGeom prst="roundRect">
                <a:avLst>
                  <a:gd name="adj" fmla="val 4975"/>
                </a:avLst>
              </a:prstGeom>
              <a:solidFill>
                <a:srgbClr val="38CCED"/>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grpSp>
          <p:nvGrpSpPr>
            <p:cNvPr id="2995" name="Google Shape;2995;p78"/>
            <p:cNvGrpSpPr/>
            <p:nvPr/>
          </p:nvGrpSpPr>
          <p:grpSpPr>
            <a:xfrm>
              <a:off x="15530825" y="7863840"/>
              <a:ext cx="3840600" cy="2286000"/>
              <a:chOff x="10035575" y="7863840"/>
              <a:chExt cx="3840600" cy="2286000"/>
            </a:xfrm>
          </p:grpSpPr>
          <p:grpSp>
            <p:nvGrpSpPr>
              <p:cNvPr id="2996" name="Google Shape;2996;p78"/>
              <p:cNvGrpSpPr/>
              <p:nvPr/>
            </p:nvGrpSpPr>
            <p:grpSpPr>
              <a:xfrm>
                <a:off x="10035575" y="7863840"/>
                <a:ext cx="3840600" cy="2286000"/>
                <a:chOff x="5184600" y="5038350"/>
                <a:chExt cx="3840600" cy="2286000"/>
              </a:xfrm>
            </p:grpSpPr>
            <p:sp>
              <p:nvSpPr>
                <p:cNvPr id="2997" name="Google Shape;2997;p78"/>
                <p:cNvSpPr/>
                <p:nvPr/>
              </p:nvSpPr>
              <p:spPr>
                <a:xfrm>
                  <a:off x="5184600" y="5038350"/>
                  <a:ext cx="3840600" cy="22860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marL="22860"/>
                  <a:r>
                    <a:rPr lang="en-US" sz="1200" b="1">
                      <a:solidFill>
                        <a:srgbClr val="6144D7"/>
                      </a:solidFill>
                      <a:latin typeface="Source Code Pro"/>
                      <a:ea typeface="Source Code Pro"/>
                      <a:cs typeface="Source Code Pro"/>
                      <a:sym typeface="Source Code Pro"/>
                    </a:rPr>
                    <a:t>__cluster_metadata_0</a:t>
                  </a:r>
                  <a:endParaRPr sz="1200">
                    <a:solidFill>
                      <a:srgbClr val="040531"/>
                    </a:solidFill>
                    <a:latin typeface="Montserrat"/>
                    <a:ea typeface="Montserrat"/>
                    <a:cs typeface="Montserrat"/>
                    <a:sym typeface="Montserrat"/>
                  </a:endParaRPr>
                </a:p>
              </p:txBody>
            </p:sp>
            <p:sp>
              <p:nvSpPr>
                <p:cNvPr id="2998" name="Google Shape;2998;p78"/>
                <p:cNvSpPr/>
                <p:nvPr/>
              </p:nvSpPr>
              <p:spPr>
                <a:xfrm>
                  <a:off x="5751588" y="5577840"/>
                  <a:ext cx="3200400" cy="777300"/>
                </a:xfrm>
                <a:prstGeom prst="roundRect">
                  <a:avLst>
                    <a:gd name="adj" fmla="val 4975"/>
                  </a:avLst>
                </a:prstGeom>
                <a:no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&lt;baseoffset&gt;.log</a:t>
                  </a:r>
                  <a:endParaRPr sz="1200">
                    <a:solidFill>
                      <a:srgbClr val="040531"/>
                    </a:solidFill>
                    <a:latin typeface="Montserrat"/>
                    <a:ea typeface="Montserrat"/>
                    <a:cs typeface="Montserrat"/>
                    <a:sym typeface="Montserrat"/>
                  </a:endParaRPr>
                </a:p>
              </p:txBody>
            </p:sp>
            <p:grpSp>
              <p:nvGrpSpPr>
                <p:cNvPr id="2999" name="Google Shape;2999;p78"/>
                <p:cNvGrpSpPr/>
                <p:nvPr/>
              </p:nvGrpSpPr>
              <p:grpSpPr>
                <a:xfrm>
                  <a:off x="5458968" y="5541264"/>
                  <a:ext cx="228732" cy="481788"/>
                  <a:chOff x="6029456" y="5541264"/>
                  <a:chExt cx="228732" cy="481788"/>
                </a:xfrm>
              </p:grpSpPr>
              <p:cxnSp>
                <p:nvCxnSpPr>
                  <p:cNvPr id="3000" name="Google Shape;3000;p78"/>
                  <p:cNvCxnSpPr/>
                  <p:nvPr/>
                </p:nvCxnSpPr>
                <p:spPr>
                  <a:xfrm>
                    <a:off x="6029456" y="5541264"/>
                    <a:ext cx="4800" cy="384000"/>
                  </a:xfrm>
                  <a:prstGeom prst="straightConnector1">
                    <a:avLst/>
                  </a:prstGeom>
                  <a:noFill/>
                  <a:ln w="28575" cap="flat" cmpd="sng">
                    <a:solidFill>
                      <a:srgbClr val="040531"/>
                    </a:solidFill>
                    <a:prstDash val="solid"/>
                    <a:round/>
                    <a:headEnd type="none" w="med" len="med"/>
                    <a:tailEnd type="none" w="med" len="med"/>
                  </a:ln>
                </p:spPr>
              </p:cxnSp>
              <p:cxnSp>
                <p:nvCxnSpPr>
                  <p:cNvPr id="3001" name="Google Shape;3001;p78"/>
                  <p:cNvCxnSpPr/>
                  <p:nvPr/>
                </p:nvCxnSpPr>
                <p:spPr>
                  <a:xfrm rot="5400000">
                    <a:off x="6163538" y="5928402"/>
                    <a:ext cx="6300" cy="183000"/>
                  </a:xfrm>
                  <a:prstGeom prst="straightConnector1">
                    <a:avLst/>
                  </a:prstGeom>
                  <a:noFill/>
                  <a:ln w="28575" cap="flat" cmpd="sng">
                    <a:solidFill>
                      <a:srgbClr val="040531"/>
                    </a:solidFill>
                    <a:prstDash val="solid"/>
                    <a:round/>
                    <a:headEnd type="none" w="med" len="med"/>
                    <a:tailEnd type="none" w="med" len="med"/>
                  </a:ln>
                </p:spPr>
              </p:cxnSp>
            </p:grpSp>
          </p:grpSp>
          <p:sp>
            <p:nvSpPr>
              <p:cNvPr id="3002" name="Google Shape;3002;p78"/>
              <p:cNvSpPr/>
              <p:nvPr/>
            </p:nvSpPr>
            <p:spPr>
              <a:xfrm>
                <a:off x="10605989" y="9272016"/>
                <a:ext cx="3200400" cy="7773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&lt;endoffset-epoch&gt;.checkpoint</a:t>
                </a:r>
                <a:endParaRPr sz="1200">
                  <a:solidFill>
                    <a:srgbClr val="040531"/>
                  </a:solidFill>
                  <a:latin typeface="Montserrat"/>
                  <a:ea typeface="Montserrat"/>
                  <a:cs typeface="Montserrat"/>
                  <a:sym typeface="Montserrat"/>
                </a:endParaRPr>
              </a:p>
            </p:txBody>
          </p:sp>
          <p:cxnSp>
            <p:nvCxnSpPr>
              <p:cNvPr id="3003" name="Google Shape;3003;p78"/>
              <p:cNvCxnSpPr/>
              <p:nvPr/>
            </p:nvCxnSpPr>
            <p:spPr>
              <a:xfrm>
                <a:off x="10314432" y="8942832"/>
                <a:ext cx="4800" cy="640200"/>
              </a:xfrm>
              <a:prstGeom prst="straightConnector1">
                <a:avLst/>
              </a:prstGeom>
              <a:noFill/>
              <a:ln w="28575" cap="flat" cmpd="sng">
                <a:solidFill>
                  <a:srgbClr val="040531"/>
                </a:solidFill>
                <a:prstDash val="solid"/>
                <a:round/>
                <a:headEnd type="none" w="med" len="med"/>
                <a:tailEnd type="none" w="med" len="med"/>
              </a:ln>
            </p:spPr>
          </p:cxnSp>
          <p:cxnSp>
            <p:nvCxnSpPr>
              <p:cNvPr id="3004" name="Google Shape;3004;p78"/>
              <p:cNvCxnSpPr/>
              <p:nvPr/>
            </p:nvCxnSpPr>
            <p:spPr>
              <a:xfrm rot="5400000">
                <a:off x="10448502" y="9503706"/>
                <a:ext cx="6300" cy="183000"/>
              </a:xfrm>
              <a:prstGeom prst="straightConnector1">
                <a:avLst/>
              </a:prstGeom>
              <a:noFill/>
              <a:ln w="28575" cap="flat" cmpd="sng">
                <a:solidFill>
                  <a:srgbClr val="040531"/>
                </a:solidFill>
                <a:prstDash val="solid"/>
                <a:round/>
                <a:headEnd type="none" w="med" len="med"/>
                <a:tailEnd type="none" w="med" len="med"/>
              </a:ln>
            </p:spPr>
          </p:cxnSp>
        </p:grpSp>
      </p:grpSp>
      <p:sp>
        <p:nvSpPr>
          <p:cNvPr id="3005" name="Google Shape;3005;p78"/>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KRaft Cluster Metadata Snapshot</a:t>
            </a:r>
            <a:endParaRPr lang="en-US"/>
          </a:p>
        </p:txBody>
      </p:sp>
      <p:sp>
        <p:nvSpPr>
          <p:cNvPr id="3006" name="Google Shape;3006;p78"/>
          <p:cNvSpPr/>
          <p:nvPr/>
        </p:nvSpPr>
        <p:spPr>
          <a:xfrm>
            <a:off x="6213348" y="1952244"/>
            <a:ext cx="683563" cy="1925400"/>
          </a:xfrm>
          <a:custGeom>
            <a:avLst/>
            <a:gdLst/>
            <a:ahLst/>
            <a:cxnLst/>
            <a:rect l="l" t="t" r="r" b="b"/>
            <a:pathLst>
              <a:path w="54685" h="154032" extrusionOk="0">
                <a:moveTo>
                  <a:pt x="54685" y="154032"/>
                </a:moveTo>
                <a:cubicBezTo>
                  <a:pt x="47109" y="150311"/>
                  <a:pt x="18338" y="145507"/>
                  <a:pt x="9231" y="131703"/>
                </a:cubicBezTo>
                <a:cubicBezTo>
                  <a:pt x="124" y="117899"/>
                  <a:pt x="-184" y="91155"/>
                  <a:pt x="45" y="71206"/>
                </a:cubicBezTo>
                <a:cubicBezTo>
                  <a:pt x="274" y="51257"/>
                  <a:pt x="3358" y="23878"/>
                  <a:pt x="10605" y="12010"/>
                </a:cubicBezTo>
                <a:cubicBezTo>
                  <a:pt x="17852" y="142"/>
                  <a:pt x="38040" y="2002"/>
                  <a:pt x="43527" y="0"/>
                </a:cubicBezTo>
              </a:path>
            </a:pathLst>
          </a:custGeom>
          <a:noFill/>
          <a:ln w="114300" cap="flat" cmpd="sng">
            <a:solidFill>
              <a:srgbClr val="0E68BC"/>
            </a:solidFill>
            <a:prstDash val="solid"/>
            <a:round/>
            <a:headEnd type="triangle" w="med" len="med"/>
            <a:tailEnd type="none" w="med" len="med"/>
          </a:ln>
        </p:spPr>
      </p:sp>
      <p:sp>
        <p:nvSpPr>
          <p:cNvPr id="3007" name="Google Shape;3007;p78"/>
          <p:cNvSpPr/>
          <p:nvPr/>
        </p:nvSpPr>
        <p:spPr>
          <a:xfrm>
            <a:off x="789088" y="4445100"/>
            <a:ext cx="5037600" cy="496500"/>
          </a:xfrm>
          <a:prstGeom prst="roundRect">
            <a:avLst>
              <a:gd name="adj" fmla="val 16667"/>
            </a:avLst>
          </a:prstGeom>
          <a:solidFill>
            <a:schemeClr val="lt1"/>
          </a:solidFill>
          <a:ln>
            <a:noFill/>
          </a:ln>
          <a:effectLst>
            <a:outerShdw blurRad="292100" dist="190500" dir="5400000" algn="t" rotWithShape="0">
              <a:srgbClr val="000000">
                <a:alpha val="25000"/>
              </a:srgbClr>
            </a:outerShdw>
          </a:effectLst>
        </p:spPr>
        <p:txBody>
          <a:bodyPr spcFirstLastPara="1" wrap="square" lIns="45713" tIns="91438" rIns="45713" bIns="45713" anchor="ctr" anchorCtr="0">
            <a:noAutofit/>
          </a:bodyPr>
          <a:lstStyle/>
          <a:p>
            <a:pPr algn="ctr"/>
            <a:r>
              <a:rPr lang="en-US" sz="1500" b="1">
                <a:solidFill>
                  <a:schemeClr val="accent3"/>
                </a:solidFill>
                <a:latin typeface="Source Code Pro"/>
                <a:ea typeface="Source Code Pro"/>
                <a:cs typeface="Source Code Pro"/>
                <a:sym typeface="Source Code Pro"/>
              </a:rPr>
              <a:t>00000000000000000128-0000000001.checkpoint</a:t>
            </a:r>
            <a:endParaRPr sz="1300" b="1">
              <a:solidFill>
                <a:schemeClr val="accent3"/>
              </a:solidFill>
              <a:latin typeface="Source Code Pro"/>
              <a:ea typeface="Source Code Pro"/>
              <a:cs typeface="Source Code Pro"/>
              <a:sym typeface="Source Code Pro"/>
            </a:endParaRPr>
          </a:p>
        </p:txBody>
      </p:sp>
      <p:sp>
        <p:nvSpPr>
          <p:cNvPr id="3008" name="Google Shape;3008;p78"/>
          <p:cNvSpPr/>
          <p:nvPr/>
        </p:nvSpPr>
        <p:spPr>
          <a:xfrm>
            <a:off x="9111996" y="1952244"/>
            <a:ext cx="683563" cy="1925400"/>
          </a:xfrm>
          <a:custGeom>
            <a:avLst/>
            <a:gdLst/>
            <a:ahLst/>
            <a:cxnLst/>
            <a:rect l="l" t="t" r="r" b="b"/>
            <a:pathLst>
              <a:path w="54685" h="154032" extrusionOk="0">
                <a:moveTo>
                  <a:pt x="54685" y="154032"/>
                </a:moveTo>
                <a:cubicBezTo>
                  <a:pt x="47109" y="150311"/>
                  <a:pt x="18338" y="145507"/>
                  <a:pt x="9231" y="131703"/>
                </a:cubicBezTo>
                <a:cubicBezTo>
                  <a:pt x="124" y="117899"/>
                  <a:pt x="-184" y="91155"/>
                  <a:pt x="45" y="71206"/>
                </a:cubicBezTo>
                <a:cubicBezTo>
                  <a:pt x="274" y="51257"/>
                  <a:pt x="3358" y="23878"/>
                  <a:pt x="10605" y="12010"/>
                </a:cubicBezTo>
                <a:cubicBezTo>
                  <a:pt x="17852" y="142"/>
                  <a:pt x="38040" y="2002"/>
                  <a:pt x="43527" y="0"/>
                </a:cubicBezTo>
              </a:path>
            </a:pathLst>
          </a:custGeom>
          <a:noFill/>
          <a:ln w="114300" cap="flat" cmpd="sng">
            <a:solidFill>
              <a:srgbClr val="0E68BC"/>
            </a:solidFill>
            <a:prstDash val="solid"/>
            <a:round/>
            <a:headEnd type="triangle" w="med" len="med"/>
            <a:tailEnd type="none" w="med" len="med"/>
          </a:ln>
        </p:spPr>
      </p:sp>
      <p:sp>
        <p:nvSpPr>
          <p:cNvPr id="3009" name="Google Shape;3009;p78"/>
          <p:cNvSpPr/>
          <p:nvPr/>
        </p:nvSpPr>
        <p:spPr>
          <a:xfrm>
            <a:off x="3316499" y="1951855"/>
            <a:ext cx="683563" cy="1925400"/>
          </a:xfrm>
          <a:custGeom>
            <a:avLst/>
            <a:gdLst/>
            <a:ahLst/>
            <a:cxnLst/>
            <a:rect l="l" t="t" r="r" b="b"/>
            <a:pathLst>
              <a:path w="54685" h="154032" extrusionOk="0">
                <a:moveTo>
                  <a:pt x="54685" y="154032"/>
                </a:moveTo>
                <a:cubicBezTo>
                  <a:pt x="47109" y="150311"/>
                  <a:pt x="18338" y="145507"/>
                  <a:pt x="9231" y="131703"/>
                </a:cubicBezTo>
                <a:cubicBezTo>
                  <a:pt x="124" y="117899"/>
                  <a:pt x="-184" y="91155"/>
                  <a:pt x="45" y="71206"/>
                </a:cubicBezTo>
                <a:cubicBezTo>
                  <a:pt x="274" y="51257"/>
                  <a:pt x="3358" y="23878"/>
                  <a:pt x="10605" y="12010"/>
                </a:cubicBezTo>
                <a:cubicBezTo>
                  <a:pt x="17852" y="142"/>
                  <a:pt x="38040" y="2002"/>
                  <a:pt x="43527" y="0"/>
                </a:cubicBezTo>
              </a:path>
            </a:pathLst>
          </a:custGeom>
          <a:noFill/>
          <a:ln w="114300" cap="flat" cmpd="sng">
            <a:solidFill>
              <a:srgbClr val="0E68BC"/>
            </a:solidFill>
            <a:prstDash val="solid"/>
            <a:round/>
            <a:headEnd type="triangle" w="med" len="med"/>
            <a:tailEnd type="none" w="med" len="med"/>
          </a:ln>
        </p:spPr>
      </p:sp>
      <p:sp>
        <p:nvSpPr>
          <p:cNvPr id="3010" name="Google Shape;3010;p78"/>
          <p:cNvSpPr/>
          <p:nvPr/>
        </p:nvSpPr>
        <p:spPr>
          <a:xfrm>
            <a:off x="411480" y="1951855"/>
            <a:ext cx="683563" cy="1925400"/>
          </a:xfrm>
          <a:custGeom>
            <a:avLst/>
            <a:gdLst/>
            <a:ahLst/>
            <a:cxnLst/>
            <a:rect l="l" t="t" r="r" b="b"/>
            <a:pathLst>
              <a:path w="54685" h="154032" extrusionOk="0">
                <a:moveTo>
                  <a:pt x="54685" y="154032"/>
                </a:moveTo>
                <a:cubicBezTo>
                  <a:pt x="47109" y="150311"/>
                  <a:pt x="18338" y="145507"/>
                  <a:pt x="9231" y="131703"/>
                </a:cubicBezTo>
                <a:cubicBezTo>
                  <a:pt x="124" y="117899"/>
                  <a:pt x="-184" y="91155"/>
                  <a:pt x="45" y="71206"/>
                </a:cubicBezTo>
                <a:cubicBezTo>
                  <a:pt x="274" y="51257"/>
                  <a:pt x="3358" y="23878"/>
                  <a:pt x="10605" y="12010"/>
                </a:cubicBezTo>
                <a:cubicBezTo>
                  <a:pt x="17852" y="142"/>
                  <a:pt x="38040" y="2002"/>
                  <a:pt x="43527" y="0"/>
                </a:cubicBezTo>
              </a:path>
            </a:pathLst>
          </a:custGeom>
          <a:noFill/>
          <a:ln w="114300" cap="flat" cmpd="sng">
            <a:solidFill>
              <a:srgbClr val="0E68BC"/>
            </a:solidFill>
            <a:prstDash val="solid"/>
            <a:round/>
            <a:headEnd type="triangle" w="med" len="med"/>
            <a:tailEnd type="none" w="med" len="med"/>
          </a:ln>
        </p:spPr>
      </p:sp>
      <p:sp>
        <p:nvSpPr>
          <p:cNvPr id="3011" name="Google Shape;3011;p78"/>
          <p:cNvSpPr/>
          <p:nvPr/>
        </p:nvSpPr>
        <p:spPr>
          <a:xfrm>
            <a:off x="6366075" y="4503863"/>
            <a:ext cx="5319600" cy="1474800"/>
          </a:xfrm>
          <a:prstGeom prst="wedgeRoundRectCallout">
            <a:avLst>
              <a:gd name="adj1" fmla="val -58296"/>
              <a:gd name="adj2" fmla="val -29125"/>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45713" bIns="22850" anchor="ctr" anchorCtr="0">
            <a:noAutofit/>
          </a:bodyPr>
          <a:lstStyle/>
          <a:p>
            <a:pPr>
              <a:lnSpc>
                <a:spcPct val="115000"/>
              </a:lnSpc>
            </a:pPr>
            <a:r>
              <a:rPr lang="en-US" sz="1500" b="1">
                <a:solidFill>
                  <a:schemeClr val="lt1"/>
                </a:solidFill>
                <a:latin typeface="Montserrat"/>
                <a:ea typeface="Montserrat"/>
                <a:cs typeface="Montserrat"/>
                <a:sym typeface="Montserrat"/>
              </a:rPr>
              <a:t>Periodic point-in-time snapshot of in-memory metadata cache </a:t>
            </a:r>
            <a:endParaRPr sz="1500" b="1">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Char char="●"/>
            </a:pPr>
            <a:r>
              <a:rPr lang="en-US" sz="1500" b="1">
                <a:solidFill>
                  <a:schemeClr val="lt1"/>
                </a:solidFill>
                <a:latin typeface="Montserrat"/>
                <a:ea typeface="Montserrat"/>
                <a:cs typeface="Montserrat"/>
                <a:sym typeface="Montserrat"/>
              </a:rPr>
              <a:t>Uniquely identified by its </a:t>
            </a:r>
            <a:r>
              <a:rPr lang="en-US" sz="1500" b="1">
                <a:solidFill>
                  <a:schemeClr val="accent5"/>
                </a:solidFill>
                <a:latin typeface="Source Code Pro"/>
                <a:ea typeface="Source Code Pro"/>
                <a:cs typeface="Source Code Pro"/>
                <a:sym typeface="Source Code Pro"/>
              </a:rPr>
              <a:t>EndOffset</a:t>
            </a:r>
            <a:r>
              <a:rPr lang="en-US" sz="1500" b="1">
                <a:solidFill>
                  <a:schemeClr val="lt1"/>
                </a:solidFill>
                <a:latin typeface="Montserrat"/>
                <a:ea typeface="Montserrat"/>
                <a:cs typeface="Montserrat"/>
                <a:sym typeface="Montserrat"/>
              </a:rPr>
              <a:t> and </a:t>
            </a:r>
            <a:r>
              <a:rPr lang="en-US" sz="1500" b="1">
                <a:solidFill>
                  <a:schemeClr val="accent5"/>
                </a:solidFill>
                <a:latin typeface="Source Code Pro"/>
                <a:ea typeface="Source Code Pro"/>
                <a:cs typeface="Source Code Pro"/>
                <a:sym typeface="Source Code Pro"/>
              </a:rPr>
              <a:t>Epoch</a:t>
            </a:r>
            <a:endParaRPr sz="1500" b="1">
              <a:solidFill>
                <a:schemeClr val="lt1"/>
              </a:solidFill>
              <a:latin typeface="Source Code Pro"/>
              <a:ea typeface="Source Code Pro"/>
              <a:cs typeface="Source Code Pro"/>
              <a:sym typeface="Source Code Pro"/>
            </a:endParaRPr>
          </a:p>
          <a:p>
            <a:pPr marL="228600" indent="-209550">
              <a:lnSpc>
                <a:spcPct val="115000"/>
              </a:lnSpc>
              <a:buClr>
                <a:schemeClr val="lt1"/>
              </a:buClr>
              <a:buSzPts val="3000"/>
              <a:buFont typeface="Montserrat"/>
              <a:buChar char="●"/>
            </a:pPr>
            <a:r>
              <a:rPr lang="en-US" sz="1500" b="1">
                <a:solidFill>
                  <a:schemeClr val="lt1"/>
                </a:solidFill>
                <a:latin typeface="Montserrat"/>
                <a:ea typeface="Montserrat"/>
                <a:cs typeface="Montserrat"/>
                <a:sym typeface="Montserrat"/>
              </a:rPr>
              <a:t>Stores only one entry per key</a:t>
            </a:r>
            <a:endParaRPr sz="1500" b="1">
              <a:solidFill>
                <a:schemeClr val="lt1"/>
              </a:solidFill>
              <a:latin typeface="Montserrat"/>
              <a:ea typeface="Montserrat"/>
              <a:cs typeface="Montserrat"/>
              <a:sym typeface="Montserrat"/>
            </a:endParaRPr>
          </a:p>
          <a:p>
            <a:pPr marL="228600" indent="-209550">
              <a:lnSpc>
                <a:spcPct val="115000"/>
              </a:lnSpc>
              <a:spcAft>
                <a:spcPts val="500"/>
              </a:spcAft>
              <a:buClr>
                <a:schemeClr val="lt1"/>
              </a:buClr>
              <a:buSzPts val="3000"/>
              <a:buFont typeface="Montserrat"/>
              <a:buChar char="●"/>
            </a:pPr>
            <a:r>
              <a:rPr lang="en-US" sz="1500" b="1">
                <a:solidFill>
                  <a:schemeClr val="lt1"/>
                </a:solidFill>
                <a:latin typeface="Montserrat"/>
                <a:ea typeface="Montserrat"/>
                <a:cs typeface="Montserrat"/>
                <a:sym typeface="Montserrat"/>
              </a:rPr>
              <a:t>A bit like a “compacted topic”</a:t>
            </a:r>
            <a:endParaRPr sz="1500" b="1">
              <a:solidFill>
                <a:schemeClr val="lt1"/>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9028"/>
          </a:xfrm>
        </p:spPr>
        <p:txBody>
          <a:bodyPr>
            <a:normAutofit fontScale="90000"/>
          </a:bodyPr>
          <a:lstStyle/>
          <a:p>
            <a:r>
              <a:rPr lang="en-US" dirty="0"/>
              <a:t>Kafka Topics</a:t>
            </a:r>
            <a:endParaRPr lang="en-US" dirty="0"/>
          </a:p>
        </p:txBody>
      </p:sp>
      <p:sp>
        <p:nvSpPr>
          <p:cNvPr id="3" name="Content Placeholder 2"/>
          <p:cNvSpPr>
            <a:spLocks noGrp="1"/>
          </p:cNvSpPr>
          <p:nvPr>
            <p:ph idx="1"/>
          </p:nvPr>
        </p:nvSpPr>
        <p:spPr>
          <a:xfrm>
            <a:off x="714895" y="1014154"/>
            <a:ext cx="10638905" cy="5478720"/>
          </a:xfrm>
        </p:spPr>
        <p:txBody>
          <a:bodyPr/>
          <a:lstStyle/>
          <a:p>
            <a:r>
              <a:rPr lang="en-US" dirty="0"/>
              <a:t> A topics is a container that typically group</a:t>
            </a:r>
            <a:br>
              <a:rPr lang="en-US" dirty="0"/>
            </a:br>
            <a:r>
              <a:rPr lang="en-US" dirty="0"/>
              <a:t> events of some together, like DB table </a:t>
            </a:r>
            <a:br>
              <a:rPr lang="en-US" dirty="0"/>
            </a:br>
            <a:r>
              <a:rPr lang="en-US" dirty="0"/>
              <a:t>,order, finance</a:t>
            </a:r>
            <a:endParaRPr lang="en-US" dirty="0"/>
          </a:p>
          <a:p>
            <a:r>
              <a:rPr lang="en-US" dirty="0"/>
              <a:t>Kafka clusters typically contain many topics.</a:t>
            </a:r>
            <a:endParaRPr lang="en-US" dirty="0"/>
          </a:p>
          <a:p>
            <a:r>
              <a:rPr lang="en-US" dirty="0"/>
              <a:t>Unique identifier of topic is its name .</a:t>
            </a:r>
            <a:endParaRPr lang="en-US" dirty="0"/>
          </a:p>
          <a:p>
            <a:r>
              <a:rPr lang="en-US" dirty="0"/>
              <a:t>Append the new topics at the end.</a:t>
            </a:r>
            <a:endParaRPr lang="en-US" dirty="0"/>
          </a:p>
          <a:p>
            <a:r>
              <a:rPr lang="en-US" dirty="0"/>
              <a:t>a topic can only be read by seeking an </a:t>
            </a:r>
            <a:br>
              <a:rPr lang="en-US" dirty="0"/>
            </a:br>
            <a:r>
              <a:rPr lang="en-US" dirty="0"/>
              <a:t>arbitrary offset, then by scanning sequential </a:t>
            </a:r>
            <a:br>
              <a:rPr lang="en-US" dirty="0"/>
            </a:br>
            <a:r>
              <a:rPr lang="en-US" dirty="0"/>
              <a:t>entries</a:t>
            </a:r>
            <a:endParaRPr lang="en-US" dirty="0"/>
          </a:p>
          <a:p>
            <a:r>
              <a:rPr lang="en-US" dirty="0"/>
              <a:t>events in the topic are immutable</a:t>
            </a:r>
            <a:endParaRPr lang="en-US" dirty="0"/>
          </a:p>
        </p:txBody>
      </p:sp>
      <p:pic>
        <p:nvPicPr>
          <p:cNvPr id="4098" name="Picture 2" descr="Apache Kafka Architecture and Use Cases Explained - Analytics Vidhy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44159" y="1023031"/>
            <a:ext cx="4186744" cy="4189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016"/>
        <p:cNvGrpSpPr/>
        <p:nvPr/>
      </p:nvGrpSpPr>
      <p:grpSpPr>
        <a:xfrm>
          <a:off x="0" y="0"/>
          <a:ext cx="0" cy="0"/>
          <a:chOff x="0" y="0"/>
          <a:chExt cx="0" cy="0"/>
        </a:xfrm>
      </p:grpSpPr>
      <p:sp>
        <p:nvSpPr>
          <p:cNvPr id="3017" name="Google Shape;3017;p79"/>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Metadata Log Truncation with Snapshot</a:t>
            </a:r>
            <a:endParaRPr dirty="0"/>
          </a:p>
        </p:txBody>
      </p:sp>
      <p:sp>
        <p:nvSpPr>
          <p:cNvPr id="3018" name="Google Shape;3018;p79"/>
          <p:cNvSpPr/>
          <p:nvPr/>
        </p:nvSpPr>
        <p:spPr>
          <a:xfrm>
            <a:off x="8238823" y="5628677"/>
            <a:ext cx="379500" cy="429750"/>
          </a:xfrm>
          <a:prstGeom prst="rect">
            <a:avLst/>
          </a:prstGeom>
          <a:solidFill>
            <a:srgbClr val="38CCED"/>
          </a:solidFill>
          <a:ln w="1905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pPr algn="ctr"/>
            <a:endParaRPr sz="1700"/>
          </a:p>
        </p:txBody>
      </p:sp>
      <p:sp>
        <p:nvSpPr>
          <p:cNvPr id="3019" name="Google Shape;3019;p79"/>
          <p:cNvSpPr txBox="1"/>
          <p:nvPr/>
        </p:nvSpPr>
        <p:spPr>
          <a:xfrm>
            <a:off x="8926351" y="5566500"/>
            <a:ext cx="2808450" cy="553984"/>
          </a:xfrm>
          <a:prstGeom prst="rect">
            <a:avLst/>
          </a:prstGeom>
          <a:noFill/>
          <a:ln>
            <a:noFill/>
          </a:ln>
        </p:spPr>
        <p:txBody>
          <a:bodyPr spcFirstLastPara="1" wrap="square" lIns="45713" tIns="45713" rIns="45713" bIns="45713" anchor="t" anchorCtr="0">
            <a:spAutoFit/>
          </a:bodyPr>
          <a:lstStyle/>
          <a:p>
            <a:r>
              <a:rPr lang="en-US" sz="1500" dirty="0">
                <a:latin typeface="Montserrat"/>
                <a:ea typeface="Montserrat"/>
                <a:cs typeface="Montserrat"/>
                <a:sym typeface="Montserrat"/>
              </a:rPr>
              <a:t>redundant record for its key not included in snapshot</a:t>
            </a:r>
            <a:endParaRPr sz="1500" dirty="0">
              <a:latin typeface="Montserrat"/>
              <a:ea typeface="Montserrat"/>
              <a:cs typeface="Montserrat"/>
              <a:sym typeface="Montserrat"/>
            </a:endParaRPr>
          </a:p>
        </p:txBody>
      </p:sp>
      <p:sp>
        <p:nvSpPr>
          <p:cNvPr id="3020" name="Google Shape;3020;p79"/>
          <p:cNvSpPr/>
          <p:nvPr/>
        </p:nvSpPr>
        <p:spPr>
          <a:xfrm>
            <a:off x="6009380" y="1261872"/>
            <a:ext cx="4027950" cy="685800"/>
          </a:xfrm>
          <a:prstGeom prst="wedgeRoundRectCallout">
            <a:avLst>
              <a:gd name="adj1" fmla="val -22448"/>
              <a:gd name="adj2" fmla="val 116215"/>
              <a:gd name="adj3" fmla="val 16667"/>
            </a:avLst>
          </a:prstGeom>
          <a:solidFill>
            <a:srgbClr val="0E68BC"/>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rgbClr val="FFFFFF"/>
                </a:solidFill>
                <a:latin typeface="Montserrat"/>
                <a:ea typeface="Montserrat"/>
                <a:cs typeface="Montserrat"/>
                <a:sym typeface="Montserrat"/>
              </a:rPr>
              <a:t>Log of events, i.e. multiple events, potentially for the same key, in order</a:t>
            </a:r>
            <a:endParaRPr sz="1500" b="1">
              <a:solidFill>
                <a:srgbClr val="FFFFFF"/>
              </a:solidFill>
              <a:latin typeface="Montserrat"/>
              <a:ea typeface="Montserrat"/>
              <a:cs typeface="Montserrat"/>
              <a:sym typeface="Montserrat"/>
            </a:endParaRPr>
          </a:p>
        </p:txBody>
      </p:sp>
      <p:sp>
        <p:nvSpPr>
          <p:cNvPr id="3021" name="Google Shape;3021;p79"/>
          <p:cNvSpPr txBox="1"/>
          <p:nvPr/>
        </p:nvSpPr>
        <p:spPr>
          <a:xfrm>
            <a:off x="2124913" y="2384531"/>
            <a:ext cx="6359700" cy="369318"/>
          </a:xfrm>
          <a:prstGeom prst="rect">
            <a:avLst/>
          </a:prstGeom>
          <a:noFill/>
          <a:ln>
            <a:noFill/>
          </a:ln>
        </p:spPr>
        <p:txBody>
          <a:bodyPr spcFirstLastPara="1" wrap="square" lIns="45713" tIns="45713" rIns="45713" bIns="45713" anchor="t" anchorCtr="0">
            <a:spAutoFit/>
          </a:bodyPr>
          <a:lstStyle/>
          <a:p>
            <a:r>
              <a:rPr lang="en-US" b="1">
                <a:solidFill>
                  <a:srgbClr val="6144D7"/>
                </a:solidFill>
                <a:latin typeface="Source Code Pro"/>
                <a:ea typeface="Source Code Pro"/>
                <a:cs typeface="Source Code Pro"/>
                <a:sym typeface="Source Code Pro"/>
              </a:rPr>
              <a:t>__cluster_metadata-0/00000000000000001687.log</a:t>
            </a:r>
            <a:endParaRPr sz="1500" b="1">
              <a:solidFill>
                <a:schemeClr val="accent3"/>
              </a:solidFill>
              <a:latin typeface="Source Code Pro"/>
              <a:ea typeface="Source Code Pro"/>
              <a:cs typeface="Source Code Pro"/>
              <a:sym typeface="Source Code Pro"/>
            </a:endParaRPr>
          </a:p>
        </p:txBody>
      </p:sp>
      <p:sp>
        <p:nvSpPr>
          <p:cNvPr id="3022" name="Google Shape;3022;p79"/>
          <p:cNvSpPr/>
          <p:nvPr/>
        </p:nvSpPr>
        <p:spPr>
          <a:xfrm>
            <a:off x="5271516" y="4561362"/>
            <a:ext cx="5641800" cy="457200"/>
          </a:xfrm>
          <a:prstGeom prst="roundRect">
            <a:avLst>
              <a:gd name="adj" fmla="val 16667"/>
            </a:avLst>
          </a:prstGeom>
          <a:solidFill>
            <a:srgbClr val="FFFFFF"/>
          </a:solidFill>
          <a:ln>
            <a:noFill/>
          </a:ln>
          <a:effectLst>
            <a:outerShdw blurRad="292100" dist="190500" dir="5400000" algn="t" rotWithShape="0">
              <a:srgbClr val="000000">
                <a:alpha val="25000"/>
              </a:srgbClr>
            </a:outerShdw>
          </a:effectLst>
        </p:spPr>
        <p:txBody>
          <a:bodyPr spcFirstLastPara="1" wrap="square" lIns="45713" tIns="91438" rIns="45713" bIns="45713" anchor="ctr" anchorCtr="0">
            <a:noAutofit/>
          </a:bodyPr>
          <a:lstStyle/>
          <a:p>
            <a:pPr algn="ctr"/>
            <a:r>
              <a:rPr lang="en-US" sz="1700" b="1">
                <a:solidFill>
                  <a:srgbClr val="6144D7"/>
                </a:solidFill>
                <a:latin typeface="Source Code Pro"/>
                <a:ea typeface="Source Code Pro"/>
                <a:cs typeface="Source Code Pro"/>
                <a:sym typeface="Source Code Pro"/>
              </a:rPr>
              <a:t>00000000000000002130-0000000003.checkpoint</a:t>
            </a:r>
            <a:endParaRPr sz="1500" b="1">
              <a:solidFill>
                <a:srgbClr val="38CCED"/>
              </a:solidFill>
              <a:latin typeface="Montserrat"/>
              <a:ea typeface="Montserrat"/>
              <a:cs typeface="Montserrat"/>
              <a:sym typeface="Montserrat"/>
            </a:endParaRPr>
          </a:p>
        </p:txBody>
      </p:sp>
      <p:sp>
        <p:nvSpPr>
          <p:cNvPr id="3023" name="Google Shape;3023;p79"/>
          <p:cNvSpPr/>
          <p:nvPr/>
        </p:nvSpPr>
        <p:spPr>
          <a:xfrm>
            <a:off x="793675" y="4482413"/>
            <a:ext cx="3876000" cy="960150"/>
          </a:xfrm>
          <a:prstGeom prst="roundRect">
            <a:avLst>
              <a:gd name="adj" fmla="val 16667"/>
            </a:avLst>
          </a:prstGeom>
          <a:solidFill>
            <a:srgbClr val="0E68BC"/>
          </a:solidFill>
          <a:ln>
            <a:noFill/>
          </a:ln>
          <a:effectLst>
            <a:outerShdw blurRad="292100" dist="190500" dir="5400000" algn="t" rotWithShape="0">
              <a:srgbClr val="000000">
                <a:alpha val="25000"/>
              </a:srgbClr>
            </a:outerShdw>
          </a:effectLst>
        </p:spPr>
        <p:txBody>
          <a:bodyPr spcFirstLastPara="1" wrap="square" lIns="91438" tIns="91438" rIns="45713" bIns="45713" anchor="ctr" anchorCtr="0">
            <a:noAutofit/>
          </a:bodyPr>
          <a:lstStyle/>
          <a:p>
            <a:pPr>
              <a:lnSpc>
                <a:spcPct val="115000"/>
              </a:lnSpc>
            </a:pPr>
            <a:r>
              <a:rPr lang="en-US" sz="1500" b="1" dirty="0">
                <a:solidFill>
                  <a:schemeClr val="lt1"/>
                </a:solidFill>
                <a:latin typeface="Montserrat"/>
                <a:ea typeface="Montserrat"/>
                <a:cs typeface="Montserrat"/>
                <a:sym typeface="Montserrat"/>
              </a:rPr>
              <a:t>Log growth is limited since it is safe to truncate the beginning of the log up to the end of the latest snapshot</a:t>
            </a:r>
            <a:endParaRPr sz="1500" b="1" dirty="0">
              <a:solidFill>
                <a:srgbClr val="FFFFFF"/>
              </a:solidFill>
              <a:latin typeface="Montserrat"/>
              <a:ea typeface="Montserrat"/>
              <a:cs typeface="Montserrat"/>
              <a:sym typeface="Montserrat"/>
            </a:endParaRPr>
          </a:p>
        </p:txBody>
      </p:sp>
      <p:grpSp>
        <p:nvGrpSpPr>
          <p:cNvPr id="3024" name="Google Shape;3024;p79"/>
          <p:cNvGrpSpPr/>
          <p:nvPr/>
        </p:nvGrpSpPr>
        <p:grpSpPr>
          <a:xfrm>
            <a:off x="1260039" y="2819425"/>
            <a:ext cx="9671922" cy="457200"/>
            <a:chOff x="3777025" y="7211070"/>
            <a:chExt cx="15627600" cy="914400"/>
          </a:xfrm>
        </p:grpSpPr>
        <p:sp>
          <p:nvSpPr>
            <p:cNvPr id="3025" name="Google Shape;3025;p79"/>
            <p:cNvSpPr/>
            <p:nvPr/>
          </p:nvSpPr>
          <p:spPr>
            <a:xfrm>
              <a:off x="3777025" y="7211070"/>
              <a:ext cx="15627600" cy="9144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45713" tIns="45713" rIns="45713" bIns="45713" anchor="b" anchorCtr="0">
              <a:noAutofit/>
            </a:bodyPr>
            <a:lstStyle/>
            <a:p>
              <a:endParaRPr sz="1700" b="1">
                <a:solidFill>
                  <a:srgbClr val="040531"/>
                </a:solidFill>
                <a:latin typeface="Montserrat"/>
                <a:ea typeface="Montserrat"/>
                <a:cs typeface="Montserrat"/>
                <a:sym typeface="Montserrat"/>
              </a:endParaRPr>
            </a:p>
          </p:txBody>
        </p:sp>
        <p:sp>
          <p:nvSpPr>
            <p:cNvPr id="3026" name="Google Shape;3026;p79"/>
            <p:cNvSpPr/>
            <p:nvPr/>
          </p:nvSpPr>
          <p:spPr>
            <a:xfrm>
              <a:off x="7853978" y="7351400"/>
              <a:ext cx="914400" cy="625200"/>
            </a:xfrm>
            <a:prstGeom prst="rect">
              <a:avLst/>
            </a:prstGeom>
            <a:solidFill>
              <a:srgbClr val="38CCED"/>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2121</a:t>
              </a:r>
              <a:endParaRPr>
                <a:latin typeface="Montserrat"/>
                <a:ea typeface="Montserrat"/>
                <a:cs typeface="Montserrat"/>
                <a:sym typeface="Montserrat"/>
              </a:endParaRPr>
            </a:p>
          </p:txBody>
        </p:sp>
        <p:sp>
          <p:nvSpPr>
            <p:cNvPr id="3027" name="Google Shape;3027;p79"/>
            <p:cNvSpPr/>
            <p:nvPr/>
          </p:nvSpPr>
          <p:spPr>
            <a:xfrm>
              <a:off x="8808002" y="7351400"/>
              <a:ext cx="914400" cy="625200"/>
            </a:xfrm>
            <a:prstGeom prst="rect">
              <a:avLst/>
            </a:prstGeom>
            <a:solidFill>
              <a:srgbClr val="D7EFF6"/>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2122</a:t>
              </a:r>
              <a:endParaRPr>
                <a:latin typeface="Montserrat"/>
                <a:ea typeface="Montserrat"/>
                <a:cs typeface="Montserrat"/>
                <a:sym typeface="Montserrat"/>
              </a:endParaRPr>
            </a:p>
          </p:txBody>
        </p:sp>
        <p:sp>
          <p:nvSpPr>
            <p:cNvPr id="3028" name="Google Shape;3028;p79"/>
            <p:cNvSpPr/>
            <p:nvPr/>
          </p:nvSpPr>
          <p:spPr>
            <a:xfrm>
              <a:off x="9762026" y="7351400"/>
              <a:ext cx="914400" cy="625200"/>
            </a:xfrm>
            <a:prstGeom prst="rect">
              <a:avLst/>
            </a:prstGeom>
            <a:solidFill>
              <a:srgbClr val="D7EFF6"/>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2123</a:t>
              </a:r>
              <a:endParaRPr>
                <a:latin typeface="Montserrat"/>
                <a:ea typeface="Montserrat"/>
                <a:cs typeface="Montserrat"/>
                <a:sym typeface="Montserrat"/>
              </a:endParaRPr>
            </a:p>
          </p:txBody>
        </p:sp>
        <p:sp>
          <p:nvSpPr>
            <p:cNvPr id="3029" name="Google Shape;3029;p79"/>
            <p:cNvSpPr/>
            <p:nvPr/>
          </p:nvSpPr>
          <p:spPr>
            <a:xfrm>
              <a:off x="10716050" y="7351400"/>
              <a:ext cx="914400" cy="625200"/>
            </a:xfrm>
            <a:prstGeom prst="rect">
              <a:avLst/>
            </a:prstGeom>
            <a:solidFill>
              <a:srgbClr val="38CCED"/>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2124</a:t>
              </a:r>
              <a:endParaRPr>
                <a:latin typeface="Montserrat"/>
                <a:ea typeface="Montserrat"/>
                <a:cs typeface="Montserrat"/>
                <a:sym typeface="Montserrat"/>
              </a:endParaRPr>
            </a:p>
          </p:txBody>
        </p:sp>
        <p:sp>
          <p:nvSpPr>
            <p:cNvPr id="3030" name="Google Shape;3030;p79"/>
            <p:cNvSpPr/>
            <p:nvPr/>
          </p:nvSpPr>
          <p:spPr>
            <a:xfrm>
              <a:off x="11670074" y="7351400"/>
              <a:ext cx="914400" cy="625200"/>
            </a:xfrm>
            <a:prstGeom prst="rect">
              <a:avLst/>
            </a:prstGeom>
            <a:solidFill>
              <a:srgbClr val="D7EFF6"/>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2125</a:t>
              </a:r>
              <a:endParaRPr>
                <a:latin typeface="Montserrat"/>
                <a:ea typeface="Montserrat"/>
                <a:cs typeface="Montserrat"/>
                <a:sym typeface="Montserrat"/>
              </a:endParaRPr>
            </a:p>
          </p:txBody>
        </p:sp>
        <p:sp>
          <p:nvSpPr>
            <p:cNvPr id="3031" name="Google Shape;3031;p79"/>
            <p:cNvSpPr/>
            <p:nvPr/>
          </p:nvSpPr>
          <p:spPr>
            <a:xfrm>
              <a:off x="12624098" y="7351400"/>
              <a:ext cx="914400" cy="625200"/>
            </a:xfrm>
            <a:prstGeom prst="rect">
              <a:avLst/>
            </a:prstGeom>
            <a:solidFill>
              <a:srgbClr val="D7EFF6"/>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2126</a:t>
              </a:r>
              <a:endParaRPr>
                <a:latin typeface="Montserrat"/>
                <a:ea typeface="Montserrat"/>
                <a:cs typeface="Montserrat"/>
                <a:sym typeface="Montserrat"/>
              </a:endParaRPr>
            </a:p>
          </p:txBody>
        </p:sp>
        <p:sp>
          <p:nvSpPr>
            <p:cNvPr id="3032" name="Google Shape;3032;p79"/>
            <p:cNvSpPr/>
            <p:nvPr/>
          </p:nvSpPr>
          <p:spPr>
            <a:xfrm>
              <a:off x="13578122" y="7351400"/>
              <a:ext cx="914400" cy="625200"/>
            </a:xfrm>
            <a:prstGeom prst="rect">
              <a:avLst/>
            </a:prstGeom>
            <a:solidFill>
              <a:srgbClr val="D7EFF6"/>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2127</a:t>
              </a:r>
              <a:endParaRPr>
                <a:latin typeface="Montserrat"/>
                <a:ea typeface="Montserrat"/>
                <a:cs typeface="Montserrat"/>
                <a:sym typeface="Montserrat"/>
              </a:endParaRPr>
            </a:p>
          </p:txBody>
        </p:sp>
        <p:sp>
          <p:nvSpPr>
            <p:cNvPr id="3033" name="Google Shape;3033;p79"/>
            <p:cNvSpPr/>
            <p:nvPr/>
          </p:nvSpPr>
          <p:spPr>
            <a:xfrm>
              <a:off x="14532146" y="7351400"/>
              <a:ext cx="914400" cy="625200"/>
            </a:xfrm>
            <a:prstGeom prst="rect">
              <a:avLst/>
            </a:prstGeom>
            <a:solidFill>
              <a:srgbClr val="D7EFF6"/>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2128</a:t>
              </a:r>
              <a:endParaRPr>
                <a:latin typeface="Montserrat"/>
                <a:ea typeface="Montserrat"/>
                <a:cs typeface="Montserrat"/>
                <a:sym typeface="Montserrat"/>
              </a:endParaRPr>
            </a:p>
          </p:txBody>
        </p:sp>
        <p:sp>
          <p:nvSpPr>
            <p:cNvPr id="3034" name="Google Shape;3034;p79"/>
            <p:cNvSpPr/>
            <p:nvPr/>
          </p:nvSpPr>
          <p:spPr>
            <a:xfrm>
              <a:off x="15486170" y="7351400"/>
              <a:ext cx="914400" cy="625200"/>
            </a:xfrm>
            <a:prstGeom prst="rect">
              <a:avLst/>
            </a:prstGeom>
            <a:solidFill>
              <a:srgbClr val="D7EFF6"/>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2129</a:t>
              </a:r>
              <a:endParaRPr>
                <a:latin typeface="Montserrat"/>
                <a:ea typeface="Montserrat"/>
                <a:cs typeface="Montserrat"/>
                <a:sym typeface="Montserrat"/>
              </a:endParaRPr>
            </a:p>
          </p:txBody>
        </p:sp>
        <p:sp>
          <p:nvSpPr>
            <p:cNvPr id="3035" name="Google Shape;3035;p79"/>
            <p:cNvSpPr/>
            <p:nvPr/>
          </p:nvSpPr>
          <p:spPr>
            <a:xfrm>
              <a:off x="16440194" y="7351400"/>
              <a:ext cx="914400" cy="625200"/>
            </a:xfrm>
            <a:prstGeom prst="rect">
              <a:avLst/>
            </a:prstGeom>
            <a:solidFill>
              <a:srgbClr val="D7EFF6"/>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2130</a:t>
              </a:r>
              <a:endParaRPr>
                <a:latin typeface="Montserrat"/>
                <a:ea typeface="Montserrat"/>
                <a:cs typeface="Montserrat"/>
                <a:sym typeface="Montserrat"/>
              </a:endParaRPr>
            </a:p>
          </p:txBody>
        </p:sp>
        <p:sp>
          <p:nvSpPr>
            <p:cNvPr id="3036" name="Google Shape;3036;p79"/>
            <p:cNvSpPr/>
            <p:nvPr/>
          </p:nvSpPr>
          <p:spPr>
            <a:xfrm>
              <a:off x="17394218" y="7351400"/>
              <a:ext cx="914400" cy="625200"/>
            </a:xfrm>
            <a:prstGeom prst="rect">
              <a:avLst/>
            </a:prstGeom>
            <a:solidFill>
              <a:srgbClr val="D7EFF6"/>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2131</a:t>
              </a:r>
              <a:endParaRPr>
                <a:latin typeface="Montserrat"/>
                <a:ea typeface="Montserrat"/>
                <a:cs typeface="Montserrat"/>
                <a:sym typeface="Montserrat"/>
              </a:endParaRPr>
            </a:p>
          </p:txBody>
        </p:sp>
        <p:sp>
          <p:nvSpPr>
            <p:cNvPr id="3037" name="Google Shape;3037;p79"/>
            <p:cNvSpPr/>
            <p:nvPr/>
          </p:nvSpPr>
          <p:spPr>
            <a:xfrm>
              <a:off x="18348242" y="7351400"/>
              <a:ext cx="914400" cy="625200"/>
            </a:xfrm>
            <a:prstGeom prst="rect">
              <a:avLst/>
            </a:prstGeom>
            <a:solidFill>
              <a:srgbClr val="D7EFF6"/>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a:latin typeface="Montserrat"/>
                  <a:ea typeface="Montserrat"/>
                  <a:cs typeface="Montserrat"/>
                  <a:sym typeface="Montserrat"/>
                </a:rPr>
                <a:t>2132</a:t>
              </a:r>
              <a:endParaRPr>
                <a:latin typeface="Montserrat"/>
                <a:ea typeface="Montserrat"/>
                <a:cs typeface="Montserrat"/>
                <a:sym typeface="Montserrat"/>
              </a:endParaRPr>
            </a:p>
          </p:txBody>
        </p:sp>
        <p:sp>
          <p:nvSpPr>
            <p:cNvPr id="3038" name="Google Shape;3038;p79"/>
            <p:cNvSpPr/>
            <p:nvPr/>
          </p:nvSpPr>
          <p:spPr>
            <a:xfrm>
              <a:off x="3919010" y="7351400"/>
              <a:ext cx="914400" cy="625200"/>
            </a:xfrm>
            <a:prstGeom prst="rect">
              <a:avLst/>
            </a:prstGeom>
            <a:solidFill>
              <a:srgbClr val="D7EFF6"/>
            </a:solidFill>
            <a:ln w="19050" cap="flat" cmpd="sng">
              <a:solidFill>
                <a:srgbClr val="040531"/>
              </a:solidFill>
              <a:prstDash val="solid"/>
              <a:round/>
              <a:headEnd type="none" w="sm" len="sm"/>
              <a:tailEnd type="none" w="sm" len="sm"/>
            </a:ln>
          </p:spPr>
          <p:txBody>
            <a:bodyPr spcFirstLastPara="1" wrap="square" lIns="0" tIns="45713" rIns="0" bIns="45713" anchor="ctr" anchorCtr="0">
              <a:noAutofit/>
            </a:bodyPr>
            <a:lstStyle/>
            <a:p>
              <a:pPr algn="ctr"/>
              <a:r>
                <a:rPr lang="en-US" dirty="0">
                  <a:latin typeface="Montserrat"/>
                  <a:ea typeface="Montserrat"/>
                  <a:cs typeface="Montserrat"/>
                  <a:sym typeface="Montserrat"/>
                </a:rPr>
                <a:t>1687</a:t>
              </a:r>
              <a:endParaRPr dirty="0">
                <a:latin typeface="Montserrat"/>
                <a:ea typeface="Montserrat"/>
                <a:cs typeface="Montserrat"/>
                <a:sym typeface="Montserrat"/>
              </a:endParaRPr>
            </a:p>
          </p:txBody>
        </p:sp>
        <p:sp>
          <p:nvSpPr>
            <p:cNvPr id="3039" name="Google Shape;3039;p79"/>
            <p:cNvSpPr/>
            <p:nvPr/>
          </p:nvSpPr>
          <p:spPr>
            <a:xfrm>
              <a:off x="4873034" y="7351400"/>
              <a:ext cx="457200" cy="625200"/>
            </a:xfrm>
            <a:prstGeom prst="rect">
              <a:avLst/>
            </a:prstGeom>
            <a:noFill/>
            <a:ln>
              <a:noFill/>
            </a:ln>
          </p:spPr>
          <p:txBody>
            <a:bodyPr spcFirstLastPara="1" wrap="square" lIns="0" tIns="0" rIns="0" bIns="45713" anchor="t" anchorCtr="0">
              <a:noAutofit/>
            </a:bodyPr>
            <a:lstStyle/>
            <a:p>
              <a:pPr algn="ctr"/>
              <a:r>
                <a:rPr lang="en-US" sz="1700">
                  <a:latin typeface="Montserrat"/>
                  <a:ea typeface="Montserrat"/>
                  <a:cs typeface="Montserrat"/>
                  <a:sym typeface="Montserrat"/>
                </a:rPr>
                <a:t>…</a:t>
              </a:r>
              <a:endParaRPr sz="1700">
                <a:latin typeface="Montserrat"/>
                <a:ea typeface="Montserrat"/>
                <a:cs typeface="Montserrat"/>
                <a:sym typeface="Montserrat"/>
              </a:endParaRPr>
            </a:p>
          </p:txBody>
        </p:sp>
        <p:sp>
          <p:nvSpPr>
            <p:cNvPr id="3040" name="Google Shape;3040;p79"/>
            <p:cNvSpPr/>
            <p:nvPr/>
          </p:nvSpPr>
          <p:spPr>
            <a:xfrm>
              <a:off x="5369858" y="7351400"/>
              <a:ext cx="457200" cy="625200"/>
            </a:xfrm>
            <a:prstGeom prst="rect">
              <a:avLst/>
            </a:prstGeom>
            <a:solidFill>
              <a:srgbClr val="38CCED"/>
            </a:solidFill>
            <a:ln>
              <a:noFill/>
            </a:ln>
          </p:spPr>
          <p:txBody>
            <a:bodyPr spcFirstLastPara="1" wrap="square" lIns="0" tIns="0" rIns="0" bIns="45713" anchor="t" anchorCtr="0">
              <a:noAutofit/>
            </a:bodyPr>
            <a:lstStyle/>
            <a:p>
              <a:pPr algn="ctr"/>
              <a:r>
                <a:rPr lang="en-US" sz="1700">
                  <a:latin typeface="Montserrat"/>
                  <a:ea typeface="Montserrat"/>
                  <a:cs typeface="Montserrat"/>
                  <a:sym typeface="Montserrat"/>
                </a:rPr>
                <a:t>…</a:t>
              </a:r>
              <a:endParaRPr sz="1700">
                <a:latin typeface="Montserrat"/>
                <a:ea typeface="Montserrat"/>
                <a:cs typeface="Montserrat"/>
                <a:sym typeface="Montserrat"/>
              </a:endParaRPr>
            </a:p>
          </p:txBody>
        </p:sp>
        <p:sp>
          <p:nvSpPr>
            <p:cNvPr id="3041" name="Google Shape;3041;p79"/>
            <p:cNvSpPr/>
            <p:nvPr/>
          </p:nvSpPr>
          <p:spPr>
            <a:xfrm>
              <a:off x="5866682" y="7351400"/>
              <a:ext cx="457200" cy="625200"/>
            </a:xfrm>
            <a:prstGeom prst="rect">
              <a:avLst/>
            </a:prstGeom>
            <a:noFill/>
            <a:ln>
              <a:noFill/>
            </a:ln>
          </p:spPr>
          <p:txBody>
            <a:bodyPr spcFirstLastPara="1" wrap="square" lIns="0" tIns="0" rIns="0" bIns="45713" anchor="t" anchorCtr="0">
              <a:noAutofit/>
            </a:bodyPr>
            <a:lstStyle/>
            <a:p>
              <a:pPr algn="ctr"/>
              <a:r>
                <a:rPr lang="en-US" sz="1700">
                  <a:latin typeface="Montserrat"/>
                  <a:ea typeface="Montserrat"/>
                  <a:cs typeface="Montserrat"/>
                  <a:sym typeface="Montserrat"/>
                </a:rPr>
                <a:t>…</a:t>
              </a:r>
              <a:endParaRPr sz="1700">
                <a:latin typeface="Montserrat"/>
                <a:ea typeface="Montserrat"/>
                <a:cs typeface="Montserrat"/>
                <a:sym typeface="Montserrat"/>
              </a:endParaRPr>
            </a:p>
          </p:txBody>
        </p:sp>
        <p:sp>
          <p:nvSpPr>
            <p:cNvPr id="3042" name="Google Shape;3042;p79"/>
            <p:cNvSpPr/>
            <p:nvPr/>
          </p:nvSpPr>
          <p:spPr>
            <a:xfrm>
              <a:off x="6860330" y="7351400"/>
              <a:ext cx="457200" cy="625200"/>
            </a:xfrm>
            <a:prstGeom prst="rect">
              <a:avLst/>
            </a:prstGeom>
            <a:solidFill>
              <a:srgbClr val="38CCED"/>
            </a:solidFill>
            <a:ln>
              <a:noFill/>
            </a:ln>
          </p:spPr>
          <p:txBody>
            <a:bodyPr spcFirstLastPara="1" wrap="square" lIns="0" tIns="0" rIns="0" bIns="45713" anchor="t" anchorCtr="0">
              <a:noAutofit/>
            </a:bodyPr>
            <a:lstStyle/>
            <a:p>
              <a:pPr algn="ctr"/>
              <a:r>
                <a:rPr lang="en-US" sz="1700">
                  <a:latin typeface="Montserrat"/>
                  <a:ea typeface="Montserrat"/>
                  <a:cs typeface="Montserrat"/>
                  <a:sym typeface="Montserrat"/>
                </a:rPr>
                <a:t>…</a:t>
              </a:r>
              <a:endParaRPr sz="1700">
                <a:latin typeface="Montserrat"/>
                <a:ea typeface="Montserrat"/>
                <a:cs typeface="Montserrat"/>
                <a:sym typeface="Montserrat"/>
              </a:endParaRPr>
            </a:p>
          </p:txBody>
        </p:sp>
        <p:sp>
          <p:nvSpPr>
            <p:cNvPr id="3043" name="Google Shape;3043;p79"/>
            <p:cNvSpPr/>
            <p:nvPr/>
          </p:nvSpPr>
          <p:spPr>
            <a:xfrm>
              <a:off x="7357154" y="7351400"/>
              <a:ext cx="457200" cy="625200"/>
            </a:xfrm>
            <a:prstGeom prst="rect">
              <a:avLst/>
            </a:prstGeom>
            <a:noFill/>
            <a:ln>
              <a:noFill/>
            </a:ln>
          </p:spPr>
          <p:txBody>
            <a:bodyPr spcFirstLastPara="1" wrap="square" lIns="0" tIns="0" rIns="0" bIns="45713" anchor="t" anchorCtr="0">
              <a:noAutofit/>
            </a:bodyPr>
            <a:lstStyle/>
            <a:p>
              <a:pPr algn="ctr"/>
              <a:r>
                <a:rPr lang="en-US" sz="1700">
                  <a:latin typeface="Montserrat"/>
                  <a:ea typeface="Montserrat"/>
                  <a:cs typeface="Montserrat"/>
                  <a:sym typeface="Montserrat"/>
                </a:rPr>
                <a:t>…</a:t>
              </a:r>
              <a:endParaRPr sz="1700">
                <a:latin typeface="Montserrat"/>
                <a:ea typeface="Montserrat"/>
                <a:cs typeface="Montserrat"/>
                <a:sym typeface="Montserrat"/>
              </a:endParaRPr>
            </a:p>
          </p:txBody>
        </p:sp>
        <p:sp>
          <p:nvSpPr>
            <p:cNvPr id="3044" name="Google Shape;3044;p79"/>
            <p:cNvSpPr/>
            <p:nvPr/>
          </p:nvSpPr>
          <p:spPr>
            <a:xfrm>
              <a:off x="6363506" y="7351400"/>
              <a:ext cx="457200" cy="625200"/>
            </a:xfrm>
            <a:prstGeom prst="rect">
              <a:avLst/>
            </a:prstGeom>
            <a:noFill/>
            <a:ln>
              <a:noFill/>
            </a:ln>
          </p:spPr>
          <p:txBody>
            <a:bodyPr spcFirstLastPara="1" wrap="square" lIns="0" tIns="0" rIns="0" bIns="45713" anchor="t" anchorCtr="0">
              <a:noAutofit/>
            </a:bodyPr>
            <a:lstStyle/>
            <a:p>
              <a:pPr algn="ctr"/>
              <a:r>
                <a:rPr lang="en-US" sz="1700">
                  <a:latin typeface="Montserrat"/>
                  <a:ea typeface="Montserrat"/>
                  <a:cs typeface="Montserrat"/>
                  <a:sym typeface="Montserrat"/>
                </a:rPr>
                <a:t>…</a:t>
              </a:r>
              <a:endParaRPr sz="1700">
                <a:latin typeface="Montserrat"/>
                <a:ea typeface="Montserrat"/>
                <a:cs typeface="Montserrat"/>
                <a:sym typeface="Montserrat"/>
              </a:endParaRPr>
            </a:p>
          </p:txBody>
        </p:sp>
      </p:grpSp>
      <p:grpSp>
        <p:nvGrpSpPr>
          <p:cNvPr id="3045" name="Google Shape;3045;p79"/>
          <p:cNvGrpSpPr/>
          <p:nvPr/>
        </p:nvGrpSpPr>
        <p:grpSpPr>
          <a:xfrm>
            <a:off x="5742432" y="3756690"/>
            <a:ext cx="3337500" cy="521250"/>
            <a:chOff x="5358384" y="8632206"/>
            <a:chExt cx="6675000" cy="1042500"/>
          </a:xfrm>
        </p:grpSpPr>
        <p:sp>
          <p:nvSpPr>
            <p:cNvPr id="3046" name="Google Shape;3046;p79"/>
            <p:cNvSpPr/>
            <p:nvPr/>
          </p:nvSpPr>
          <p:spPr>
            <a:xfrm>
              <a:off x="5358384" y="8632206"/>
              <a:ext cx="6675000" cy="1042500"/>
            </a:xfrm>
            <a:prstGeom prst="rect">
              <a:avLst/>
            </a:prstGeom>
            <a:solidFill>
              <a:srgbClr val="D7EFF6"/>
            </a:solidFill>
            <a:ln w="381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pPr algn="ctr"/>
              <a:r>
                <a:rPr lang="en-US" sz="2550">
                  <a:solidFill>
                    <a:srgbClr val="040531"/>
                  </a:solidFill>
                  <a:latin typeface="Montserrat"/>
                  <a:ea typeface="Montserrat"/>
                  <a:cs typeface="Montserrat"/>
                  <a:sym typeface="Montserrat"/>
                </a:rPr>
                <a:t>Snapshot         2129</a:t>
              </a:r>
              <a:endParaRPr sz="2550">
                <a:solidFill>
                  <a:srgbClr val="040531"/>
                </a:solidFill>
                <a:latin typeface="Montserrat"/>
                <a:ea typeface="Montserrat"/>
                <a:cs typeface="Montserrat"/>
                <a:sym typeface="Montserrat"/>
              </a:endParaRPr>
            </a:p>
          </p:txBody>
        </p:sp>
        <p:cxnSp>
          <p:nvCxnSpPr>
            <p:cNvPr id="3047" name="Google Shape;3047;p79"/>
            <p:cNvCxnSpPr/>
            <p:nvPr/>
          </p:nvCxnSpPr>
          <p:spPr>
            <a:xfrm rot="10800000" flipH="1">
              <a:off x="8942832" y="9166666"/>
              <a:ext cx="1261800" cy="300"/>
            </a:xfrm>
            <a:prstGeom prst="straightConnector1">
              <a:avLst/>
            </a:prstGeom>
            <a:noFill/>
            <a:ln w="76200" cap="flat" cmpd="sng">
              <a:solidFill>
                <a:schemeClr val="dk2"/>
              </a:solidFill>
              <a:prstDash val="solid"/>
              <a:round/>
              <a:headEnd type="none" w="med" len="med"/>
              <a:tailEnd type="triangle" w="med" len="med"/>
            </a:ln>
          </p:spPr>
        </p:cxnSp>
      </p:grpSp>
      <p:cxnSp>
        <p:nvCxnSpPr>
          <p:cNvPr id="3048" name="Google Shape;3048;p79"/>
          <p:cNvCxnSpPr/>
          <p:nvPr/>
        </p:nvCxnSpPr>
        <p:spPr>
          <a:xfrm rot="10800000">
            <a:off x="9080082" y="3313236"/>
            <a:ext cx="750" cy="411450"/>
          </a:xfrm>
          <a:prstGeom prst="straightConnector1">
            <a:avLst/>
          </a:prstGeom>
          <a:noFill/>
          <a:ln w="28575" cap="flat" cmpd="sng">
            <a:solidFill>
              <a:schemeClr val="dk2"/>
            </a:solidFill>
            <a:prstDash val="dash"/>
            <a:round/>
            <a:headEnd type="none" w="med" len="med"/>
            <a:tailEnd type="none" w="med" len="med"/>
          </a:ln>
        </p:spPr>
      </p:cxnSp>
      <p:sp>
        <p:nvSpPr>
          <p:cNvPr id="3049" name="Google Shape;3049;p79"/>
          <p:cNvSpPr/>
          <p:nvPr/>
        </p:nvSpPr>
        <p:spPr>
          <a:xfrm>
            <a:off x="976777" y="3724688"/>
            <a:ext cx="2199150" cy="457200"/>
          </a:xfrm>
          <a:prstGeom prst="wedgeRoundRectCallout">
            <a:avLst>
              <a:gd name="adj1" fmla="val -20954"/>
              <a:gd name="adj2" fmla="val -157959"/>
              <a:gd name="adj3" fmla="val 16667"/>
            </a:avLst>
          </a:prstGeom>
          <a:solidFill>
            <a:srgbClr val="0E68BC"/>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gn="ctr"/>
            <a:r>
              <a:rPr lang="en-US" b="1" dirty="0" err="1">
                <a:solidFill>
                  <a:schemeClr val="accent5"/>
                </a:solidFill>
                <a:latin typeface="Source Code Pro"/>
                <a:ea typeface="Source Code Pro"/>
                <a:cs typeface="Source Code Pro"/>
                <a:sym typeface="Source Code Pro"/>
              </a:rPr>
              <a:t>LogStartOffset</a:t>
            </a:r>
            <a:endParaRPr sz="1500" b="1" dirty="0">
              <a:solidFill>
                <a:schemeClr val="accent5"/>
              </a:solidFill>
              <a:latin typeface="Montserrat"/>
              <a:ea typeface="Montserrat"/>
              <a:cs typeface="Montserrat"/>
              <a:sym typeface="Montserrat"/>
            </a:endParaRPr>
          </a:p>
        </p:txBody>
      </p:sp>
      <p:sp>
        <p:nvSpPr>
          <p:cNvPr id="3050" name="Google Shape;3050;p79"/>
          <p:cNvSpPr txBox="1"/>
          <p:nvPr/>
        </p:nvSpPr>
        <p:spPr>
          <a:xfrm>
            <a:off x="8709660" y="5612700"/>
            <a:ext cx="187500" cy="323151"/>
          </a:xfrm>
          <a:prstGeom prst="rect">
            <a:avLst/>
          </a:prstGeom>
          <a:noFill/>
          <a:ln>
            <a:noFill/>
          </a:ln>
        </p:spPr>
        <p:txBody>
          <a:bodyPr spcFirstLastPara="1" wrap="square" lIns="45713" tIns="45713" rIns="45713" bIns="45713" anchor="t" anchorCtr="0">
            <a:spAutoFit/>
          </a:bodyPr>
          <a:lstStyle/>
          <a:p>
            <a:pPr marL="228600" indent="-266700" algn="ctr">
              <a:buSzPts val="4800"/>
              <a:buFont typeface="Montserrat"/>
              <a:buChar char="-"/>
            </a:pPr>
            <a:endParaRPr sz="1500">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6884"/>
            <a:ext cx="10515600" cy="641684"/>
          </a:xfrm>
        </p:spPr>
        <p:txBody>
          <a:bodyPr>
            <a:normAutofit fontScale="90000"/>
          </a:bodyPr>
          <a:lstStyle/>
          <a:p>
            <a:r>
              <a:rPr lang="en-US" dirty="0"/>
              <a:t>Snapshot? </a:t>
            </a:r>
            <a:br>
              <a:rPr lang="en-US" dirty="0"/>
            </a:br>
            <a:endParaRPr lang="en-US" dirty="0"/>
          </a:p>
        </p:txBody>
      </p:sp>
      <p:sp>
        <p:nvSpPr>
          <p:cNvPr id="3" name="Content Placeholder 2"/>
          <p:cNvSpPr>
            <a:spLocks noGrp="1"/>
          </p:cNvSpPr>
          <p:nvPr>
            <p:ph idx="1"/>
          </p:nvPr>
        </p:nvSpPr>
        <p:spPr>
          <a:xfrm>
            <a:off x="838200" y="818147"/>
            <a:ext cx="10515600" cy="5702969"/>
          </a:xfrm>
        </p:spPr>
        <p:txBody>
          <a:bodyPr>
            <a:normAutofit/>
          </a:bodyPr>
          <a:lstStyle/>
          <a:p>
            <a:r>
              <a:rPr lang="en-US" dirty="0"/>
              <a:t>refers to a point-in-time copy of the state of the metadata maintained by the controller broker. This metadata includes information about topics, partitions, replicas, and other cluster-related details. </a:t>
            </a:r>
            <a:endParaRPr lang="en-US" dirty="0"/>
          </a:p>
          <a:p>
            <a:r>
              <a:rPr lang="en-US" dirty="0"/>
              <a:t>Snapshots are used in scenarios where a broker's metadata state might not be up-to-date due to various reasons such as broker failures, network partitions, or lagging metadata updates.</a:t>
            </a:r>
            <a:endParaRPr lang="en-US" dirty="0"/>
          </a:p>
          <a:p>
            <a:pPr marL="0" indent="0">
              <a:buNone/>
            </a:pPr>
            <a:endParaRPr lang="en-US" dirty="0"/>
          </a:p>
          <a:p>
            <a:pPr marL="0" lvl="0" indent="0">
              <a:spcBef>
                <a:spcPts val="0"/>
              </a:spcBef>
              <a:buClr>
                <a:schemeClr val="dk1"/>
              </a:buClr>
              <a:buSzPts val="1100"/>
              <a:buNone/>
            </a:pPr>
            <a:r>
              <a:rPr lang="en-US" dirty="0">
                <a:solidFill>
                  <a:srgbClr val="231F20"/>
                </a:solidFill>
              </a:rPr>
              <a:t>When an existing broker restarts:</a:t>
            </a:r>
            <a:endParaRPr lang="en-US" dirty="0">
              <a:solidFill>
                <a:srgbClr val="231F20"/>
              </a:solidFill>
            </a:endParaRPr>
          </a:p>
          <a:p>
            <a:pPr marL="0" lvl="0" indent="0">
              <a:spcBef>
                <a:spcPts val="0"/>
              </a:spcBef>
              <a:buClr>
                <a:schemeClr val="dk1"/>
              </a:buClr>
              <a:buSzPts val="1100"/>
              <a:buNone/>
            </a:pPr>
            <a:endParaRPr lang="en-US" dirty="0">
              <a:solidFill>
                <a:srgbClr val="231F20"/>
              </a:solidFill>
            </a:endParaRPr>
          </a:p>
          <a:p>
            <a:pPr marL="457200" lvl="0" indent="-317500">
              <a:spcBef>
                <a:spcPts val="0"/>
              </a:spcBef>
              <a:buClr>
                <a:srgbClr val="231F20"/>
              </a:buClr>
              <a:buSzPts val="1400"/>
              <a:buAutoNum type="arabicPeriod"/>
            </a:pPr>
            <a:r>
              <a:rPr lang="en-US" dirty="0">
                <a:solidFill>
                  <a:srgbClr val="231F20"/>
                </a:solidFill>
              </a:rPr>
              <a:t>It loads its most recent snapshot into memory.</a:t>
            </a:r>
            <a:endParaRPr lang="en-US" dirty="0">
              <a:solidFill>
                <a:srgbClr val="231F20"/>
              </a:solidFill>
            </a:endParaRPr>
          </a:p>
          <a:p>
            <a:pPr marL="457200" lvl="0" indent="-317500">
              <a:spcBef>
                <a:spcPts val="0"/>
              </a:spcBef>
              <a:buClr>
                <a:srgbClr val="231F20"/>
              </a:buClr>
              <a:buSzPts val="1400"/>
              <a:buAutoNum type="arabicPeriod"/>
            </a:pPr>
            <a:r>
              <a:rPr lang="en-US" dirty="0">
                <a:solidFill>
                  <a:srgbClr val="231F20"/>
                </a:solidFill>
              </a:rPr>
              <a:t>Then starting from the </a:t>
            </a:r>
            <a:r>
              <a:rPr lang="en-US" dirty="0" err="1">
                <a:solidFill>
                  <a:srgbClr val="231F20"/>
                </a:solidFill>
              </a:rPr>
              <a:t>EndOffset</a:t>
            </a:r>
            <a:r>
              <a:rPr lang="en-US" dirty="0">
                <a:solidFill>
                  <a:srgbClr val="231F20"/>
                </a:solidFill>
              </a:rPr>
              <a:t> of its snapshot, it adds available records from its local __</a:t>
            </a:r>
            <a:r>
              <a:rPr lang="en-US" dirty="0" err="1">
                <a:solidFill>
                  <a:srgbClr val="231F20"/>
                </a:solidFill>
              </a:rPr>
              <a:t>cluster_metadata</a:t>
            </a:r>
            <a:r>
              <a:rPr lang="en-US" dirty="0">
                <a:solidFill>
                  <a:srgbClr val="231F20"/>
                </a:solidFill>
              </a:rPr>
              <a:t> log.</a:t>
            </a:r>
            <a:endParaRPr lang="en-US" dirty="0"/>
          </a:p>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9389" y="385011"/>
            <a:ext cx="10824411" cy="5791952"/>
          </a:xfrm>
        </p:spPr>
        <p:txBody>
          <a:bodyPr>
            <a:normAutofit lnSpcReduction="10000"/>
          </a:bodyPr>
          <a:lstStyle/>
          <a:p>
            <a:pPr marL="457200" lvl="0" indent="-317500">
              <a:spcBef>
                <a:spcPts val="0"/>
              </a:spcBef>
              <a:buClr>
                <a:srgbClr val="231F20"/>
              </a:buClr>
              <a:buSzPts val="1400"/>
              <a:buAutoNum type="arabicPeriod"/>
            </a:pPr>
            <a:r>
              <a:rPr lang="en-US" dirty="0">
                <a:solidFill>
                  <a:srgbClr val="231F20"/>
                </a:solidFill>
              </a:rPr>
              <a:t>It then begins fetching records from the __</a:t>
            </a:r>
            <a:r>
              <a:rPr lang="en-US" dirty="0" err="1">
                <a:solidFill>
                  <a:srgbClr val="231F20"/>
                </a:solidFill>
              </a:rPr>
              <a:t>cluster_metadata</a:t>
            </a:r>
            <a:r>
              <a:rPr lang="en-US" dirty="0">
                <a:solidFill>
                  <a:srgbClr val="231F20"/>
                </a:solidFill>
              </a:rPr>
              <a:t> partition leader located on the active controller.</a:t>
            </a:r>
            <a:endParaRPr lang="en-US" dirty="0">
              <a:solidFill>
                <a:srgbClr val="231F20"/>
              </a:solidFill>
            </a:endParaRPr>
          </a:p>
          <a:p>
            <a:pPr marL="457200" lvl="0" indent="-317500">
              <a:spcBef>
                <a:spcPts val="0"/>
              </a:spcBef>
              <a:buClr>
                <a:srgbClr val="231F20"/>
              </a:buClr>
              <a:buSzPts val="1400"/>
              <a:buAutoNum type="arabicPeriod"/>
            </a:pPr>
            <a:r>
              <a:rPr lang="en-US" dirty="0">
                <a:solidFill>
                  <a:srgbClr val="231F20"/>
                </a:solidFill>
              </a:rPr>
              <a:t>If the fetched record offset is less than the active controller </a:t>
            </a:r>
            <a:r>
              <a:rPr lang="en-US" dirty="0" err="1">
                <a:solidFill>
                  <a:srgbClr val="231F20"/>
                </a:solidFill>
              </a:rPr>
              <a:t>LogStartOffset</a:t>
            </a:r>
            <a:r>
              <a:rPr lang="en-US" dirty="0">
                <a:solidFill>
                  <a:srgbClr val="231F20"/>
                </a:solidFill>
              </a:rPr>
              <a:t>, the controller response includes the snapshot ID of its latest snapshot. The broker fetches this snapshot and loads it into memory and then once again continues fetching records from the  __</a:t>
            </a:r>
            <a:r>
              <a:rPr lang="en-US" dirty="0" err="1">
                <a:solidFill>
                  <a:srgbClr val="231F20"/>
                </a:solidFill>
              </a:rPr>
              <a:t>cluster_metadata</a:t>
            </a:r>
            <a:r>
              <a:rPr lang="en-US" dirty="0">
                <a:solidFill>
                  <a:srgbClr val="231F20"/>
                </a:solidFill>
              </a:rPr>
              <a:t> partition leader.</a:t>
            </a:r>
            <a:endParaRPr lang="en-US" dirty="0">
              <a:solidFill>
                <a:srgbClr val="231F20"/>
              </a:solidFill>
            </a:endParaRPr>
          </a:p>
          <a:p>
            <a:pPr marL="0" lvl="0" indent="0">
              <a:spcBef>
                <a:spcPts val="0"/>
              </a:spcBef>
              <a:buClr>
                <a:schemeClr val="dk1"/>
              </a:buClr>
              <a:buSzPts val="1100"/>
              <a:buNone/>
            </a:pPr>
            <a:endParaRPr lang="en-US" dirty="0">
              <a:solidFill>
                <a:srgbClr val="231F20"/>
              </a:solidFill>
            </a:endParaRPr>
          </a:p>
          <a:p>
            <a:pPr marL="0" lvl="0" indent="0">
              <a:spcBef>
                <a:spcPts val="0"/>
              </a:spcBef>
              <a:buClr>
                <a:schemeClr val="dk1"/>
              </a:buClr>
              <a:buSzPts val="1100"/>
              <a:buNone/>
            </a:pPr>
            <a:r>
              <a:rPr lang="en-US" dirty="0">
                <a:solidFill>
                  <a:srgbClr val="231F20"/>
                </a:solidFill>
              </a:rPr>
              <a:t>When a new broker starts up:</a:t>
            </a:r>
            <a:endParaRPr lang="en-US" dirty="0">
              <a:solidFill>
                <a:srgbClr val="231F20"/>
              </a:solidFill>
            </a:endParaRPr>
          </a:p>
          <a:p>
            <a:pPr marL="457200" lvl="0" indent="-317500">
              <a:spcBef>
                <a:spcPts val="0"/>
              </a:spcBef>
              <a:buClr>
                <a:srgbClr val="231F20"/>
              </a:buClr>
              <a:buSzPts val="1400"/>
              <a:buAutoNum type="arabicPeriod" startAt="3"/>
            </a:pPr>
            <a:r>
              <a:rPr lang="en-US" dirty="0">
                <a:solidFill>
                  <a:srgbClr val="231F20"/>
                </a:solidFill>
              </a:rPr>
              <a:t> It begins fetching records for the first time from the  __</a:t>
            </a:r>
            <a:r>
              <a:rPr lang="en-US" dirty="0" err="1">
                <a:solidFill>
                  <a:srgbClr val="231F20"/>
                </a:solidFill>
              </a:rPr>
              <a:t>cluster_metadata</a:t>
            </a:r>
            <a:r>
              <a:rPr lang="en-US" dirty="0">
                <a:solidFill>
                  <a:srgbClr val="231F20"/>
                </a:solidFill>
              </a:rPr>
              <a:t> partition leader. </a:t>
            </a:r>
            <a:endParaRPr lang="en-US" dirty="0">
              <a:solidFill>
                <a:srgbClr val="231F20"/>
              </a:solidFill>
            </a:endParaRPr>
          </a:p>
          <a:p>
            <a:pPr marL="457200" lvl="0" indent="-317500">
              <a:spcBef>
                <a:spcPts val="0"/>
              </a:spcBef>
              <a:buClr>
                <a:srgbClr val="231F20"/>
              </a:buClr>
              <a:buSzPts val="1400"/>
              <a:buAutoNum type="arabicPeriod" startAt="3"/>
            </a:pPr>
            <a:r>
              <a:rPr lang="en-US" dirty="0">
                <a:solidFill>
                  <a:srgbClr val="231F20"/>
                </a:solidFill>
              </a:rPr>
              <a:t>Typically, this offset will be less than the active controller </a:t>
            </a:r>
            <a:r>
              <a:rPr lang="en-US" dirty="0" err="1">
                <a:solidFill>
                  <a:srgbClr val="231F20"/>
                </a:solidFill>
              </a:rPr>
              <a:t>LogStartOffset</a:t>
            </a:r>
            <a:r>
              <a:rPr lang="en-US" dirty="0">
                <a:solidFill>
                  <a:srgbClr val="231F20"/>
                </a:solidFill>
              </a:rPr>
              <a:t> and the controller response will includes the snapshot ID of its latest snapshot. The broker fetches this snapshot and loads it into memory and then once again continues fetching records from the  __</a:t>
            </a:r>
            <a:r>
              <a:rPr lang="en-US" dirty="0" err="1">
                <a:solidFill>
                  <a:srgbClr val="231F20"/>
                </a:solidFill>
              </a:rPr>
              <a:t>cluster_metadata</a:t>
            </a:r>
            <a:r>
              <a:rPr lang="en-US" dirty="0">
                <a:solidFill>
                  <a:srgbClr val="231F20"/>
                </a:solidFill>
              </a:rPr>
              <a:t> partition leader.</a:t>
            </a:r>
            <a:endParaRPr lang="en-US" dirty="0">
              <a:solidFill>
                <a:srgbClr val="231F20"/>
              </a:solidFill>
            </a:endParaRPr>
          </a:p>
          <a:p>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grpSp>
        <p:nvGrpSpPr>
          <p:cNvPr id="3056" name="Google Shape;3056;p80"/>
          <p:cNvGrpSpPr/>
          <p:nvPr/>
        </p:nvGrpSpPr>
        <p:grpSpPr>
          <a:xfrm>
            <a:off x="5125212" y="2194560"/>
            <a:ext cx="2057400" cy="2953500"/>
            <a:chOff x="15393725" y="4389120"/>
            <a:chExt cx="4114800" cy="5907000"/>
          </a:xfrm>
        </p:grpSpPr>
        <p:sp>
          <p:nvSpPr>
            <p:cNvPr id="3057" name="Google Shape;3057;p80"/>
            <p:cNvSpPr/>
            <p:nvPr/>
          </p:nvSpPr>
          <p:spPr>
            <a:xfrm>
              <a:off x="15393725" y="4389120"/>
              <a:ext cx="4114800" cy="5907000"/>
            </a:xfrm>
            <a:prstGeom prst="roundRect">
              <a:avLst>
                <a:gd name="adj" fmla="val 4975"/>
              </a:avLst>
            </a:prstGeom>
            <a:solidFill>
              <a:srgbClr val="FFFFFF"/>
            </a:solid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3058" name="Google Shape;3058;p80"/>
            <p:cNvGrpSpPr/>
            <p:nvPr/>
          </p:nvGrpSpPr>
          <p:grpSpPr>
            <a:xfrm>
              <a:off x="17003074" y="6661145"/>
              <a:ext cx="896102" cy="962518"/>
              <a:chOff x="5715755" y="6011791"/>
              <a:chExt cx="727297" cy="793109"/>
            </a:xfrm>
          </p:grpSpPr>
          <p:sp>
            <p:nvSpPr>
              <p:cNvPr id="3059" name="Google Shape;3059;p8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3060" name="Google Shape;3060;p8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61" name="Google Shape;3061;p8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62" name="Google Shape;3062;p8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63" name="Google Shape;3063;p8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64" name="Google Shape;3064;p8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65" name="Google Shape;3065;p8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66" name="Google Shape;3066;p8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67" name="Google Shape;3067;p8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68" name="Google Shape;3068;p8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3069" name="Google Shape;3069;p80"/>
            <p:cNvGrpSpPr/>
            <p:nvPr/>
          </p:nvGrpSpPr>
          <p:grpSpPr>
            <a:xfrm>
              <a:off x="15530825" y="4546567"/>
              <a:ext cx="3840600" cy="1874400"/>
              <a:chOff x="15530825" y="4546567"/>
              <a:chExt cx="3840600" cy="1874400"/>
            </a:xfrm>
          </p:grpSpPr>
          <p:sp>
            <p:nvSpPr>
              <p:cNvPr id="3070" name="Google Shape;3070;p80"/>
              <p:cNvSpPr/>
              <p:nvPr/>
            </p:nvSpPr>
            <p:spPr>
              <a:xfrm>
                <a:off x="15530825" y="4546567"/>
                <a:ext cx="3840600" cy="1874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lnSpc>
                    <a:spcPct val="90000"/>
                  </a:lnSpc>
                </a:pPr>
                <a:r>
                  <a:rPr lang="en-US">
                    <a:solidFill>
                      <a:schemeClr val="dk2"/>
                    </a:solidFill>
                    <a:latin typeface="Montserrat"/>
                    <a:ea typeface="Montserrat"/>
                    <a:cs typeface="Montserrat"/>
                    <a:sym typeface="Montserrat"/>
                  </a:rPr>
                  <a:t>Controller</a:t>
                </a:r>
                <a:endParaRPr>
                  <a:solidFill>
                    <a:schemeClr val="dk2"/>
                  </a:solidFill>
                  <a:latin typeface="Montserrat"/>
                  <a:ea typeface="Montserrat"/>
                  <a:cs typeface="Montserrat"/>
                  <a:sym typeface="Montserrat"/>
                </a:endParaRPr>
              </a:p>
              <a:p>
                <a:pPr algn="ctr">
                  <a:lnSpc>
                    <a:spcPct val="90000"/>
                  </a:lnSpc>
                </a:pPr>
                <a:endParaRPr sz="1500">
                  <a:solidFill>
                    <a:schemeClr val="dk2"/>
                  </a:solidFill>
                  <a:latin typeface="Montserrat"/>
                  <a:ea typeface="Montserrat"/>
                  <a:cs typeface="Montserrat"/>
                  <a:sym typeface="Montserrat"/>
                </a:endParaRPr>
              </a:p>
            </p:txBody>
          </p:sp>
          <p:sp>
            <p:nvSpPr>
              <p:cNvPr id="3071" name="Google Shape;3071;p80"/>
              <p:cNvSpPr/>
              <p:nvPr/>
            </p:nvSpPr>
            <p:spPr>
              <a:xfrm>
                <a:off x="15864575" y="5532120"/>
                <a:ext cx="3173100" cy="735900"/>
              </a:xfrm>
              <a:prstGeom prst="roundRect">
                <a:avLst>
                  <a:gd name="adj" fmla="val 4975"/>
                </a:avLst>
              </a:prstGeom>
              <a:solidFill>
                <a:srgbClr val="38CCED"/>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chemeClr val="dk2"/>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grpSp>
          <p:nvGrpSpPr>
            <p:cNvPr id="3072" name="Google Shape;3072;p80"/>
            <p:cNvGrpSpPr/>
            <p:nvPr/>
          </p:nvGrpSpPr>
          <p:grpSpPr>
            <a:xfrm>
              <a:off x="15530825" y="7863840"/>
              <a:ext cx="3840600" cy="2286000"/>
              <a:chOff x="10035575" y="7863840"/>
              <a:chExt cx="3840600" cy="2286000"/>
            </a:xfrm>
          </p:grpSpPr>
          <p:grpSp>
            <p:nvGrpSpPr>
              <p:cNvPr id="3073" name="Google Shape;3073;p80"/>
              <p:cNvGrpSpPr/>
              <p:nvPr/>
            </p:nvGrpSpPr>
            <p:grpSpPr>
              <a:xfrm>
                <a:off x="10035575" y="7863840"/>
                <a:ext cx="3840600" cy="2286000"/>
                <a:chOff x="5184600" y="5038350"/>
                <a:chExt cx="3840600" cy="2286000"/>
              </a:xfrm>
            </p:grpSpPr>
            <p:sp>
              <p:nvSpPr>
                <p:cNvPr id="3074" name="Google Shape;3074;p80"/>
                <p:cNvSpPr/>
                <p:nvPr/>
              </p:nvSpPr>
              <p:spPr>
                <a:xfrm>
                  <a:off x="5184600" y="5038350"/>
                  <a:ext cx="3840600" cy="22860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marL="22860"/>
                  <a:r>
                    <a:rPr lang="en-US" sz="1200" b="1">
                      <a:solidFill>
                        <a:srgbClr val="6144D7"/>
                      </a:solidFill>
                      <a:latin typeface="Source Code Pro"/>
                      <a:ea typeface="Source Code Pro"/>
                      <a:cs typeface="Source Code Pro"/>
                      <a:sym typeface="Source Code Pro"/>
                    </a:rPr>
                    <a:t>__cluster_metadata_0</a:t>
                  </a:r>
                  <a:endParaRPr sz="1200">
                    <a:solidFill>
                      <a:srgbClr val="040531"/>
                    </a:solidFill>
                    <a:latin typeface="Montserrat"/>
                    <a:ea typeface="Montserrat"/>
                    <a:cs typeface="Montserrat"/>
                    <a:sym typeface="Montserrat"/>
                  </a:endParaRPr>
                </a:p>
              </p:txBody>
            </p:sp>
            <p:sp>
              <p:nvSpPr>
                <p:cNvPr id="3075" name="Google Shape;3075;p80"/>
                <p:cNvSpPr/>
                <p:nvPr/>
              </p:nvSpPr>
              <p:spPr>
                <a:xfrm>
                  <a:off x="5751588" y="5577840"/>
                  <a:ext cx="3200400" cy="777300"/>
                </a:xfrm>
                <a:prstGeom prst="roundRect">
                  <a:avLst>
                    <a:gd name="adj" fmla="val 4975"/>
                  </a:avLst>
                </a:prstGeom>
                <a:no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&lt;baseoffset&gt;.log</a:t>
                  </a:r>
                  <a:endParaRPr sz="1200">
                    <a:solidFill>
                      <a:srgbClr val="040531"/>
                    </a:solidFill>
                    <a:latin typeface="Montserrat"/>
                    <a:ea typeface="Montserrat"/>
                    <a:cs typeface="Montserrat"/>
                    <a:sym typeface="Montserrat"/>
                  </a:endParaRPr>
                </a:p>
              </p:txBody>
            </p:sp>
            <p:grpSp>
              <p:nvGrpSpPr>
                <p:cNvPr id="3076" name="Google Shape;3076;p80"/>
                <p:cNvGrpSpPr/>
                <p:nvPr/>
              </p:nvGrpSpPr>
              <p:grpSpPr>
                <a:xfrm>
                  <a:off x="5458968" y="5541264"/>
                  <a:ext cx="228732" cy="481788"/>
                  <a:chOff x="6029456" y="5541264"/>
                  <a:chExt cx="228732" cy="481788"/>
                </a:xfrm>
              </p:grpSpPr>
              <p:cxnSp>
                <p:nvCxnSpPr>
                  <p:cNvPr id="3077" name="Google Shape;3077;p80"/>
                  <p:cNvCxnSpPr/>
                  <p:nvPr/>
                </p:nvCxnSpPr>
                <p:spPr>
                  <a:xfrm>
                    <a:off x="6029456" y="5541264"/>
                    <a:ext cx="4800" cy="384000"/>
                  </a:xfrm>
                  <a:prstGeom prst="straightConnector1">
                    <a:avLst/>
                  </a:prstGeom>
                  <a:noFill/>
                  <a:ln w="28575" cap="flat" cmpd="sng">
                    <a:solidFill>
                      <a:srgbClr val="040531"/>
                    </a:solidFill>
                    <a:prstDash val="solid"/>
                    <a:round/>
                    <a:headEnd type="none" w="med" len="med"/>
                    <a:tailEnd type="none" w="med" len="med"/>
                  </a:ln>
                </p:spPr>
              </p:cxnSp>
              <p:cxnSp>
                <p:nvCxnSpPr>
                  <p:cNvPr id="3078" name="Google Shape;3078;p80"/>
                  <p:cNvCxnSpPr/>
                  <p:nvPr/>
                </p:nvCxnSpPr>
                <p:spPr>
                  <a:xfrm rot="5400000">
                    <a:off x="6163538" y="5928402"/>
                    <a:ext cx="6300" cy="183000"/>
                  </a:xfrm>
                  <a:prstGeom prst="straightConnector1">
                    <a:avLst/>
                  </a:prstGeom>
                  <a:noFill/>
                  <a:ln w="28575" cap="flat" cmpd="sng">
                    <a:solidFill>
                      <a:srgbClr val="040531"/>
                    </a:solidFill>
                    <a:prstDash val="solid"/>
                    <a:round/>
                    <a:headEnd type="none" w="med" len="med"/>
                    <a:tailEnd type="none" w="med" len="med"/>
                  </a:ln>
                </p:spPr>
              </p:cxnSp>
            </p:grpSp>
          </p:grpSp>
          <p:sp>
            <p:nvSpPr>
              <p:cNvPr id="3079" name="Google Shape;3079;p80"/>
              <p:cNvSpPr/>
              <p:nvPr/>
            </p:nvSpPr>
            <p:spPr>
              <a:xfrm>
                <a:off x="10605989" y="9272016"/>
                <a:ext cx="3200400" cy="7773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&lt;endoffset-epoch&gt;.checkpoint</a:t>
                </a:r>
                <a:endParaRPr sz="1200">
                  <a:solidFill>
                    <a:srgbClr val="040531"/>
                  </a:solidFill>
                  <a:latin typeface="Montserrat"/>
                  <a:ea typeface="Montserrat"/>
                  <a:cs typeface="Montserrat"/>
                  <a:sym typeface="Montserrat"/>
                </a:endParaRPr>
              </a:p>
            </p:txBody>
          </p:sp>
          <p:cxnSp>
            <p:nvCxnSpPr>
              <p:cNvPr id="3080" name="Google Shape;3080;p80"/>
              <p:cNvCxnSpPr/>
              <p:nvPr/>
            </p:nvCxnSpPr>
            <p:spPr>
              <a:xfrm>
                <a:off x="10314432" y="8942832"/>
                <a:ext cx="4800" cy="640200"/>
              </a:xfrm>
              <a:prstGeom prst="straightConnector1">
                <a:avLst/>
              </a:prstGeom>
              <a:noFill/>
              <a:ln w="28575" cap="flat" cmpd="sng">
                <a:solidFill>
                  <a:srgbClr val="040531"/>
                </a:solidFill>
                <a:prstDash val="solid"/>
                <a:round/>
                <a:headEnd type="none" w="med" len="med"/>
                <a:tailEnd type="none" w="med" len="med"/>
              </a:ln>
            </p:spPr>
          </p:cxnSp>
          <p:cxnSp>
            <p:nvCxnSpPr>
              <p:cNvPr id="3081" name="Google Shape;3081;p80"/>
              <p:cNvCxnSpPr/>
              <p:nvPr/>
            </p:nvCxnSpPr>
            <p:spPr>
              <a:xfrm rot="5400000">
                <a:off x="10448502" y="9503706"/>
                <a:ext cx="6300" cy="183000"/>
              </a:xfrm>
              <a:prstGeom prst="straightConnector1">
                <a:avLst/>
              </a:prstGeom>
              <a:noFill/>
              <a:ln w="28575" cap="flat" cmpd="sng">
                <a:solidFill>
                  <a:srgbClr val="040531"/>
                </a:solidFill>
                <a:prstDash val="solid"/>
                <a:round/>
                <a:headEnd type="none" w="med" len="med"/>
                <a:tailEnd type="none" w="med" len="med"/>
              </a:ln>
            </p:spPr>
          </p:cxnSp>
        </p:grpSp>
      </p:grpSp>
      <p:grpSp>
        <p:nvGrpSpPr>
          <p:cNvPr id="3082" name="Google Shape;3082;p80"/>
          <p:cNvGrpSpPr/>
          <p:nvPr/>
        </p:nvGrpSpPr>
        <p:grpSpPr>
          <a:xfrm>
            <a:off x="8439912" y="2194560"/>
            <a:ext cx="2057400" cy="2953500"/>
            <a:chOff x="914400" y="4389120"/>
            <a:chExt cx="4114800" cy="5907000"/>
          </a:xfrm>
        </p:grpSpPr>
        <p:sp>
          <p:nvSpPr>
            <p:cNvPr id="3083" name="Google Shape;3083;p80"/>
            <p:cNvSpPr/>
            <p:nvPr/>
          </p:nvSpPr>
          <p:spPr>
            <a:xfrm>
              <a:off x="914400" y="4389120"/>
              <a:ext cx="4114800" cy="5907000"/>
            </a:xfrm>
            <a:prstGeom prst="roundRect">
              <a:avLst>
                <a:gd name="adj" fmla="val 4975"/>
              </a:avLst>
            </a:prstGeom>
            <a:solidFill>
              <a:srgbClr val="FFFFFF"/>
            </a:solid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sp>
          <p:nvSpPr>
            <p:cNvPr id="3084" name="Google Shape;3084;p80"/>
            <p:cNvSpPr/>
            <p:nvPr/>
          </p:nvSpPr>
          <p:spPr>
            <a:xfrm>
              <a:off x="1051500" y="4546567"/>
              <a:ext cx="3840600" cy="1874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lnSpc>
                  <a:spcPct val="90000"/>
                </a:lnSpc>
              </a:pPr>
              <a:r>
                <a:rPr lang="en-US">
                  <a:solidFill>
                    <a:schemeClr val="dk2"/>
                  </a:solidFill>
                  <a:latin typeface="Montserrat"/>
                  <a:ea typeface="Montserrat"/>
                  <a:cs typeface="Montserrat"/>
                  <a:sym typeface="Montserrat"/>
                </a:rPr>
                <a:t>Broker</a:t>
              </a:r>
              <a:endParaRPr>
                <a:solidFill>
                  <a:schemeClr val="dk2"/>
                </a:solidFill>
                <a:latin typeface="Montserrat"/>
                <a:ea typeface="Montserrat"/>
                <a:cs typeface="Montserrat"/>
                <a:sym typeface="Montserrat"/>
              </a:endParaRPr>
            </a:p>
            <a:p>
              <a:pPr algn="ctr">
                <a:lnSpc>
                  <a:spcPct val="90000"/>
                </a:lnSpc>
              </a:pPr>
              <a:endParaRPr sz="1500">
                <a:solidFill>
                  <a:schemeClr val="dk2"/>
                </a:solidFill>
                <a:latin typeface="Montserrat"/>
                <a:ea typeface="Montserrat"/>
                <a:cs typeface="Montserrat"/>
                <a:sym typeface="Montserrat"/>
              </a:endParaRPr>
            </a:p>
          </p:txBody>
        </p:sp>
        <p:grpSp>
          <p:nvGrpSpPr>
            <p:cNvPr id="3085" name="Google Shape;3085;p80"/>
            <p:cNvGrpSpPr/>
            <p:nvPr/>
          </p:nvGrpSpPr>
          <p:grpSpPr>
            <a:xfrm>
              <a:off x="2523749" y="6661145"/>
              <a:ext cx="896102" cy="962518"/>
              <a:chOff x="5715755" y="6011791"/>
              <a:chExt cx="727297" cy="793109"/>
            </a:xfrm>
          </p:grpSpPr>
          <p:sp>
            <p:nvSpPr>
              <p:cNvPr id="3086" name="Google Shape;3086;p8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3087" name="Google Shape;3087;p8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88" name="Google Shape;3088;p8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89" name="Google Shape;3089;p8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90" name="Google Shape;3090;p8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91" name="Google Shape;3091;p8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92" name="Google Shape;3092;p8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93" name="Google Shape;3093;p8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94" name="Google Shape;3094;p8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095" name="Google Shape;3095;p8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grpSp>
        <p:nvGrpSpPr>
          <p:cNvPr id="3096" name="Google Shape;3096;p80"/>
          <p:cNvGrpSpPr/>
          <p:nvPr/>
        </p:nvGrpSpPr>
        <p:grpSpPr>
          <a:xfrm>
            <a:off x="1815084" y="2194560"/>
            <a:ext cx="2057400" cy="2953500"/>
            <a:chOff x="914400" y="4389120"/>
            <a:chExt cx="4114800" cy="5907000"/>
          </a:xfrm>
        </p:grpSpPr>
        <p:sp>
          <p:nvSpPr>
            <p:cNvPr id="3097" name="Google Shape;3097;p80"/>
            <p:cNvSpPr/>
            <p:nvPr/>
          </p:nvSpPr>
          <p:spPr>
            <a:xfrm>
              <a:off x="914400" y="4389120"/>
              <a:ext cx="4114800" cy="5907000"/>
            </a:xfrm>
            <a:prstGeom prst="roundRect">
              <a:avLst>
                <a:gd name="adj" fmla="val 4975"/>
              </a:avLst>
            </a:prstGeom>
            <a:solidFill>
              <a:srgbClr val="FFFFFF"/>
            </a:solidFill>
            <a:ln w="38100" cap="flat" cmpd="sng">
              <a:solidFill>
                <a:srgbClr val="0E68BC"/>
              </a:solidFill>
              <a:prstDash val="solid"/>
              <a:round/>
              <a:headEnd type="none" w="sm" len="sm"/>
              <a:tailEnd type="none" w="sm" len="sm"/>
            </a:ln>
          </p:spPr>
          <p:txBody>
            <a:bodyPr spcFirstLastPara="1" wrap="square" lIns="45713" tIns="68575" rIns="45713" bIns="91438" anchor="t" anchorCtr="0">
              <a:noAutofit/>
            </a:bodyPr>
            <a:lstStyle/>
            <a:p>
              <a:endParaRPr sz="1200">
                <a:solidFill>
                  <a:srgbClr val="040531"/>
                </a:solidFill>
                <a:latin typeface="Montserrat"/>
                <a:ea typeface="Montserrat"/>
                <a:cs typeface="Montserrat"/>
                <a:sym typeface="Montserrat"/>
              </a:endParaRPr>
            </a:p>
          </p:txBody>
        </p:sp>
        <p:grpSp>
          <p:nvGrpSpPr>
            <p:cNvPr id="3098" name="Google Shape;3098;p80"/>
            <p:cNvGrpSpPr/>
            <p:nvPr/>
          </p:nvGrpSpPr>
          <p:grpSpPr>
            <a:xfrm>
              <a:off x="2523749" y="6661145"/>
              <a:ext cx="896102" cy="962518"/>
              <a:chOff x="5715755" y="6011791"/>
              <a:chExt cx="727297" cy="793109"/>
            </a:xfrm>
          </p:grpSpPr>
          <p:sp>
            <p:nvSpPr>
              <p:cNvPr id="3099" name="Google Shape;3099;p80"/>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3100" name="Google Shape;3100;p80"/>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01" name="Google Shape;3101;p80"/>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02" name="Google Shape;3102;p80"/>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03" name="Google Shape;3103;p80"/>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04" name="Google Shape;3104;p80"/>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05" name="Google Shape;3105;p80"/>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06" name="Google Shape;3106;p80"/>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07" name="Google Shape;3107;p80"/>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08" name="Google Shape;3108;p80"/>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3109" name="Google Shape;3109;p80"/>
            <p:cNvGrpSpPr/>
            <p:nvPr/>
          </p:nvGrpSpPr>
          <p:grpSpPr>
            <a:xfrm>
              <a:off x="1051500" y="7863840"/>
              <a:ext cx="3840600" cy="2286000"/>
              <a:chOff x="4257618" y="7863840"/>
              <a:chExt cx="3840600" cy="2286000"/>
            </a:xfrm>
          </p:grpSpPr>
          <p:grpSp>
            <p:nvGrpSpPr>
              <p:cNvPr id="3110" name="Google Shape;3110;p80"/>
              <p:cNvGrpSpPr/>
              <p:nvPr/>
            </p:nvGrpSpPr>
            <p:grpSpPr>
              <a:xfrm>
                <a:off x="4257618" y="7863840"/>
                <a:ext cx="3840600" cy="2286000"/>
                <a:chOff x="5184600" y="5038350"/>
                <a:chExt cx="3840600" cy="2286000"/>
              </a:xfrm>
            </p:grpSpPr>
            <p:sp>
              <p:nvSpPr>
                <p:cNvPr id="3111" name="Google Shape;3111;p80"/>
                <p:cNvSpPr/>
                <p:nvPr/>
              </p:nvSpPr>
              <p:spPr>
                <a:xfrm>
                  <a:off x="5184600" y="5038350"/>
                  <a:ext cx="3840600" cy="22860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marL="22860"/>
                  <a:r>
                    <a:rPr lang="en-US" sz="1200" b="1">
                      <a:solidFill>
                        <a:srgbClr val="6144D7"/>
                      </a:solidFill>
                      <a:latin typeface="Source Code Pro"/>
                      <a:ea typeface="Source Code Pro"/>
                      <a:cs typeface="Source Code Pro"/>
                      <a:sym typeface="Source Code Pro"/>
                    </a:rPr>
                    <a:t>__cluster_metadata_0</a:t>
                  </a:r>
                  <a:endParaRPr sz="1200">
                    <a:solidFill>
                      <a:srgbClr val="040531"/>
                    </a:solidFill>
                    <a:latin typeface="Montserrat"/>
                    <a:ea typeface="Montserrat"/>
                    <a:cs typeface="Montserrat"/>
                    <a:sym typeface="Montserrat"/>
                  </a:endParaRPr>
                </a:p>
              </p:txBody>
            </p:sp>
            <p:sp>
              <p:nvSpPr>
                <p:cNvPr id="3112" name="Google Shape;3112;p80"/>
                <p:cNvSpPr/>
                <p:nvPr/>
              </p:nvSpPr>
              <p:spPr>
                <a:xfrm>
                  <a:off x="5751588" y="5577840"/>
                  <a:ext cx="3200400" cy="777300"/>
                </a:xfrm>
                <a:prstGeom prst="roundRect">
                  <a:avLst>
                    <a:gd name="adj" fmla="val 4975"/>
                  </a:avLst>
                </a:prstGeom>
                <a:no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&lt;baseoffset&gt;.log</a:t>
                  </a:r>
                  <a:endParaRPr sz="1200">
                    <a:solidFill>
                      <a:srgbClr val="040531"/>
                    </a:solidFill>
                    <a:latin typeface="Montserrat"/>
                    <a:ea typeface="Montserrat"/>
                    <a:cs typeface="Montserrat"/>
                    <a:sym typeface="Montserrat"/>
                  </a:endParaRPr>
                </a:p>
              </p:txBody>
            </p:sp>
            <p:grpSp>
              <p:nvGrpSpPr>
                <p:cNvPr id="3113" name="Google Shape;3113;p80"/>
                <p:cNvGrpSpPr/>
                <p:nvPr/>
              </p:nvGrpSpPr>
              <p:grpSpPr>
                <a:xfrm>
                  <a:off x="5458968" y="5541264"/>
                  <a:ext cx="228732" cy="481788"/>
                  <a:chOff x="6029456" y="5541264"/>
                  <a:chExt cx="228732" cy="481788"/>
                </a:xfrm>
              </p:grpSpPr>
              <p:cxnSp>
                <p:nvCxnSpPr>
                  <p:cNvPr id="3114" name="Google Shape;3114;p80"/>
                  <p:cNvCxnSpPr/>
                  <p:nvPr/>
                </p:nvCxnSpPr>
                <p:spPr>
                  <a:xfrm>
                    <a:off x="6029456" y="5541264"/>
                    <a:ext cx="4800" cy="384000"/>
                  </a:xfrm>
                  <a:prstGeom prst="straightConnector1">
                    <a:avLst/>
                  </a:prstGeom>
                  <a:noFill/>
                  <a:ln w="28575" cap="flat" cmpd="sng">
                    <a:solidFill>
                      <a:srgbClr val="040531"/>
                    </a:solidFill>
                    <a:prstDash val="solid"/>
                    <a:round/>
                    <a:headEnd type="none" w="med" len="med"/>
                    <a:tailEnd type="none" w="med" len="med"/>
                  </a:ln>
                </p:spPr>
              </p:cxnSp>
              <p:cxnSp>
                <p:nvCxnSpPr>
                  <p:cNvPr id="3115" name="Google Shape;3115;p80"/>
                  <p:cNvCxnSpPr/>
                  <p:nvPr/>
                </p:nvCxnSpPr>
                <p:spPr>
                  <a:xfrm rot="5400000">
                    <a:off x="6163538" y="5928402"/>
                    <a:ext cx="6300" cy="183000"/>
                  </a:xfrm>
                  <a:prstGeom prst="straightConnector1">
                    <a:avLst/>
                  </a:prstGeom>
                  <a:noFill/>
                  <a:ln w="28575" cap="flat" cmpd="sng">
                    <a:solidFill>
                      <a:srgbClr val="040531"/>
                    </a:solidFill>
                    <a:prstDash val="solid"/>
                    <a:round/>
                    <a:headEnd type="none" w="med" len="med"/>
                    <a:tailEnd type="none" w="med" len="med"/>
                  </a:ln>
                </p:spPr>
              </p:cxnSp>
            </p:grpSp>
          </p:grpSp>
          <p:sp>
            <p:nvSpPr>
              <p:cNvPr id="3116" name="Google Shape;3116;p80"/>
              <p:cNvSpPr/>
              <p:nvPr/>
            </p:nvSpPr>
            <p:spPr>
              <a:xfrm>
                <a:off x="4828032" y="9272016"/>
                <a:ext cx="3200400" cy="777300"/>
              </a:xfrm>
              <a:prstGeom prst="roundRect">
                <a:avLst>
                  <a:gd name="adj" fmla="val 4975"/>
                </a:avLst>
              </a:prstGeom>
              <a:solidFill>
                <a:schemeClr val="accent5"/>
              </a:solidFill>
              <a:ln w="19050" cap="flat" cmpd="sng">
                <a:solidFill>
                  <a:srgbClr val="040531"/>
                </a:solidFill>
                <a:prstDash val="dash"/>
                <a:round/>
                <a:headEnd type="none" w="sm" len="sm"/>
                <a:tailEnd type="none" w="sm" len="sm"/>
              </a:ln>
            </p:spPr>
            <p:txBody>
              <a:bodyPr spcFirstLastPara="1" wrap="square" lIns="22850" tIns="0" rIns="0" bIns="0" anchor="ctr" anchorCtr="0">
                <a:noAutofit/>
              </a:bodyPr>
              <a:lstStyle/>
              <a:p>
                <a:r>
                  <a:rPr lang="en-US" sz="1200" b="1">
                    <a:solidFill>
                      <a:schemeClr val="accent3"/>
                    </a:solidFill>
                    <a:latin typeface="Source Code Pro"/>
                    <a:ea typeface="Source Code Pro"/>
                    <a:cs typeface="Source Code Pro"/>
                    <a:sym typeface="Source Code Pro"/>
                  </a:rPr>
                  <a:t>&lt;endoffset-epoch&gt;.checkpoint</a:t>
                </a:r>
                <a:endParaRPr sz="1200">
                  <a:solidFill>
                    <a:srgbClr val="040531"/>
                  </a:solidFill>
                  <a:latin typeface="Montserrat"/>
                  <a:ea typeface="Montserrat"/>
                  <a:cs typeface="Montserrat"/>
                  <a:sym typeface="Montserrat"/>
                </a:endParaRPr>
              </a:p>
            </p:txBody>
          </p:sp>
        </p:grpSp>
        <p:grpSp>
          <p:nvGrpSpPr>
            <p:cNvPr id="3117" name="Google Shape;3117;p80"/>
            <p:cNvGrpSpPr/>
            <p:nvPr/>
          </p:nvGrpSpPr>
          <p:grpSpPr>
            <a:xfrm>
              <a:off x="1051500" y="4546567"/>
              <a:ext cx="3840600" cy="1874400"/>
              <a:chOff x="1051500" y="4546567"/>
              <a:chExt cx="3840600" cy="1874400"/>
            </a:xfrm>
          </p:grpSpPr>
          <p:sp>
            <p:nvSpPr>
              <p:cNvPr id="3118" name="Google Shape;3118;p80"/>
              <p:cNvSpPr/>
              <p:nvPr/>
            </p:nvSpPr>
            <p:spPr>
              <a:xfrm>
                <a:off x="1051500" y="4546567"/>
                <a:ext cx="3840600" cy="1874400"/>
              </a:xfrm>
              <a:prstGeom prst="roundRect">
                <a:avLst>
                  <a:gd name="adj" fmla="val 4975"/>
                </a:avLst>
              </a:prstGeom>
              <a:solidFill>
                <a:srgbClr val="D7EFF6"/>
              </a:solidFill>
              <a:ln w="19050" cap="flat" cmpd="sng">
                <a:solidFill>
                  <a:srgbClr val="040531"/>
                </a:solidFill>
                <a:prstDash val="dash"/>
                <a:round/>
                <a:headEnd type="none" w="sm" len="sm"/>
                <a:tailEnd type="none" w="sm" len="sm"/>
              </a:ln>
            </p:spPr>
            <p:txBody>
              <a:bodyPr spcFirstLastPara="1" wrap="square" lIns="0" tIns="0" rIns="0" bIns="0" anchor="t" anchorCtr="0">
                <a:noAutofit/>
              </a:bodyPr>
              <a:lstStyle/>
              <a:p>
                <a:pPr algn="ctr">
                  <a:lnSpc>
                    <a:spcPct val="90000"/>
                  </a:lnSpc>
                </a:pPr>
                <a:r>
                  <a:rPr lang="en-US">
                    <a:solidFill>
                      <a:schemeClr val="dk2"/>
                    </a:solidFill>
                    <a:latin typeface="Montserrat"/>
                    <a:ea typeface="Montserrat"/>
                    <a:cs typeface="Montserrat"/>
                    <a:sym typeface="Montserrat"/>
                  </a:rPr>
                  <a:t>Broker</a:t>
                </a:r>
                <a:endParaRPr>
                  <a:solidFill>
                    <a:schemeClr val="dk2"/>
                  </a:solidFill>
                  <a:latin typeface="Montserrat"/>
                  <a:ea typeface="Montserrat"/>
                  <a:cs typeface="Montserrat"/>
                  <a:sym typeface="Montserrat"/>
                </a:endParaRPr>
              </a:p>
              <a:p>
                <a:pPr algn="ctr">
                  <a:lnSpc>
                    <a:spcPct val="90000"/>
                  </a:lnSpc>
                </a:pPr>
                <a:endParaRPr sz="1500">
                  <a:solidFill>
                    <a:schemeClr val="dk2"/>
                  </a:solidFill>
                  <a:latin typeface="Montserrat"/>
                  <a:ea typeface="Montserrat"/>
                  <a:cs typeface="Montserrat"/>
                  <a:sym typeface="Montserrat"/>
                </a:endParaRPr>
              </a:p>
            </p:txBody>
          </p:sp>
          <p:sp>
            <p:nvSpPr>
              <p:cNvPr id="3119" name="Google Shape;3119;p80"/>
              <p:cNvSpPr/>
              <p:nvPr/>
            </p:nvSpPr>
            <p:spPr>
              <a:xfrm>
                <a:off x="1385250" y="5532120"/>
                <a:ext cx="3173100" cy="735900"/>
              </a:xfrm>
              <a:prstGeom prst="roundRect">
                <a:avLst>
                  <a:gd name="adj" fmla="val 4975"/>
                </a:avLst>
              </a:prstGeom>
              <a:solidFill>
                <a:srgbClr val="38CCED"/>
              </a:solidFill>
              <a:ln w="19050" cap="flat" cmpd="sng">
                <a:solidFill>
                  <a:srgbClr val="040531"/>
                </a:solidFill>
                <a:prstDash val="dash"/>
                <a:round/>
                <a:headEnd type="none" w="sm" len="sm"/>
                <a:tailEnd type="none" w="sm" len="sm"/>
              </a:ln>
            </p:spPr>
            <p:txBody>
              <a:bodyPr spcFirstLastPara="1" wrap="square" lIns="0" tIns="0" rIns="0" bIns="0" anchor="ctr" anchorCtr="0">
                <a:noAutofit/>
              </a:bodyPr>
              <a:lstStyle/>
              <a:p>
                <a:pPr algn="ctr"/>
                <a:r>
                  <a:rPr lang="en-US" sz="1200">
                    <a:solidFill>
                      <a:srgbClr val="040531"/>
                    </a:solidFill>
                    <a:latin typeface="Montserrat"/>
                    <a:ea typeface="Montserrat"/>
                    <a:cs typeface="Montserrat"/>
                    <a:sym typeface="Montserrat"/>
                  </a:rPr>
                  <a:t>Metadata Cache</a:t>
                </a:r>
                <a:endParaRPr sz="1200">
                  <a:solidFill>
                    <a:srgbClr val="040531"/>
                  </a:solidFill>
                  <a:latin typeface="Montserrat"/>
                  <a:ea typeface="Montserrat"/>
                  <a:cs typeface="Montserrat"/>
                  <a:sym typeface="Montserrat"/>
                </a:endParaRPr>
              </a:p>
            </p:txBody>
          </p:sp>
        </p:grpSp>
      </p:grpSp>
      <p:sp>
        <p:nvSpPr>
          <p:cNvPr id="3120" name="Google Shape;3120;p80"/>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When a Snapshot Is Read</a:t>
            </a:r>
            <a:endParaRPr lang="en-US"/>
          </a:p>
        </p:txBody>
      </p:sp>
      <p:sp>
        <p:nvSpPr>
          <p:cNvPr id="3121" name="Google Shape;3121;p80"/>
          <p:cNvSpPr/>
          <p:nvPr/>
        </p:nvSpPr>
        <p:spPr>
          <a:xfrm>
            <a:off x="964825" y="2828823"/>
            <a:ext cx="1197138" cy="2022275"/>
          </a:xfrm>
          <a:custGeom>
            <a:avLst/>
            <a:gdLst/>
            <a:ahLst/>
            <a:cxnLst/>
            <a:rect l="l" t="t" r="r" b="b"/>
            <a:pathLst>
              <a:path w="95771" h="161782" extrusionOk="0">
                <a:moveTo>
                  <a:pt x="95771" y="161782"/>
                </a:moveTo>
                <a:cubicBezTo>
                  <a:pt x="83572" y="158163"/>
                  <a:pt x="38539" y="155190"/>
                  <a:pt x="22578" y="140066"/>
                </a:cubicBezTo>
                <a:cubicBezTo>
                  <a:pt x="6617" y="124943"/>
                  <a:pt x="233" y="93080"/>
                  <a:pt x="5" y="71041"/>
                </a:cubicBezTo>
                <a:cubicBezTo>
                  <a:pt x="-223" y="49002"/>
                  <a:pt x="7361" y="19644"/>
                  <a:pt x="21210" y="7832"/>
                </a:cubicBezTo>
                <a:cubicBezTo>
                  <a:pt x="35059" y="-3980"/>
                  <a:pt x="72785" y="1445"/>
                  <a:pt x="83100" y="167"/>
                </a:cubicBezTo>
              </a:path>
            </a:pathLst>
          </a:custGeom>
          <a:noFill/>
          <a:ln w="114300" cap="flat" cmpd="sng">
            <a:solidFill>
              <a:srgbClr val="0E68BC"/>
            </a:solidFill>
            <a:prstDash val="solid"/>
            <a:round/>
            <a:headEnd type="none" w="med" len="med"/>
            <a:tailEnd type="triangle" w="med" len="med"/>
          </a:ln>
        </p:spPr>
      </p:sp>
      <p:sp>
        <p:nvSpPr>
          <p:cNvPr id="3122" name="Google Shape;3122;p80"/>
          <p:cNvSpPr/>
          <p:nvPr/>
        </p:nvSpPr>
        <p:spPr>
          <a:xfrm>
            <a:off x="1288648" y="3080125"/>
            <a:ext cx="873250" cy="1342338"/>
          </a:xfrm>
          <a:custGeom>
            <a:avLst/>
            <a:gdLst/>
            <a:ahLst/>
            <a:cxnLst/>
            <a:rect l="l" t="t" r="r" b="b"/>
            <a:pathLst>
              <a:path w="69860" h="107387" extrusionOk="0">
                <a:moveTo>
                  <a:pt x="69860" y="107387"/>
                </a:moveTo>
                <a:cubicBezTo>
                  <a:pt x="61362" y="104720"/>
                  <a:pt x="30460" y="100910"/>
                  <a:pt x="18872" y="91385"/>
                </a:cubicBezTo>
                <a:cubicBezTo>
                  <a:pt x="7284" y="81860"/>
                  <a:pt x="1653" y="63076"/>
                  <a:pt x="331" y="50237"/>
                </a:cubicBezTo>
                <a:cubicBezTo>
                  <a:pt x="-991" y="37398"/>
                  <a:pt x="1465" y="22726"/>
                  <a:pt x="10942" y="14353"/>
                </a:cubicBezTo>
                <a:cubicBezTo>
                  <a:pt x="20419" y="5980"/>
                  <a:pt x="49485" y="2392"/>
                  <a:pt x="57194" y="0"/>
                </a:cubicBezTo>
              </a:path>
            </a:pathLst>
          </a:custGeom>
          <a:noFill/>
          <a:ln w="114300" cap="flat" cmpd="sng">
            <a:solidFill>
              <a:srgbClr val="0E68BC"/>
            </a:solidFill>
            <a:prstDash val="solid"/>
            <a:round/>
            <a:headEnd type="none" w="med" len="med"/>
            <a:tailEnd type="triangle" w="med" len="med"/>
          </a:ln>
        </p:spPr>
      </p:sp>
      <p:sp>
        <p:nvSpPr>
          <p:cNvPr id="3123" name="Google Shape;3123;p80"/>
          <p:cNvSpPr/>
          <p:nvPr/>
        </p:nvSpPr>
        <p:spPr>
          <a:xfrm>
            <a:off x="1250072" y="3909118"/>
            <a:ext cx="320100" cy="320100"/>
          </a:xfrm>
          <a:prstGeom prst="ellipse">
            <a:avLst/>
          </a:prstGeom>
          <a:solidFill>
            <a:srgbClr val="0E68BC"/>
          </a:solidFill>
          <a:ln>
            <a:noFill/>
          </a:ln>
        </p:spPr>
        <p:txBody>
          <a:bodyPr spcFirstLastPara="1" wrap="square" lIns="0" tIns="45713" rIns="0" bIns="45713" anchor="ctr" anchorCtr="0">
            <a:noAutofit/>
          </a:bodyPr>
          <a:lstStyle/>
          <a:p>
            <a:pPr algn="ctr"/>
            <a:r>
              <a:rPr lang="en-US" b="1">
                <a:solidFill>
                  <a:srgbClr val="FFFFFF"/>
                </a:solidFill>
                <a:latin typeface="Montserrat"/>
                <a:ea typeface="Montserrat"/>
                <a:cs typeface="Montserrat"/>
                <a:sym typeface="Montserrat"/>
              </a:rPr>
              <a:t>2</a:t>
            </a:r>
            <a:endParaRPr b="1">
              <a:solidFill>
                <a:srgbClr val="FFFFFF"/>
              </a:solidFill>
              <a:latin typeface="Montserrat"/>
              <a:ea typeface="Montserrat"/>
              <a:cs typeface="Montserrat"/>
              <a:sym typeface="Montserrat"/>
            </a:endParaRPr>
          </a:p>
        </p:txBody>
      </p:sp>
      <p:sp>
        <p:nvSpPr>
          <p:cNvPr id="3124" name="Google Shape;3124;p80"/>
          <p:cNvSpPr/>
          <p:nvPr/>
        </p:nvSpPr>
        <p:spPr>
          <a:xfrm>
            <a:off x="800100" y="3535068"/>
            <a:ext cx="320100" cy="320100"/>
          </a:xfrm>
          <a:prstGeom prst="ellipse">
            <a:avLst/>
          </a:prstGeom>
          <a:solidFill>
            <a:srgbClr val="0E68BC"/>
          </a:solidFill>
          <a:ln>
            <a:noFill/>
          </a:ln>
        </p:spPr>
        <p:txBody>
          <a:bodyPr spcFirstLastPara="1" wrap="square" lIns="0" tIns="45713" rIns="0" bIns="45713" anchor="ctr" anchorCtr="0">
            <a:noAutofit/>
          </a:bodyPr>
          <a:lstStyle/>
          <a:p>
            <a:pPr algn="ctr"/>
            <a:r>
              <a:rPr lang="en-US" b="1">
                <a:solidFill>
                  <a:srgbClr val="FFFFFF"/>
                </a:solidFill>
                <a:latin typeface="Montserrat"/>
                <a:ea typeface="Montserrat"/>
                <a:cs typeface="Montserrat"/>
                <a:sym typeface="Montserrat"/>
              </a:rPr>
              <a:t>1</a:t>
            </a:r>
            <a:endParaRPr b="1">
              <a:solidFill>
                <a:srgbClr val="FFFFFF"/>
              </a:solidFill>
              <a:latin typeface="Montserrat"/>
              <a:ea typeface="Montserrat"/>
              <a:cs typeface="Montserrat"/>
              <a:sym typeface="Montserrat"/>
            </a:endParaRPr>
          </a:p>
        </p:txBody>
      </p:sp>
      <p:cxnSp>
        <p:nvCxnSpPr>
          <p:cNvPr id="3125" name="Google Shape;3125;p80"/>
          <p:cNvCxnSpPr/>
          <p:nvPr/>
        </p:nvCxnSpPr>
        <p:spPr>
          <a:xfrm rot="10800000">
            <a:off x="3797850" y="4395988"/>
            <a:ext cx="1658700" cy="0"/>
          </a:xfrm>
          <a:prstGeom prst="straightConnector1">
            <a:avLst/>
          </a:prstGeom>
          <a:noFill/>
          <a:ln w="114300" cap="flat" cmpd="sng">
            <a:solidFill>
              <a:srgbClr val="0E68BC"/>
            </a:solidFill>
            <a:prstDash val="solid"/>
            <a:round/>
            <a:headEnd type="none" w="med" len="med"/>
            <a:tailEnd type="triangle" w="med" len="med"/>
          </a:ln>
        </p:spPr>
      </p:cxnSp>
      <p:sp>
        <p:nvSpPr>
          <p:cNvPr id="3126" name="Google Shape;3126;p80"/>
          <p:cNvSpPr/>
          <p:nvPr/>
        </p:nvSpPr>
        <p:spPr>
          <a:xfrm>
            <a:off x="4494277" y="4235941"/>
            <a:ext cx="320100" cy="320100"/>
          </a:xfrm>
          <a:prstGeom prst="ellipse">
            <a:avLst/>
          </a:prstGeom>
          <a:solidFill>
            <a:schemeClr val="accent5"/>
          </a:solidFill>
          <a:ln>
            <a:noFill/>
          </a:ln>
        </p:spPr>
        <p:txBody>
          <a:bodyPr spcFirstLastPara="1" wrap="square" lIns="0" tIns="45713" rIns="0" bIns="45713" anchor="ctr" anchorCtr="0">
            <a:noAutofit/>
          </a:bodyPr>
          <a:lstStyle/>
          <a:p>
            <a:pPr algn="ctr"/>
            <a:r>
              <a:rPr lang="en-US" b="1">
                <a:solidFill>
                  <a:srgbClr val="FFFFFF"/>
                </a:solidFill>
                <a:latin typeface="Montserrat"/>
                <a:ea typeface="Montserrat"/>
                <a:cs typeface="Montserrat"/>
                <a:sym typeface="Montserrat"/>
              </a:rPr>
              <a:t>3</a:t>
            </a:r>
            <a:endParaRPr b="1">
              <a:solidFill>
                <a:srgbClr val="FFFFFF"/>
              </a:solidFill>
              <a:latin typeface="Montserrat"/>
              <a:ea typeface="Montserrat"/>
              <a:cs typeface="Montserrat"/>
              <a:sym typeface="Montserrat"/>
            </a:endParaRPr>
          </a:p>
        </p:txBody>
      </p:sp>
      <p:cxnSp>
        <p:nvCxnSpPr>
          <p:cNvPr id="3127" name="Google Shape;3127;p80"/>
          <p:cNvCxnSpPr/>
          <p:nvPr/>
        </p:nvCxnSpPr>
        <p:spPr>
          <a:xfrm rot="10800000">
            <a:off x="3797850" y="4830338"/>
            <a:ext cx="1658700" cy="0"/>
          </a:xfrm>
          <a:prstGeom prst="straightConnector1">
            <a:avLst/>
          </a:prstGeom>
          <a:noFill/>
          <a:ln w="114300" cap="flat" cmpd="sng">
            <a:solidFill>
              <a:srgbClr val="0E68BC"/>
            </a:solidFill>
            <a:prstDash val="solid"/>
            <a:round/>
            <a:headEnd type="none" w="med" len="med"/>
            <a:tailEnd type="triangle" w="med" len="med"/>
          </a:ln>
        </p:spPr>
      </p:cxnSp>
      <p:sp>
        <p:nvSpPr>
          <p:cNvPr id="3128" name="Google Shape;3128;p80"/>
          <p:cNvSpPr/>
          <p:nvPr/>
        </p:nvSpPr>
        <p:spPr>
          <a:xfrm>
            <a:off x="4494276" y="4670288"/>
            <a:ext cx="320100" cy="320100"/>
          </a:xfrm>
          <a:prstGeom prst="ellipse">
            <a:avLst/>
          </a:prstGeom>
          <a:solidFill>
            <a:schemeClr val="accent4"/>
          </a:solidFill>
          <a:ln>
            <a:noFill/>
          </a:ln>
        </p:spPr>
        <p:txBody>
          <a:bodyPr spcFirstLastPara="1" wrap="square" lIns="0" tIns="45713" rIns="0" bIns="45713" anchor="ctr" anchorCtr="0">
            <a:noAutofit/>
          </a:bodyPr>
          <a:lstStyle/>
          <a:p>
            <a:pPr algn="ctr"/>
            <a:r>
              <a:rPr lang="en-US" b="1">
                <a:solidFill>
                  <a:srgbClr val="FFFFFF"/>
                </a:solidFill>
                <a:latin typeface="Montserrat"/>
                <a:ea typeface="Montserrat"/>
                <a:cs typeface="Montserrat"/>
                <a:sym typeface="Montserrat"/>
              </a:rPr>
              <a:t>4</a:t>
            </a:r>
            <a:endParaRPr b="1">
              <a:solidFill>
                <a:srgbClr val="FFFFFF"/>
              </a:solidFill>
              <a:latin typeface="Montserrat"/>
              <a:ea typeface="Montserrat"/>
              <a:cs typeface="Montserrat"/>
              <a:sym typeface="Montserrat"/>
            </a:endParaRPr>
          </a:p>
        </p:txBody>
      </p:sp>
      <p:cxnSp>
        <p:nvCxnSpPr>
          <p:cNvPr id="3129" name="Google Shape;3129;p80"/>
          <p:cNvCxnSpPr/>
          <p:nvPr/>
        </p:nvCxnSpPr>
        <p:spPr>
          <a:xfrm>
            <a:off x="7092549" y="4395988"/>
            <a:ext cx="1333500" cy="0"/>
          </a:xfrm>
          <a:prstGeom prst="straightConnector1">
            <a:avLst/>
          </a:prstGeom>
          <a:noFill/>
          <a:ln w="114300" cap="flat" cmpd="sng">
            <a:solidFill>
              <a:srgbClr val="0E68BC"/>
            </a:solidFill>
            <a:prstDash val="solid"/>
            <a:round/>
            <a:headEnd type="none" w="med" len="med"/>
            <a:tailEnd type="triangle" w="med" len="med"/>
          </a:ln>
        </p:spPr>
      </p:cxnSp>
      <p:cxnSp>
        <p:nvCxnSpPr>
          <p:cNvPr id="3130" name="Google Shape;3130;p80"/>
          <p:cNvCxnSpPr/>
          <p:nvPr/>
        </p:nvCxnSpPr>
        <p:spPr>
          <a:xfrm>
            <a:off x="7092550" y="4830338"/>
            <a:ext cx="1333500" cy="0"/>
          </a:xfrm>
          <a:prstGeom prst="straightConnector1">
            <a:avLst/>
          </a:prstGeom>
          <a:noFill/>
          <a:ln w="114300" cap="flat" cmpd="sng">
            <a:solidFill>
              <a:srgbClr val="0E68BC"/>
            </a:solidFill>
            <a:prstDash val="solid"/>
            <a:round/>
            <a:headEnd type="none" w="med" len="med"/>
            <a:tailEnd type="triangle" w="med" len="med"/>
          </a:ln>
        </p:spPr>
      </p:cxnSp>
      <p:sp>
        <p:nvSpPr>
          <p:cNvPr id="3131" name="Google Shape;3131;p80"/>
          <p:cNvSpPr/>
          <p:nvPr/>
        </p:nvSpPr>
        <p:spPr>
          <a:xfrm>
            <a:off x="7420357" y="4229216"/>
            <a:ext cx="320100" cy="320100"/>
          </a:xfrm>
          <a:prstGeom prst="ellipse">
            <a:avLst/>
          </a:prstGeom>
          <a:solidFill>
            <a:schemeClr val="accent5"/>
          </a:solidFill>
          <a:ln>
            <a:noFill/>
          </a:ln>
        </p:spPr>
        <p:txBody>
          <a:bodyPr spcFirstLastPara="1" wrap="square" lIns="0" tIns="45713" rIns="0" bIns="45713" anchor="ctr" anchorCtr="0">
            <a:noAutofit/>
          </a:bodyPr>
          <a:lstStyle/>
          <a:p>
            <a:pPr algn="ctr"/>
            <a:r>
              <a:rPr lang="en-US" b="1">
                <a:solidFill>
                  <a:srgbClr val="FFFFFF"/>
                </a:solidFill>
                <a:latin typeface="Montserrat"/>
                <a:ea typeface="Montserrat"/>
                <a:cs typeface="Montserrat"/>
                <a:sym typeface="Montserrat"/>
              </a:rPr>
              <a:t>3</a:t>
            </a:r>
            <a:endParaRPr b="1">
              <a:solidFill>
                <a:srgbClr val="FFFFFF"/>
              </a:solidFill>
              <a:latin typeface="Montserrat"/>
              <a:ea typeface="Montserrat"/>
              <a:cs typeface="Montserrat"/>
              <a:sym typeface="Montserrat"/>
            </a:endParaRPr>
          </a:p>
        </p:txBody>
      </p:sp>
      <p:sp>
        <p:nvSpPr>
          <p:cNvPr id="3132" name="Google Shape;3132;p80"/>
          <p:cNvSpPr/>
          <p:nvPr/>
        </p:nvSpPr>
        <p:spPr>
          <a:xfrm>
            <a:off x="7420356" y="4663563"/>
            <a:ext cx="320100" cy="320100"/>
          </a:xfrm>
          <a:prstGeom prst="ellipse">
            <a:avLst/>
          </a:prstGeom>
          <a:solidFill>
            <a:schemeClr val="accent4"/>
          </a:solidFill>
          <a:ln>
            <a:noFill/>
          </a:ln>
        </p:spPr>
        <p:txBody>
          <a:bodyPr spcFirstLastPara="1" wrap="square" lIns="0" tIns="45713" rIns="0" bIns="45713" anchor="ctr" anchorCtr="0">
            <a:noAutofit/>
          </a:bodyPr>
          <a:lstStyle/>
          <a:p>
            <a:pPr algn="ctr"/>
            <a:r>
              <a:rPr lang="en-US" b="1">
                <a:solidFill>
                  <a:srgbClr val="FFFFFF"/>
                </a:solidFill>
                <a:latin typeface="Montserrat"/>
                <a:ea typeface="Montserrat"/>
                <a:cs typeface="Montserrat"/>
                <a:sym typeface="Montserrat"/>
              </a:rPr>
              <a:t>4</a:t>
            </a:r>
            <a:endParaRPr b="1">
              <a:solidFill>
                <a:srgbClr val="FFFFFF"/>
              </a:solidFill>
              <a:latin typeface="Montserrat"/>
              <a:ea typeface="Montserrat"/>
              <a:cs typeface="Montserrat"/>
              <a:sym typeface="Montserrat"/>
            </a:endParaRPr>
          </a:p>
        </p:txBody>
      </p:sp>
      <p:grpSp>
        <p:nvGrpSpPr>
          <p:cNvPr id="3133" name="Google Shape;3133;p80"/>
          <p:cNvGrpSpPr/>
          <p:nvPr/>
        </p:nvGrpSpPr>
        <p:grpSpPr>
          <a:xfrm>
            <a:off x="778800" y="5481825"/>
            <a:ext cx="10634400" cy="457203"/>
            <a:chOff x="1557600" y="10963650"/>
            <a:chExt cx="21268800" cy="914406"/>
          </a:xfrm>
        </p:grpSpPr>
        <p:sp>
          <p:nvSpPr>
            <p:cNvPr id="3134" name="Google Shape;3134;p80"/>
            <p:cNvSpPr/>
            <p:nvPr/>
          </p:nvSpPr>
          <p:spPr>
            <a:xfrm>
              <a:off x="7251192" y="10963656"/>
              <a:ext cx="2907900" cy="914400"/>
            </a:xfrm>
            <a:prstGeom prst="wedgeRoundRectCallout">
              <a:avLst>
                <a:gd name="adj1" fmla="val 19570"/>
                <a:gd name="adj2" fmla="val -144415"/>
                <a:gd name="adj3" fmla="val 16667"/>
              </a:avLst>
            </a:prstGeom>
            <a:solidFill>
              <a:srgbClr val="0E68BC"/>
            </a:solidFill>
            <a:ln>
              <a:noFill/>
            </a:ln>
          </p:spPr>
          <p:txBody>
            <a:bodyPr spcFirstLastPara="1" wrap="square" lIns="91438" tIns="22850" rIns="91438" bIns="22850" anchor="ctr" anchorCtr="0">
              <a:noAutofit/>
            </a:bodyPr>
            <a:lstStyle/>
            <a:p>
              <a:pPr>
                <a:lnSpc>
                  <a:spcPct val="115000"/>
                </a:lnSpc>
              </a:pPr>
              <a:endParaRPr sz="1500" b="1">
                <a:solidFill>
                  <a:srgbClr val="FFFFFF"/>
                </a:solidFill>
                <a:latin typeface="Montserrat"/>
                <a:ea typeface="Montserrat"/>
                <a:cs typeface="Montserrat"/>
                <a:sym typeface="Montserrat"/>
              </a:endParaRPr>
            </a:p>
          </p:txBody>
        </p:sp>
        <p:sp>
          <p:nvSpPr>
            <p:cNvPr id="3135" name="Google Shape;3135;p80"/>
            <p:cNvSpPr/>
            <p:nvPr/>
          </p:nvSpPr>
          <p:spPr>
            <a:xfrm>
              <a:off x="14319504" y="10963656"/>
              <a:ext cx="2907900" cy="914400"/>
            </a:xfrm>
            <a:prstGeom prst="wedgeRoundRectCallout">
              <a:avLst>
                <a:gd name="adj1" fmla="val -21424"/>
                <a:gd name="adj2" fmla="val -146564"/>
                <a:gd name="adj3" fmla="val 16667"/>
              </a:avLst>
            </a:prstGeom>
            <a:solidFill>
              <a:srgbClr val="0E68BC"/>
            </a:solidFill>
            <a:ln>
              <a:noFill/>
            </a:ln>
          </p:spPr>
          <p:txBody>
            <a:bodyPr spcFirstLastPara="1" wrap="square" lIns="91438" tIns="22850" rIns="91438" bIns="22850" anchor="ctr" anchorCtr="0">
              <a:noAutofit/>
            </a:bodyPr>
            <a:lstStyle/>
            <a:p>
              <a:pPr>
                <a:lnSpc>
                  <a:spcPct val="115000"/>
                </a:lnSpc>
              </a:pPr>
              <a:endParaRPr sz="1500" b="1">
                <a:solidFill>
                  <a:srgbClr val="FFFFFF"/>
                </a:solidFill>
                <a:latin typeface="Montserrat"/>
                <a:ea typeface="Montserrat"/>
                <a:cs typeface="Montserrat"/>
                <a:sym typeface="Montserrat"/>
              </a:endParaRPr>
            </a:p>
          </p:txBody>
        </p:sp>
        <p:sp>
          <p:nvSpPr>
            <p:cNvPr id="3136" name="Google Shape;3136;p80"/>
            <p:cNvSpPr/>
            <p:nvPr/>
          </p:nvSpPr>
          <p:spPr>
            <a:xfrm>
              <a:off x="1557600" y="10963650"/>
              <a:ext cx="21268800" cy="914400"/>
            </a:xfrm>
            <a:prstGeom prst="roundRect">
              <a:avLst>
                <a:gd name="adj" fmla="val 16667"/>
              </a:avLst>
            </a:prstGeom>
            <a:solidFill>
              <a:srgbClr val="0E68BC"/>
            </a:solidFill>
            <a:ln>
              <a:noFill/>
            </a:ln>
            <a:effectLst>
              <a:outerShdw blurRad="292100" dist="190500" dir="5400000" algn="t" rotWithShape="0">
                <a:srgbClr val="000000">
                  <a:alpha val="25000"/>
                </a:srgbClr>
              </a:outerShdw>
            </a:effectLst>
          </p:spPr>
          <p:txBody>
            <a:bodyPr spcFirstLastPara="1" wrap="square" lIns="91438" tIns="91438" rIns="45713" bIns="45713" anchor="ctr" anchorCtr="0">
              <a:noAutofit/>
            </a:bodyPr>
            <a:lstStyle/>
            <a:p>
              <a:pPr>
                <a:lnSpc>
                  <a:spcPct val="115000"/>
                </a:lnSpc>
              </a:pPr>
              <a:r>
                <a:rPr lang="en-US" sz="1500" b="1">
                  <a:solidFill>
                    <a:srgbClr val="FFFFFF"/>
                  </a:solidFill>
                  <a:latin typeface="Montserrat"/>
                  <a:ea typeface="Montserrat"/>
                  <a:cs typeface="Montserrat"/>
                  <a:sym typeface="Montserrat"/>
                </a:rPr>
                <a:t>If         fetched offset &lt; controller </a:t>
              </a:r>
              <a:r>
                <a:rPr lang="en-US" sz="1500" b="1">
                  <a:solidFill>
                    <a:srgbClr val="38CCED"/>
                  </a:solidFill>
                  <a:latin typeface="Source Code Pro"/>
                  <a:ea typeface="Source Code Pro"/>
                  <a:cs typeface="Source Code Pro"/>
                  <a:sym typeface="Source Code Pro"/>
                </a:rPr>
                <a:t>LogStartOffset</a:t>
              </a:r>
              <a:r>
                <a:rPr lang="en-US" sz="1500" b="1">
                  <a:solidFill>
                    <a:srgbClr val="FFFFFF"/>
                  </a:solidFill>
                  <a:latin typeface="Montserrat"/>
                  <a:ea typeface="Montserrat"/>
                  <a:cs typeface="Montserrat"/>
                  <a:sym typeface="Montserrat"/>
                </a:rPr>
                <a:t> then        </a:t>
              </a:r>
              <a:r>
                <a:rPr lang="en-US" sz="1500" b="1">
                  <a:solidFill>
                    <a:srgbClr val="38CCED"/>
                  </a:solidFill>
                  <a:latin typeface="Source Code Pro"/>
                  <a:ea typeface="Source Code Pro"/>
                  <a:cs typeface="Source Code Pro"/>
                  <a:sym typeface="Source Code Pro"/>
                </a:rPr>
                <a:t>fetchSnapshotRequest</a:t>
              </a:r>
              <a:r>
                <a:rPr lang="en-US" sz="1500" b="1">
                  <a:solidFill>
                    <a:srgbClr val="FFFFFF"/>
                  </a:solidFill>
                  <a:latin typeface="Montserrat"/>
                  <a:ea typeface="Montserrat"/>
                  <a:cs typeface="Montserrat"/>
                  <a:sym typeface="Montserrat"/>
                </a:rPr>
                <a:t> and continue with</a:t>
              </a:r>
              <a:endParaRPr sz="1500" b="1">
                <a:solidFill>
                  <a:srgbClr val="FFFFFF"/>
                </a:solidFill>
                <a:latin typeface="Montserrat"/>
                <a:ea typeface="Montserrat"/>
                <a:cs typeface="Montserrat"/>
                <a:sym typeface="Montserrat"/>
              </a:endParaRPr>
            </a:p>
          </p:txBody>
        </p:sp>
        <p:sp>
          <p:nvSpPr>
            <p:cNvPr id="3137" name="Google Shape;3137;p80"/>
            <p:cNvSpPr/>
            <p:nvPr/>
          </p:nvSpPr>
          <p:spPr>
            <a:xfrm>
              <a:off x="2225120" y="11100756"/>
              <a:ext cx="640200" cy="640200"/>
            </a:xfrm>
            <a:prstGeom prst="ellipse">
              <a:avLst/>
            </a:prstGeom>
            <a:solidFill>
              <a:schemeClr val="accent5"/>
            </a:solidFill>
            <a:ln>
              <a:noFill/>
            </a:ln>
          </p:spPr>
          <p:txBody>
            <a:bodyPr spcFirstLastPara="1" wrap="square" lIns="0" tIns="45713" rIns="0" bIns="45713" anchor="ctr" anchorCtr="0">
              <a:noAutofit/>
            </a:bodyPr>
            <a:lstStyle/>
            <a:p>
              <a:pPr algn="ctr"/>
              <a:r>
                <a:rPr lang="en-US" b="1">
                  <a:solidFill>
                    <a:srgbClr val="FFFFFF"/>
                  </a:solidFill>
                  <a:latin typeface="Montserrat"/>
                  <a:ea typeface="Montserrat"/>
                  <a:cs typeface="Montserrat"/>
                  <a:sym typeface="Montserrat"/>
                </a:rPr>
                <a:t>3</a:t>
              </a:r>
              <a:endParaRPr b="1">
                <a:solidFill>
                  <a:srgbClr val="FFFFFF"/>
                </a:solidFill>
                <a:latin typeface="Montserrat"/>
                <a:ea typeface="Montserrat"/>
                <a:cs typeface="Montserrat"/>
                <a:sym typeface="Montserrat"/>
              </a:endParaRPr>
            </a:p>
          </p:txBody>
        </p:sp>
        <p:sp>
          <p:nvSpPr>
            <p:cNvPr id="3138" name="Google Shape;3138;p80"/>
            <p:cNvSpPr/>
            <p:nvPr/>
          </p:nvSpPr>
          <p:spPr>
            <a:xfrm>
              <a:off x="21939584" y="11100756"/>
              <a:ext cx="640200" cy="640200"/>
            </a:xfrm>
            <a:prstGeom prst="ellipse">
              <a:avLst/>
            </a:prstGeom>
            <a:solidFill>
              <a:schemeClr val="accent5"/>
            </a:solidFill>
            <a:ln>
              <a:noFill/>
            </a:ln>
          </p:spPr>
          <p:txBody>
            <a:bodyPr spcFirstLastPara="1" wrap="square" lIns="0" tIns="45713" rIns="0" bIns="45713" anchor="ctr" anchorCtr="0">
              <a:noAutofit/>
            </a:bodyPr>
            <a:lstStyle/>
            <a:p>
              <a:pPr algn="ctr"/>
              <a:r>
                <a:rPr lang="en-US" b="1">
                  <a:solidFill>
                    <a:srgbClr val="FFFFFF"/>
                  </a:solidFill>
                  <a:latin typeface="Montserrat"/>
                  <a:ea typeface="Montserrat"/>
                  <a:cs typeface="Montserrat"/>
                  <a:sym typeface="Montserrat"/>
                </a:rPr>
                <a:t>3</a:t>
              </a:r>
              <a:endParaRPr b="1">
                <a:solidFill>
                  <a:srgbClr val="FFFFFF"/>
                </a:solidFill>
                <a:latin typeface="Montserrat"/>
                <a:ea typeface="Montserrat"/>
                <a:cs typeface="Montserrat"/>
                <a:sym typeface="Montserrat"/>
              </a:endParaRPr>
            </a:p>
          </p:txBody>
        </p:sp>
        <p:sp>
          <p:nvSpPr>
            <p:cNvPr id="3139" name="Google Shape;3139;p80"/>
            <p:cNvSpPr/>
            <p:nvPr/>
          </p:nvSpPr>
          <p:spPr>
            <a:xfrm>
              <a:off x="12685856" y="11100816"/>
              <a:ext cx="640200" cy="640200"/>
            </a:xfrm>
            <a:prstGeom prst="ellipse">
              <a:avLst/>
            </a:prstGeom>
            <a:solidFill>
              <a:schemeClr val="accent4"/>
            </a:solidFill>
            <a:ln>
              <a:noFill/>
            </a:ln>
          </p:spPr>
          <p:txBody>
            <a:bodyPr spcFirstLastPara="1" wrap="square" lIns="0" tIns="45713" rIns="0" bIns="45713" anchor="ctr" anchorCtr="0">
              <a:noAutofit/>
            </a:bodyPr>
            <a:lstStyle/>
            <a:p>
              <a:pPr algn="ctr"/>
              <a:r>
                <a:rPr lang="en-US" b="1">
                  <a:solidFill>
                    <a:srgbClr val="FFFFFF"/>
                  </a:solidFill>
                  <a:latin typeface="Montserrat"/>
                  <a:ea typeface="Montserrat"/>
                  <a:cs typeface="Montserrat"/>
                  <a:sym typeface="Montserrat"/>
                </a:rPr>
                <a:t>4</a:t>
              </a:r>
              <a:endParaRPr b="1">
                <a:solidFill>
                  <a:srgbClr val="FFFFFF"/>
                </a:solidFill>
                <a:latin typeface="Montserrat"/>
                <a:ea typeface="Montserrat"/>
                <a:cs typeface="Montserrat"/>
                <a:sym typeface="Montserrat"/>
              </a:endParaRPr>
            </a:p>
          </p:txBody>
        </p:sp>
      </p:grpSp>
      <p:sp>
        <p:nvSpPr>
          <p:cNvPr id="3140" name="Google Shape;3140;p80"/>
          <p:cNvSpPr/>
          <p:nvPr/>
        </p:nvSpPr>
        <p:spPr>
          <a:xfrm>
            <a:off x="6103620" y="1451200"/>
            <a:ext cx="1965900" cy="457200"/>
          </a:xfrm>
          <a:prstGeom prst="wedgeRoundRectCallout">
            <a:avLst>
              <a:gd name="adj1" fmla="val 24857"/>
              <a:gd name="adj2" fmla="val 545913"/>
              <a:gd name="adj3" fmla="val 16667"/>
            </a:avLst>
          </a:prstGeom>
          <a:solidFill>
            <a:srgbClr val="0E68BC"/>
          </a:solidFill>
          <a:ln>
            <a:noFill/>
          </a:ln>
          <a:effectLst>
            <a:outerShdw blurRad="292100" dist="190500" dir="5400000" algn="t" rotWithShape="0">
              <a:srgbClr val="000000">
                <a:alpha val="25000"/>
              </a:srgbClr>
            </a:outerShdw>
          </a:effectLst>
        </p:spPr>
        <p:txBody>
          <a:bodyPr spcFirstLastPara="1" wrap="square" lIns="91438" tIns="22850" rIns="45713" bIns="22850" anchor="ctr" anchorCtr="0">
            <a:noAutofit/>
          </a:bodyPr>
          <a:lstStyle/>
          <a:p>
            <a:pPr>
              <a:lnSpc>
                <a:spcPct val="115000"/>
              </a:lnSpc>
            </a:pPr>
            <a:r>
              <a:rPr lang="en-US" sz="1500" b="1">
                <a:solidFill>
                  <a:srgbClr val="38CCED"/>
                </a:solidFill>
                <a:latin typeface="Source Code Pro"/>
                <a:ea typeface="Source Code Pro"/>
                <a:cs typeface="Source Code Pro"/>
                <a:sym typeface="Source Code Pro"/>
              </a:rPr>
              <a:t>   fetchRequest</a:t>
            </a:r>
            <a:endParaRPr sz="1500" b="1">
              <a:solidFill>
                <a:srgbClr val="38CCED"/>
              </a:solidFill>
              <a:latin typeface="Source Code Pro"/>
              <a:ea typeface="Source Code Pro"/>
              <a:cs typeface="Source Code Pro"/>
              <a:sym typeface="Source Code Pro"/>
            </a:endParaRPr>
          </a:p>
        </p:txBody>
      </p:sp>
      <p:sp>
        <p:nvSpPr>
          <p:cNvPr id="3141" name="Google Shape;3141;p80"/>
          <p:cNvSpPr/>
          <p:nvPr/>
        </p:nvSpPr>
        <p:spPr>
          <a:xfrm>
            <a:off x="603504" y="1220724"/>
            <a:ext cx="2743200" cy="685800"/>
          </a:xfrm>
          <a:prstGeom prst="wedgeRoundRectCallout">
            <a:avLst>
              <a:gd name="adj1" fmla="val -17033"/>
              <a:gd name="adj2" fmla="val 178753"/>
              <a:gd name="adj3" fmla="val 16667"/>
            </a:avLst>
          </a:prstGeom>
          <a:solidFill>
            <a:srgbClr val="0E68BC"/>
          </a:solidFill>
          <a:ln>
            <a:noFill/>
          </a:ln>
          <a:effectLst>
            <a:outerShdw blurRad="292100" dist="190500" dir="5400000" algn="t" rotWithShape="0">
              <a:srgbClr val="000000">
                <a:alpha val="25000"/>
              </a:srgbClr>
            </a:outerShdw>
          </a:effectLst>
        </p:spPr>
        <p:txBody>
          <a:bodyPr spcFirstLastPara="1" wrap="square" lIns="91438" tIns="22850" rIns="45713" bIns="22850" anchor="ctr" anchorCtr="0">
            <a:noAutofit/>
          </a:bodyPr>
          <a:lstStyle/>
          <a:p>
            <a:pPr>
              <a:lnSpc>
                <a:spcPct val="115000"/>
              </a:lnSpc>
            </a:pPr>
            <a:r>
              <a:rPr lang="en-US" sz="1500" b="1">
                <a:solidFill>
                  <a:schemeClr val="lt1"/>
                </a:solidFill>
                <a:latin typeface="Montserrat"/>
                <a:ea typeface="Montserrat"/>
                <a:cs typeface="Montserrat"/>
                <a:sym typeface="Montserrat"/>
              </a:rPr>
              <a:t>Snapshot allows existing brokers to restart faster</a:t>
            </a:r>
            <a:endParaRPr sz="1500" b="1">
              <a:solidFill>
                <a:srgbClr val="38CCED"/>
              </a:solidFill>
              <a:latin typeface="Source Code Pro"/>
              <a:ea typeface="Source Code Pro"/>
              <a:cs typeface="Source Code Pro"/>
              <a:sym typeface="Source Code Pro"/>
            </a:endParaRPr>
          </a:p>
        </p:txBody>
      </p:sp>
      <p:sp>
        <p:nvSpPr>
          <p:cNvPr id="3142" name="Google Shape;3142;p80"/>
          <p:cNvSpPr/>
          <p:nvPr/>
        </p:nvSpPr>
        <p:spPr>
          <a:xfrm>
            <a:off x="6185916" y="1519750"/>
            <a:ext cx="320100" cy="320100"/>
          </a:xfrm>
          <a:prstGeom prst="ellipse">
            <a:avLst/>
          </a:prstGeom>
          <a:solidFill>
            <a:schemeClr val="accent5"/>
          </a:solidFill>
          <a:ln>
            <a:noFill/>
          </a:ln>
        </p:spPr>
        <p:txBody>
          <a:bodyPr spcFirstLastPara="1" wrap="square" lIns="0" tIns="45713" rIns="0" bIns="45713" anchor="ctr" anchorCtr="0">
            <a:noAutofit/>
          </a:bodyPr>
          <a:lstStyle/>
          <a:p>
            <a:pPr algn="ctr"/>
            <a:r>
              <a:rPr lang="en-US" b="1">
                <a:solidFill>
                  <a:srgbClr val="FFFFFF"/>
                </a:solidFill>
                <a:latin typeface="Montserrat"/>
                <a:ea typeface="Montserrat"/>
                <a:cs typeface="Montserrat"/>
                <a:sym typeface="Montserrat"/>
              </a:rPr>
              <a:t>3</a:t>
            </a:r>
            <a:endParaRPr b="1">
              <a:solidFill>
                <a:srgbClr val="FFFFFF"/>
              </a:solidFill>
              <a:latin typeface="Montserrat"/>
              <a:ea typeface="Montserrat"/>
              <a:cs typeface="Montserrat"/>
              <a:sym typeface="Montserrat"/>
            </a:endParaRPr>
          </a:p>
        </p:txBody>
      </p:sp>
      <p:sp>
        <p:nvSpPr>
          <p:cNvPr id="3143" name="Google Shape;3143;p80"/>
          <p:cNvSpPr/>
          <p:nvPr/>
        </p:nvSpPr>
        <p:spPr>
          <a:xfrm>
            <a:off x="8727948" y="1266444"/>
            <a:ext cx="2985450" cy="685800"/>
          </a:xfrm>
          <a:prstGeom prst="wedgeRoundRectCallout">
            <a:avLst>
              <a:gd name="adj1" fmla="val -21366"/>
              <a:gd name="adj2" fmla="val 87188"/>
              <a:gd name="adj3" fmla="val 16667"/>
            </a:avLst>
          </a:prstGeom>
          <a:solidFill>
            <a:srgbClr val="0E68BC"/>
          </a:solidFill>
          <a:ln>
            <a:noFill/>
          </a:ln>
          <a:effectLst>
            <a:outerShdw blurRad="292100" dist="190500" dir="5400000" algn="t" rotWithShape="0">
              <a:srgbClr val="000000">
                <a:alpha val="25000"/>
              </a:srgbClr>
            </a:outerShdw>
          </a:effectLst>
        </p:spPr>
        <p:txBody>
          <a:bodyPr spcFirstLastPara="1" wrap="square" lIns="91438" tIns="22850" rIns="45713" bIns="22850" anchor="ctr" anchorCtr="0">
            <a:noAutofit/>
          </a:bodyPr>
          <a:lstStyle/>
          <a:p>
            <a:pPr>
              <a:lnSpc>
                <a:spcPct val="115000"/>
              </a:lnSpc>
            </a:pPr>
            <a:r>
              <a:rPr lang="en-US" sz="1500" b="1">
                <a:solidFill>
                  <a:schemeClr val="lt1"/>
                </a:solidFill>
                <a:latin typeface="Montserrat"/>
                <a:ea typeface="Montserrat"/>
                <a:cs typeface="Montserrat"/>
                <a:sym typeface="Montserrat"/>
              </a:rPr>
              <a:t>Snapshot allows empty brokers to bootstrap faster</a:t>
            </a:r>
            <a:endParaRPr sz="1500" b="1">
              <a:solidFill>
                <a:schemeClr val="lt1"/>
              </a:solidFill>
              <a:latin typeface="Montserrat"/>
              <a:ea typeface="Montserrat"/>
              <a:cs typeface="Montserrat"/>
              <a:sym typeface="Montserra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61884" cy="613443"/>
          </a:xfrm>
        </p:spPr>
        <p:txBody>
          <a:bodyPr>
            <a:normAutofit fontScale="90000"/>
          </a:bodyPr>
          <a:lstStyle/>
          <a:p>
            <a:endParaRPr lang="en-US" dirty="0"/>
          </a:p>
        </p:txBody>
      </p:sp>
      <p:pic>
        <p:nvPicPr>
          <p:cNvPr id="1026" name="Picture 2" descr="Diagram showing the difference between Kafka with Zookeeper and Kafka in KRaft mode with Quorum Controller."/>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95152" y="1379622"/>
            <a:ext cx="8641376" cy="47973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1052"/>
            <a:ext cx="7920789" cy="1026695"/>
          </a:xfrm>
        </p:spPr>
        <p:txBody>
          <a:bodyPr>
            <a:normAutofit fontScale="90000"/>
          </a:bodyPr>
          <a:lstStyle/>
          <a:p>
            <a:r>
              <a:rPr lang="en-US" b="1" dirty="0"/>
              <a:t>Why remove Zookeeper from Kafka?</a:t>
            </a:r>
            <a:br>
              <a:rPr lang="en-US" b="1" dirty="0"/>
            </a:br>
            <a:br>
              <a:rPr lang="en-US" dirty="0"/>
            </a:br>
            <a:endParaRPr lang="en-US" dirty="0"/>
          </a:p>
        </p:txBody>
      </p:sp>
      <p:sp>
        <p:nvSpPr>
          <p:cNvPr id="3" name="Content Placeholder 2"/>
          <p:cNvSpPr>
            <a:spLocks noGrp="1"/>
          </p:cNvSpPr>
          <p:nvPr>
            <p:ph idx="1"/>
          </p:nvPr>
        </p:nvSpPr>
        <p:spPr>
          <a:xfrm>
            <a:off x="838200" y="978568"/>
            <a:ext cx="10515600" cy="5198395"/>
          </a:xfrm>
        </p:spPr>
        <p:txBody>
          <a:bodyPr/>
          <a:lstStyle/>
          <a:p>
            <a:r>
              <a:rPr lang="en-US" dirty="0"/>
              <a:t>Kafka clusters only support a limited number of partitions (up to 200,000)</a:t>
            </a:r>
            <a:endParaRPr lang="en-US" dirty="0"/>
          </a:p>
          <a:p>
            <a:r>
              <a:rPr lang="en-US" dirty="0"/>
              <a:t>When a Kafka broker joins or leaves a cluster, a high number of leader election must happen which can overload Zookeeper and slow down the cluster temporarily</a:t>
            </a:r>
            <a:endParaRPr lang="en-US" dirty="0"/>
          </a:p>
          <a:p>
            <a:r>
              <a:rPr lang="en-US" dirty="0"/>
              <a:t>Kafka clusters setup is difficult and depends on another component to setup</a:t>
            </a:r>
            <a:endParaRPr lang="en-US" dirty="0"/>
          </a:p>
          <a:p>
            <a:r>
              <a:rPr lang="en-US" dirty="0"/>
              <a:t>Kafka cluster metadata is sometimes out-of-sync from Zookeeper</a:t>
            </a:r>
            <a:endParaRPr lang="en-US" dirty="0"/>
          </a:p>
          <a:p>
            <a:r>
              <a:rPr lang="en-US" dirty="0"/>
              <a:t>Zookeeper security is lagging behind Kafka security.</a:t>
            </a:r>
            <a:endParaRPr lang="en-US" dirty="0"/>
          </a:p>
          <a:p>
            <a:r>
              <a:rPr lang="en-US" dirty="0"/>
              <a:t>Kafka 3.X can work (LIP-500) using Kraft mode</a:t>
            </a:r>
            <a:endParaRPr lang="en-US" dirty="0"/>
          </a:p>
          <a:p>
            <a:r>
              <a:rPr lang="en-US" dirty="0"/>
              <a:t>Kafka 4.X will not have zookeeper.</a:t>
            </a:r>
            <a:endParaRPr lang="en-US" dirty="0"/>
          </a:p>
          <a:p>
            <a:pPr marL="0" indent="0">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endParaRPr dirty="0"/>
          </a:p>
        </p:txBody>
      </p:sp>
      <p:grpSp>
        <p:nvGrpSpPr>
          <p:cNvPr id="186" name="Google Shape;186;p25"/>
          <p:cNvGrpSpPr/>
          <p:nvPr/>
        </p:nvGrpSpPr>
        <p:grpSpPr>
          <a:xfrm>
            <a:off x="2542080" y="3744020"/>
            <a:ext cx="2532900" cy="924000"/>
            <a:chOff x="9445150" y="5746918"/>
            <a:chExt cx="5065800" cy="1848000"/>
          </a:xfrm>
        </p:grpSpPr>
        <p:sp>
          <p:nvSpPr>
            <p:cNvPr id="187" name="Google Shape;187;p25"/>
            <p:cNvSpPr/>
            <p:nvPr/>
          </p:nvSpPr>
          <p:spPr>
            <a:xfrm>
              <a:off x="9445150" y="5746918"/>
              <a:ext cx="5065800" cy="1848000"/>
            </a:xfrm>
            <a:prstGeom prst="roundRect">
              <a:avLst>
                <a:gd name="adj" fmla="val 6060"/>
              </a:avLst>
            </a:prstGeom>
            <a:solidFill>
              <a:schemeClr val="lt1"/>
            </a:solidFill>
            <a:ln w="38100" cap="flat" cmpd="sng">
              <a:solidFill>
                <a:schemeClr val="dk2"/>
              </a:solidFill>
              <a:prstDash val="dash"/>
              <a:round/>
              <a:headEnd type="none" w="sm" len="sm"/>
              <a:tailEnd type="none" w="sm" len="sm"/>
            </a:ln>
          </p:spPr>
          <p:txBody>
            <a:bodyPr spcFirstLastPara="1" wrap="square" lIns="45713" tIns="91438" rIns="45713" bIns="45713" anchor="t" anchorCtr="0">
              <a:noAutofit/>
            </a:bodyPr>
            <a:lstStyle/>
            <a:p>
              <a:pPr algn="ctr"/>
              <a:r>
                <a:rPr lang="en-US" sz="1500">
                  <a:latin typeface="Montserrat"/>
                  <a:ea typeface="Montserrat"/>
                  <a:cs typeface="Montserrat"/>
                  <a:sym typeface="Montserrat"/>
                </a:rPr>
                <a:t>Event Stream</a:t>
              </a:r>
              <a:endParaRPr sz="1500">
                <a:latin typeface="Montserrat"/>
                <a:ea typeface="Montserrat"/>
                <a:cs typeface="Montserrat"/>
                <a:sym typeface="Montserrat"/>
              </a:endParaRPr>
            </a:p>
          </p:txBody>
        </p:sp>
        <p:grpSp>
          <p:nvGrpSpPr>
            <p:cNvPr id="188" name="Google Shape;188;p25"/>
            <p:cNvGrpSpPr/>
            <p:nvPr/>
          </p:nvGrpSpPr>
          <p:grpSpPr>
            <a:xfrm>
              <a:off x="9827050" y="6709438"/>
              <a:ext cx="4302000" cy="472800"/>
              <a:chOff x="10244425" y="6631800"/>
              <a:chExt cx="4302000" cy="472800"/>
            </a:xfrm>
          </p:grpSpPr>
          <p:sp>
            <p:nvSpPr>
              <p:cNvPr id="189" name="Google Shape;189;p25"/>
              <p:cNvSpPr/>
              <p:nvPr/>
            </p:nvSpPr>
            <p:spPr>
              <a:xfrm>
                <a:off x="10244425" y="6631800"/>
                <a:ext cx="630300" cy="472800"/>
              </a:xfrm>
              <a:prstGeom prst="roundRect">
                <a:avLst>
                  <a:gd name="adj" fmla="val 16667"/>
                </a:avLst>
              </a:prstGeom>
              <a:solidFill>
                <a:schemeClr val="accent1"/>
              </a:solidFill>
              <a:ln>
                <a:noFill/>
              </a:ln>
            </p:spPr>
            <p:txBody>
              <a:bodyPr spcFirstLastPara="1" wrap="square" lIns="45713" tIns="45713" rIns="45713" bIns="45713" anchor="ctr" anchorCtr="0">
                <a:noAutofit/>
              </a:bodyPr>
              <a:lstStyle/>
              <a:p>
                <a:endParaRPr sz="900"/>
              </a:p>
            </p:txBody>
          </p:sp>
          <p:sp>
            <p:nvSpPr>
              <p:cNvPr id="190" name="Google Shape;190;p25"/>
              <p:cNvSpPr/>
              <p:nvPr/>
            </p:nvSpPr>
            <p:spPr>
              <a:xfrm>
                <a:off x="10978765" y="6631800"/>
                <a:ext cx="630300" cy="472800"/>
              </a:xfrm>
              <a:prstGeom prst="roundRect">
                <a:avLst>
                  <a:gd name="adj" fmla="val 16667"/>
                </a:avLst>
              </a:prstGeom>
              <a:solidFill>
                <a:schemeClr val="accent1"/>
              </a:solidFill>
              <a:ln>
                <a:noFill/>
              </a:ln>
            </p:spPr>
            <p:txBody>
              <a:bodyPr spcFirstLastPara="1" wrap="square" lIns="45713" tIns="45713" rIns="45713" bIns="45713" anchor="ctr" anchorCtr="0">
                <a:noAutofit/>
              </a:bodyPr>
              <a:lstStyle/>
              <a:p>
                <a:endParaRPr sz="900"/>
              </a:p>
            </p:txBody>
          </p:sp>
          <p:sp>
            <p:nvSpPr>
              <p:cNvPr id="191" name="Google Shape;191;p25"/>
              <p:cNvSpPr/>
              <p:nvPr/>
            </p:nvSpPr>
            <p:spPr>
              <a:xfrm>
                <a:off x="12447445" y="6631800"/>
                <a:ext cx="630300" cy="472800"/>
              </a:xfrm>
              <a:prstGeom prst="roundRect">
                <a:avLst>
                  <a:gd name="adj" fmla="val 16667"/>
                </a:avLst>
              </a:prstGeom>
              <a:solidFill>
                <a:schemeClr val="accent1"/>
              </a:solidFill>
              <a:ln>
                <a:noFill/>
              </a:ln>
            </p:spPr>
            <p:txBody>
              <a:bodyPr spcFirstLastPara="1" wrap="square" lIns="45713" tIns="45713" rIns="45713" bIns="45713" anchor="ctr" anchorCtr="0">
                <a:noAutofit/>
              </a:bodyPr>
              <a:lstStyle/>
              <a:p>
                <a:endParaRPr sz="900"/>
              </a:p>
            </p:txBody>
          </p:sp>
          <p:sp>
            <p:nvSpPr>
              <p:cNvPr id="192" name="Google Shape;192;p25"/>
              <p:cNvSpPr/>
              <p:nvPr/>
            </p:nvSpPr>
            <p:spPr>
              <a:xfrm>
                <a:off x="13181785" y="6631800"/>
                <a:ext cx="630300" cy="472800"/>
              </a:xfrm>
              <a:prstGeom prst="roundRect">
                <a:avLst>
                  <a:gd name="adj" fmla="val 16667"/>
                </a:avLst>
              </a:prstGeom>
              <a:solidFill>
                <a:schemeClr val="accent1"/>
              </a:solidFill>
              <a:ln>
                <a:noFill/>
              </a:ln>
            </p:spPr>
            <p:txBody>
              <a:bodyPr spcFirstLastPara="1" wrap="square" lIns="45713" tIns="45713" rIns="45713" bIns="45713" anchor="ctr" anchorCtr="0">
                <a:noAutofit/>
              </a:bodyPr>
              <a:lstStyle/>
              <a:p>
                <a:endParaRPr sz="900"/>
              </a:p>
            </p:txBody>
          </p:sp>
          <p:sp>
            <p:nvSpPr>
              <p:cNvPr id="193" name="Google Shape;193;p25"/>
              <p:cNvSpPr/>
              <p:nvPr/>
            </p:nvSpPr>
            <p:spPr>
              <a:xfrm>
                <a:off x="13916125" y="6631800"/>
                <a:ext cx="630300" cy="472800"/>
              </a:xfrm>
              <a:prstGeom prst="roundRect">
                <a:avLst>
                  <a:gd name="adj" fmla="val 16667"/>
                </a:avLst>
              </a:prstGeom>
              <a:solidFill>
                <a:schemeClr val="accent1"/>
              </a:solidFill>
              <a:ln>
                <a:noFill/>
              </a:ln>
            </p:spPr>
            <p:txBody>
              <a:bodyPr spcFirstLastPara="1" wrap="square" lIns="45713" tIns="45713" rIns="45713" bIns="45713" anchor="ctr" anchorCtr="0">
                <a:noAutofit/>
              </a:bodyPr>
              <a:lstStyle/>
              <a:p>
                <a:endParaRPr sz="900"/>
              </a:p>
            </p:txBody>
          </p:sp>
          <p:sp>
            <p:nvSpPr>
              <p:cNvPr id="194" name="Google Shape;194;p25"/>
              <p:cNvSpPr/>
              <p:nvPr/>
            </p:nvSpPr>
            <p:spPr>
              <a:xfrm>
                <a:off x="11713105" y="6631800"/>
                <a:ext cx="630300" cy="472800"/>
              </a:xfrm>
              <a:prstGeom prst="roundRect">
                <a:avLst>
                  <a:gd name="adj" fmla="val 16667"/>
                </a:avLst>
              </a:prstGeom>
              <a:solidFill>
                <a:schemeClr val="accent5"/>
              </a:solidFill>
              <a:ln>
                <a:noFill/>
              </a:ln>
            </p:spPr>
            <p:txBody>
              <a:bodyPr spcFirstLastPara="1" wrap="square" lIns="45713" tIns="45713" rIns="45713" bIns="45713" anchor="ctr" anchorCtr="0">
                <a:noAutofit/>
              </a:bodyPr>
              <a:lstStyle/>
              <a:p>
                <a:endParaRPr sz="900"/>
              </a:p>
            </p:txBody>
          </p:sp>
        </p:grpSp>
      </p:grpSp>
      <p:grpSp>
        <p:nvGrpSpPr>
          <p:cNvPr id="195" name="Google Shape;195;p25"/>
          <p:cNvGrpSpPr/>
          <p:nvPr/>
        </p:nvGrpSpPr>
        <p:grpSpPr>
          <a:xfrm>
            <a:off x="671346" y="3074930"/>
            <a:ext cx="1060650" cy="1588283"/>
            <a:chOff x="2185416" y="5532120"/>
            <a:chExt cx="2121300" cy="3176565"/>
          </a:xfrm>
        </p:grpSpPr>
        <p:grpSp>
          <p:nvGrpSpPr>
            <p:cNvPr id="196" name="Google Shape;196;p25"/>
            <p:cNvGrpSpPr/>
            <p:nvPr/>
          </p:nvGrpSpPr>
          <p:grpSpPr>
            <a:xfrm rot="-5400000">
              <a:off x="2332094" y="6879915"/>
              <a:ext cx="1828770" cy="1828770"/>
              <a:chOff x="3043081" y="3221700"/>
              <a:chExt cx="763706" cy="763706"/>
            </a:xfrm>
          </p:grpSpPr>
          <p:sp>
            <p:nvSpPr>
              <p:cNvPr id="197" name="Google Shape;197;p25"/>
              <p:cNvSpPr/>
              <p:nvPr/>
            </p:nvSpPr>
            <p:spPr>
              <a:xfrm>
                <a:off x="3336821" y="3662261"/>
                <a:ext cx="176323" cy="176323"/>
              </a:xfrm>
              <a:custGeom>
                <a:avLst/>
                <a:gdLst/>
                <a:ahLst/>
                <a:cxnLst/>
                <a:rect l="l" t="t" r="r" b="b"/>
                <a:pathLst>
                  <a:path w="1787" h="1787" extrusionOk="0">
                    <a:moveTo>
                      <a:pt x="0" y="0"/>
                    </a:moveTo>
                    <a:lnTo>
                      <a:pt x="1786" y="0"/>
                    </a:lnTo>
                    <a:lnTo>
                      <a:pt x="1786" y="1786"/>
                    </a:lnTo>
                    <a:lnTo>
                      <a:pt x="0" y="1786"/>
                    </a:lnTo>
                    <a:close/>
                  </a:path>
                </a:pathLst>
              </a:custGeom>
              <a:gradFill>
                <a:gsLst>
                  <a:gs pos="0">
                    <a:srgbClr val="38CCED">
                      <a:alpha val="35294"/>
                    </a:srgbClr>
                  </a:gs>
                  <a:gs pos="100000">
                    <a:srgbClr val="38CCED"/>
                  </a:gs>
                </a:gsLst>
                <a:lin ang="0" scaled="0"/>
              </a:gradFill>
              <a:ln>
                <a:noFill/>
              </a:ln>
            </p:spPr>
            <p:txBody>
              <a:bodyPr spcFirstLastPara="1" wrap="square" lIns="45713" tIns="45713" rIns="45713" bIns="45713" anchor="ctr" anchorCtr="0">
                <a:noAutofit/>
              </a:bodyPr>
              <a:lstStyle/>
              <a:p>
                <a:endParaRPr sz="900"/>
              </a:p>
            </p:txBody>
          </p:sp>
          <p:sp>
            <p:nvSpPr>
              <p:cNvPr id="198" name="Google Shape;198;p25"/>
              <p:cNvSpPr/>
              <p:nvPr/>
            </p:nvSpPr>
            <p:spPr>
              <a:xfrm>
                <a:off x="3395530" y="3221700"/>
                <a:ext cx="58807" cy="352548"/>
              </a:xfrm>
              <a:custGeom>
                <a:avLst/>
                <a:gdLst/>
                <a:ahLst/>
                <a:cxnLst/>
                <a:rect l="l" t="t" r="r" b="b"/>
                <a:pathLst>
                  <a:path w="596" h="3573" extrusionOk="0">
                    <a:moveTo>
                      <a:pt x="298" y="0"/>
                    </a:moveTo>
                    <a:cubicBezTo>
                      <a:pt x="131" y="0"/>
                      <a:pt x="0" y="131"/>
                      <a:pt x="0" y="298"/>
                    </a:cubicBezTo>
                    <a:lnTo>
                      <a:pt x="0" y="3275"/>
                    </a:lnTo>
                    <a:cubicBezTo>
                      <a:pt x="0" y="3441"/>
                      <a:pt x="131" y="3572"/>
                      <a:pt x="298" y="3572"/>
                    </a:cubicBezTo>
                    <a:cubicBezTo>
                      <a:pt x="465" y="3572"/>
                      <a:pt x="596" y="3441"/>
                      <a:pt x="596" y="3275"/>
                    </a:cubicBezTo>
                    <a:lnTo>
                      <a:pt x="596" y="298"/>
                    </a:lnTo>
                    <a:cubicBezTo>
                      <a:pt x="596" y="131"/>
                      <a:pt x="465" y="0"/>
                      <a:pt x="29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9" name="Google Shape;199;p25"/>
              <p:cNvSpPr/>
              <p:nvPr/>
            </p:nvSpPr>
            <p:spPr>
              <a:xfrm>
                <a:off x="3243973" y="3398516"/>
                <a:ext cx="358369" cy="193295"/>
              </a:xfrm>
              <a:custGeom>
                <a:avLst/>
                <a:gdLst/>
                <a:ahLst/>
                <a:cxnLst/>
                <a:rect l="l" t="t" r="r" b="b"/>
                <a:pathLst>
                  <a:path w="3632" h="1959" extrusionOk="0">
                    <a:moveTo>
                      <a:pt x="328" y="0"/>
                    </a:moveTo>
                    <a:cubicBezTo>
                      <a:pt x="254" y="0"/>
                      <a:pt x="179" y="30"/>
                      <a:pt x="120" y="89"/>
                    </a:cubicBezTo>
                    <a:cubicBezTo>
                      <a:pt x="1" y="209"/>
                      <a:pt x="1" y="387"/>
                      <a:pt x="120" y="506"/>
                    </a:cubicBezTo>
                    <a:lnTo>
                      <a:pt x="1417" y="1780"/>
                    </a:lnTo>
                    <a:cubicBezTo>
                      <a:pt x="1525" y="1899"/>
                      <a:pt x="1667" y="1959"/>
                      <a:pt x="1834" y="1959"/>
                    </a:cubicBezTo>
                    <a:cubicBezTo>
                      <a:pt x="1977" y="1959"/>
                      <a:pt x="2132" y="1887"/>
                      <a:pt x="2239" y="1780"/>
                    </a:cubicBezTo>
                    <a:lnTo>
                      <a:pt x="3513" y="506"/>
                    </a:lnTo>
                    <a:cubicBezTo>
                      <a:pt x="3632" y="387"/>
                      <a:pt x="3632" y="209"/>
                      <a:pt x="3513" y="89"/>
                    </a:cubicBezTo>
                    <a:cubicBezTo>
                      <a:pt x="3453" y="30"/>
                      <a:pt x="3379" y="0"/>
                      <a:pt x="3305" y="0"/>
                    </a:cubicBezTo>
                    <a:cubicBezTo>
                      <a:pt x="3230" y="0"/>
                      <a:pt x="3156" y="30"/>
                      <a:pt x="3096" y="89"/>
                    </a:cubicBezTo>
                    <a:lnTo>
                      <a:pt x="1822" y="1363"/>
                    </a:lnTo>
                    <a:lnTo>
                      <a:pt x="536" y="89"/>
                    </a:lnTo>
                    <a:cubicBezTo>
                      <a:pt x="477" y="30"/>
                      <a:pt x="402" y="0"/>
                      <a:pt x="32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0" name="Google Shape;200;p25"/>
              <p:cNvSpPr/>
              <p:nvPr/>
            </p:nvSpPr>
            <p:spPr>
              <a:xfrm>
                <a:off x="3043081" y="3221700"/>
                <a:ext cx="763706" cy="763706"/>
              </a:xfrm>
              <a:custGeom>
                <a:avLst/>
                <a:gdLst/>
                <a:ahLst/>
                <a:cxnLst/>
                <a:rect l="l" t="t" r="r" b="b"/>
                <a:pathLst>
                  <a:path w="7740" h="7740" extrusionOk="0">
                    <a:moveTo>
                      <a:pt x="596" y="0"/>
                    </a:moveTo>
                    <a:cubicBezTo>
                      <a:pt x="263" y="0"/>
                      <a:pt x="1" y="274"/>
                      <a:pt x="1" y="596"/>
                    </a:cubicBezTo>
                    <a:lnTo>
                      <a:pt x="1" y="7144"/>
                    </a:lnTo>
                    <a:cubicBezTo>
                      <a:pt x="1" y="7477"/>
                      <a:pt x="263" y="7739"/>
                      <a:pt x="596" y="7739"/>
                    </a:cubicBezTo>
                    <a:lnTo>
                      <a:pt x="7144" y="7739"/>
                    </a:lnTo>
                    <a:cubicBezTo>
                      <a:pt x="7466" y="7739"/>
                      <a:pt x="7740" y="7477"/>
                      <a:pt x="7740" y="7144"/>
                    </a:cubicBezTo>
                    <a:lnTo>
                      <a:pt x="7740" y="596"/>
                    </a:lnTo>
                    <a:cubicBezTo>
                      <a:pt x="7740" y="274"/>
                      <a:pt x="7466" y="0"/>
                      <a:pt x="7144" y="0"/>
                    </a:cubicBezTo>
                    <a:lnTo>
                      <a:pt x="6204" y="0"/>
                    </a:lnTo>
                    <a:cubicBezTo>
                      <a:pt x="6037" y="0"/>
                      <a:pt x="5906" y="131"/>
                      <a:pt x="5906" y="298"/>
                    </a:cubicBezTo>
                    <a:cubicBezTo>
                      <a:pt x="5906" y="465"/>
                      <a:pt x="6037" y="596"/>
                      <a:pt x="6204" y="596"/>
                    </a:cubicBezTo>
                    <a:lnTo>
                      <a:pt x="7144" y="596"/>
                    </a:lnTo>
                    <a:lnTo>
                      <a:pt x="7144" y="7144"/>
                    </a:lnTo>
                    <a:lnTo>
                      <a:pt x="596" y="7144"/>
                    </a:lnTo>
                    <a:lnTo>
                      <a:pt x="596" y="596"/>
                    </a:lnTo>
                    <a:lnTo>
                      <a:pt x="1537" y="596"/>
                    </a:lnTo>
                    <a:cubicBezTo>
                      <a:pt x="1691" y="596"/>
                      <a:pt x="1834" y="465"/>
                      <a:pt x="1834" y="298"/>
                    </a:cubicBezTo>
                    <a:cubicBezTo>
                      <a:pt x="1834" y="131"/>
                      <a:pt x="1691" y="0"/>
                      <a:pt x="153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01" name="Google Shape;201;p25"/>
            <p:cNvSpPr txBox="1"/>
            <p:nvPr/>
          </p:nvSpPr>
          <p:spPr>
            <a:xfrm>
              <a:off x="2185416" y="5532120"/>
              <a:ext cx="2121300" cy="1292634"/>
            </a:xfrm>
            <a:prstGeom prst="rect">
              <a:avLst/>
            </a:prstGeom>
            <a:noFill/>
            <a:ln>
              <a:noFill/>
            </a:ln>
          </p:spPr>
          <p:txBody>
            <a:bodyPr spcFirstLastPara="1" wrap="square" lIns="45713" tIns="45713" rIns="45713" bIns="45713" anchor="t" anchorCtr="0">
              <a:spAutoFit/>
            </a:bodyPr>
            <a:lstStyle/>
            <a:p>
              <a:pPr algn="ctr"/>
              <a:r>
                <a:rPr lang="en-US">
                  <a:solidFill>
                    <a:schemeClr val="dk2"/>
                  </a:solidFill>
                  <a:latin typeface="Montserrat"/>
                  <a:ea typeface="Montserrat"/>
                  <a:cs typeface="Montserrat"/>
                  <a:sym typeface="Montserrat"/>
                </a:rPr>
                <a:t>Event</a:t>
              </a:r>
              <a:endParaRPr>
                <a:solidFill>
                  <a:schemeClr val="dk2"/>
                </a:solidFill>
                <a:latin typeface="Montserrat"/>
                <a:ea typeface="Montserrat"/>
                <a:cs typeface="Montserrat"/>
                <a:sym typeface="Montserrat"/>
              </a:endParaRPr>
            </a:p>
            <a:p>
              <a:pPr algn="ctr"/>
              <a:r>
                <a:rPr lang="en-US">
                  <a:solidFill>
                    <a:schemeClr val="dk2"/>
                  </a:solidFill>
                  <a:latin typeface="Montserrat"/>
                  <a:ea typeface="Montserrat"/>
                  <a:cs typeface="Montserrat"/>
                  <a:sym typeface="Montserrat"/>
                </a:rPr>
                <a:t>Source</a:t>
              </a:r>
              <a:endParaRPr>
                <a:solidFill>
                  <a:schemeClr val="dk2"/>
                </a:solidFill>
                <a:latin typeface="Montserrat"/>
                <a:ea typeface="Montserrat"/>
                <a:cs typeface="Montserrat"/>
                <a:sym typeface="Montserrat"/>
              </a:endParaRPr>
            </a:p>
          </p:txBody>
        </p:sp>
      </p:grpSp>
      <p:cxnSp>
        <p:nvCxnSpPr>
          <p:cNvPr id="202" name="Google Shape;202;p25"/>
          <p:cNvCxnSpPr/>
          <p:nvPr/>
        </p:nvCxnSpPr>
        <p:spPr>
          <a:xfrm rot="10800000" flipH="1">
            <a:off x="1842138" y="4198820"/>
            <a:ext cx="589800" cy="14400"/>
          </a:xfrm>
          <a:prstGeom prst="straightConnector1">
            <a:avLst/>
          </a:prstGeom>
          <a:noFill/>
          <a:ln w="76200" cap="flat" cmpd="sng">
            <a:solidFill>
              <a:schemeClr val="dk2"/>
            </a:solidFill>
            <a:prstDash val="solid"/>
            <a:round/>
            <a:headEnd type="none" w="med" len="med"/>
            <a:tailEnd type="triangle" w="med" len="med"/>
          </a:ln>
        </p:spPr>
      </p:cxnSp>
      <p:cxnSp>
        <p:nvCxnSpPr>
          <p:cNvPr id="203" name="Google Shape;203;p25"/>
          <p:cNvCxnSpPr/>
          <p:nvPr/>
        </p:nvCxnSpPr>
        <p:spPr>
          <a:xfrm rot="10800000" flipH="1">
            <a:off x="5185122" y="4198820"/>
            <a:ext cx="635550" cy="14400"/>
          </a:xfrm>
          <a:prstGeom prst="straightConnector1">
            <a:avLst/>
          </a:prstGeom>
          <a:noFill/>
          <a:ln w="76200" cap="flat" cmpd="sng">
            <a:solidFill>
              <a:schemeClr val="dk2"/>
            </a:solidFill>
            <a:prstDash val="solid"/>
            <a:round/>
            <a:headEnd type="none" w="med" len="med"/>
            <a:tailEnd type="triangle" w="med" len="med"/>
          </a:ln>
        </p:spPr>
      </p:cxnSp>
      <p:grpSp>
        <p:nvGrpSpPr>
          <p:cNvPr id="204" name="Google Shape;204;p25"/>
          <p:cNvGrpSpPr/>
          <p:nvPr/>
        </p:nvGrpSpPr>
        <p:grpSpPr>
          <a:xfrm>
            <a:off x="10231398" y="3075576"/>
            <a:ext cx="1289250" cy="1585823"/>
            <a:chOff x="21305520" y="5533412"/>
            <a:chExt cx="2578500" cy="3171646"/>
          </a:xfrm>
        </p:grpSpPr>
        <p:grpSp>
          <p:nvGrpSpPr>
            <p:cNvPr id="205" name="Google Shape;205;p25"/>
            <p:cNvGrpSpPr/>
            <p:nvPr/>
          </p:nvGrpSpPr>
          <p:grpSpPr>
            <a:xfrm rot="-5400000">
              <a:off x="21681919" y="6876288"/>
              <a:ext cx="1828770" cy="1828770"/>
              <a:chOff x="3043081" y="3221700"/>
              <a:chExt cx="763706" cy="763706"/>
            </a:xfrm>
          </p:grpSpPr>
          <p:sp>
            <p:nvSpPr>
              <p:cNvPr id="206" name="Google Shape;206;p25"/>
              <p:cNvSpPr/>
              <p:nvPr/>
            </p:nvSpPr>
            <p:spPr>
              <a:xfrm>
                <a:off x="3336821" y="3662261"/>
                <a:ext cx="176323" cy="176323"/>
              </a:xfrm>
              <a:custGeom>
                <a:avLst/>
                <a:gdLst/>
                <a:ahLst/>
                <a:cxnLst/>
                <a:rect l="l" t="t" r="r" b="b"/>
                <a:pathLst>
                  <a:path w="1787" h="1787" extrusionOk="0">
                    <a:moveTo>
                      <a:pt x="0" y="0"/>
                    </a:moveTo>
                    <a:lnTo>
                      <a:pt x="1786" y="0"/>
                    </a:lnTo>
                    <a:lnTo>
                      <a:pt x="1786" y="1786"/>
                    </a:lnTo>
                    <a:lnTo>
                      <a:pt x="0" y="1786"/>
                    </a:lnTo>
                    <a:close/>
                  </a:path>
                </a:pathLst>
              </a:custGeom>
              <a:gradFill>
                <a:gsLst>
                  <a:gs pos="0">
                    <a:srgbClr val="38CCED">
                      <a:alpha val="35294"/>
                    </a:srgbClr>
                  </a:gs>
                  <a:gs pos="100000">
                    <a:srgbClr val="38CCED"/>
                  </a:gs>
                </a:gsLst>
                <a:lin ang="0" scaled="0"/>
              </a:gradFill>
              <a:ln>
                <a:noFill/>
              </a:ln>
            </p:spPr>
            <p:txBody>
              <a:bodyPr spcFirstLastPara="1" wrap="square" lIns="45713" tIns="45713" rIns="45713" bIns="45713" anchor="ctr" anchorCtr="0">
                <a:noAutofit/>
              </a:bodyPr>
              <a:lstStyle/>
              <a:p>
                <a:endParaRPr sz="900"/>
              </a:p>
            </p:txBody>
          </p:sp>
          <p:sp>
            <p:nvSpPr>
              <p:cNvPr id="207" name="Google Shape;207;p25"/>
              <p:cNvSpPr/>
              <p:nvPr/>
            </p:nvSpPr>
            <p:spPr>
              <a:xfrm>
                <a:off x="3395530" y="3221700"/>
                <a:ext cx="58807" cy="352548"/>
              </a:xfrm>
              <a:custGeom>
                <a:avLst/>
                <a:gdLst/>
                <a:ahLst/>
                <a:cxnLst/>
                <a:rect l="l" t="t" r="r" b="b"/>
                <a:pathLst>
                  <a:path w="596" h="3573" extrusionOk="0">
                    <a:moveTo>
                      <a:pt x="298" y="0"/>
                    </a:moveTo>
                    <a:cubicBezTo>
                      <a:pt x="131" y="0"/>
                      <a:pt x="0" y="131"/>
                      <a:pt x="0" y="298"/>
                    </a:cubicBezTo>
                    <a:lnTo>
                      <a:pt x="0" y="3275"/>
                    </a:lnTo>
                    <a:cubicBezTo>
                      <a:pt x="0" y="3441"/>
                      <a:pt x="131" y="3572"/>
                      <a:pt x="298" y="3572"/>
                    </a:cubicBezTo>
                    <a:cubicBezTo>
                      <a:pt x="465" y="3572"/>
                      <a:pt x="596" y="3441"/>
                      <a:pt x="596" y="3275"/>
                    </a:cubicBezTo>
                    <a:lnTo>
                      <a:pt x="596" y="298"/>
                    </a:lnTo>
                    <a:cubicBezTo>
                      <a:pt x="596" y="131"/>
                      <a:pt x="465" y="0"/>
                      <a:pt x="29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8" name="Google Shape;208;p25"/>
              <p:cNvSpPr/>
              <p:nvPr/>
            </p:nvSpPr>
            <p:spPr>
              <a:xfrm>
                <a:off x="3243973" y="3398516"/>
                <a:ext cx="358369" cy="193295"/>
              </a:xfrm>
              <a:custGeom>
                <a:avLst/>
                <a:gdLst/>
                <a:ahLst/>
                <a:cxnLst/>
                <a:rect l="l" t="t" r="r" b="b"/>
                <a:pathLst>
                  <a:path w="3632" h="1959" extrusionOk="0">
                    <a:moveTo>
                      <a:pt x="328" y="0"/>
                    </a:moveTo>
                    <a:cubicBezTo>
                      <a:pt x="254" y="0"/>
                      <a:pt x="179" y="30"/>
                      <a:pt x="120" y="89"/>
                    </a:cubicBezTo>
                    <a:cubicBezTo>
                      <a:pt x="1" y="209"/>
                      <a:pt x="1" y="387"/>
                      <a:pt x="120" y="506"/>
                    </a:cubicBezTo>
                    <a:lnTo>
                      <a:pt x="1417" y="1780"/>
                    </a:lnTo>
                    <a:cubicBezTo>
                      <a:pt x="1525" y="1899"/>
                      <a:pt x="1667" y="1959"/>
                      <a:pt x="1834" y="1959"/>
                    </a:cubicBezTo>
                    <a:cubicBezTo>
                      <a:pt x="1977" y="1959"/>
                      <a:pt x="2132" y="1887"/>
                      <a:pt x="2239" y="1780"/>
                    </a:cubicBezTo>
                    <a:lnTo>
                      <a:pt x="3513" y="506"/>
                    </a:lnTo>
                    <a:cubicBezTo>
                      <a:pt x="3632" y="387"/>
                      <a:pt x="3632" y="209"/>
                      <a:pt x="3513" y="89"/>
                    </a:cubicBezTo>
                    <a:cubicBezTo>
                      <a:pt x="3453" y="30"/>
                      <a:pt x="3379" y="0"/>
                      <a:pt x="3305" y="0"/>
                    </a:cubicBezTo>
                    <a:cubicBezTo>
                      <a:pt x="3230" y="0"/>
                      <a:pt x="3156" y="30"/>
                      <a:pt x="3096" y="89"/>
                    </a:cubicBezTo>
                    <a:lnTo>
                      <a:pt x="1822" y="1363"/>
                    </a:lnTo>
                    <a:lnTo>
                      <a:pt x="536" y="89"/>
                    </a:lnTo>
                    <a:cubicBezTo>
                      <a:pt x="477" y="30"/>
                      <a:pt x="402" y="0"/>
                      <a:pt x="32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9" name="Google Shape;209;p25"/>
              <p:cNvSpPr/>
              <p:nvPr/>
            </p:nvSpPr>
            <p:spPr>
              <a:xfrm>
                <a:off x="3043081" y="3221700"/>
                <a:ext cx="763706" cy="763706"/>
              </a:xfrm>
              <a:custGeom>
                <a:avLst/>
                <a:gdLst/>
                <a:ahLst/>
                <a:cxnLst/>
                <a:rect l="l" t="t" r="r" b="b"/>
                <a:pathLst>
                  <a:path w="7740" h="7740" extrusionOk="0">
                    <a:moveTo>
                      <a:pt x="596" y="0"/>
                    </a:moveTo>
                    <a:cubicBezTo>
                      <a:pt x="263" y="0"/>
                      <a:pt x="1" y="274"/>
                      <a:pt x="1" y="596"/>
                    </a:cubicBezTo>
                    <a:lnTo>
                      <a:pt x="1" y="7144"/>
                    </a:lnTo>
                    <a:cubicBezTo>
                      <a:pt x="1" y="7477"/>
                      <a:pt x="263" y="7739"/>
                      <a:pt x="596" y="7739"/>
                    </a:cubicBezTo>
                    <a:lnTo>
                      <a:pt x="7144" y="7739"/>
                    </a:lnTo>
                    <a:cubicBezTo>
                      <a:pt x="7466" y="7739"/>
                      <a:pt x="7740" y="7477"/>
                      <a:pt x="7740" y="7144"/>
                    </a:cubicBezTo>
                    <a:lnTo>
                      <a:pt x="7740" y="596"/>
                    </a:lnTo>
                    <a:cubicBezTo>
                      <a:pt x="7740" y="274"/>
                      <a:pt x="7466" y="0"/>
                      <a:pt x="7144" y="0"/>
                    </a:cubicBezTo>
                    <a:lnTo>
                      <a:pt x="6204" y="0"/>
                    </a:lnTo>
                    <a:cubicBezTo>
                      <a:pt x="6037" y="0"/>
                      <a:pt x="5906" y="131"/>
                      <a:pt x="5906" y="298"/>
                    </a:cubicBezTo>
                    <a:cubicBezTo>
                      <a:pt x="5906" y="465"/>
                      <a:pt x="6037" y="596"/>
                      <a:pt x="6204" y="596"/>
                    </a:cubicBezTo>
                    <a:lnTo>
                      <a:pt x="7144" y="596"/>
                    </a:lnTo>
                    <a:lnTo>
                      <a:pt x="7144" y="7144"/>
                    </a:lnTo>
                    <a:lnTo>
                      <a:pt x="596" y="7144"/>
                    </a:lnTo>
                    <a:lnTo>
                      <a:pt x="596" y="596"/>
                    </a:lnTo>
                    <a:lnTo>
                      <a:pt x="1537" y="596"/>
                    </a:lnTo>
                    <a:cubicBezTo>
                      <a:pt x="1691" y="596"/>
                      <a:pt x="1834" y="465"/>
                      <a:pt x="1834" y="298"/>
                    </a:cubicBezTo>
                    <a:cubicBezTo>
                      <a:pt x="1834" y="131"/>
                      <a:pt x="1691" y="0"/>
                      <a:pt x="153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210" name="Google Shape;210;p25"/>
            <p:cNvSpPr txBox="1"/>
            <p:nvPr/>
          </p:nvSpPr>
          <p:spPr>
            <a:xfrm>
              <a:off x="21305520" y="5533412"/>
              <a:ext cx="2578500" cy="1292634"/>
            </a:xfrm>
            <a:prstGeom prst="rect">
              <a:avLst/>
            </a:prstGeom>
            <a:noFill/>
            <a:ln>
              <a:noFill/>
            </a:ln>
          </p:spPr>
          <p:txBody>
            <a:bodyPr spcFirstLastPara="1" wrap="square" lIns="45713" tIns="45713" rIns="45713" bIns="45713" anchor="t" anchorCtr="0">
              <a:spAutoFit/>
            </a:bodyPr>
            <a:lstStyle/>
            <a:p>
              <a:pPr algn="ctr"/>
              <a:r>
                <a:rPr lang="en-US">
                  <a:solidFill>
                    <a:schemeClr val="dk2"/>
                  </a:solidFill>
                  <a:latin typeface="Montserrat"/>
                  <a:ea typeface="Montserrat"/>
                  <a:cs typeface="Montserrat"/>
                  <a:sym typeface="Montserrat"/>
                </a:rPr>
                <a:t>Event</a:t>
              </a:r>
              <a:endParaRPr>
                <a:solidFill>
                  <a:schemeClr val="dk2"/>
                </a:solidFill>
                <a:latin typeface="Montserrat"/>
                <a:ea typeface="Montserrat"/>
                <a:cs typeface="Montserrat"/>
                <a:sym typeface="Montserrat"/>
              </a:endParaRPr>
            </a:p>
            <a:p>
              <a:pPr algn="ctr"/>
              <a:r>
                <a:rPr lang="en-US">
                  <a:solidFill>
                    <a:schemeClr val="dk2"/>
                  </a:solidFill>
                  <a:latin typeface="Montserrat"/>
                  <a:ea typeface="Montserrat"/>
                  <a:cs typeface="Montserrat"/>
                  <a:sym typeface="Montserrat"/>
                </a:rPr>
                <a:t>Consumer</a:t>
              </a:r>
              <a:endParaRPr>
                <a:solidFill>
                  <a:schemeClr val="dk2"/>
                </a:solidFill>
                <a:latin typeface="Montserrat"/>
                <a:ea typeface="Montserrat"/>
                <a:cs typeface="Montserrat"/>
                <a:sym typeface="Montserrat"/>
              </a:endParaRPr>
            </a:p>
          </p:txBody>
        </p:sp>
      </p:grpSp>
      <p:cxnSp>
        <p:nvCxnSpPr>
          <p:cNvPr id="211" name="Google Shape;211;p25"/>
          <p:cNvCxnSpPr/>
          <p:nvPr/>
        </p:nvCxnSpPr>
        <p:spPr>
          <a:xfrm rot="10800000" flipH="1">
            <a:off x="9485706" y="4198820"/>
            <a:ext cx="635550" cy="14400"/>
          </a:xfrm>
          <a:prstGeom prst="straightConnector1">
            <a:avLst/>
          </a:prstGeom>
          <a:noFill/>
          <a:ln w="76200" cap="flat" cmpd="sng">
            <a:solidFill>
              <a:schemeClr val="dk2"/>
            </a:solidFill>
            <a:prstDash val="solid"/>
            <a:round/>
            <a:headEnd type="none" w="med" len="med"/>
            <a:tailEnd type="triangle" w="med" len="med"/>
          </a:ln>
        </p:spPr>
      </p:cxnSp>
      <p:grpSp>
        <p:nvGrpSpPr>
          <p:cNvPr id="212" name="Google Shape;212;p25"/>
          <p:cNvGrpSpPr/>
          <p:nvPr/>
        </p:nvGrpSpPr>
        <p:grpSpPr>
          <a:xfrm>
            <a:off x="5930814" y="3010922"/>
            <a:ext cx="3444750" cy="2205000"/>
            <a:chOff x="11861627" y="4653004"/>
            <a:chExt cx="6889500" cy="4410000"/>
          </a:xfrm>
        </p:grpSpPr>
        <p:sp>
          <p:nvSpPr>
            <p:cNvPr id="213" name="Google Shape;213;p25"/>
            <p:cNvSpPr/>
            <p:nvPr/>
          </p:nvSpPr>
          <p:spPr>
            <a:xfrm>
              <a:off x="11861627" y="4653004"/>
              <a:ext cx="6889500" cy="4410000"/>
            </a:xfrm>
            <a:prstGeom prst="roundRect">
              <a:avLst>
                <a:gd name="adj" fmla="val 4975"/>
              </a:avLst>
            </a:prstGeom>
            <a:solidFill>
              <a:schemeClr val="lt1"/>
            </a:solidFill>
            <a:ln w="3810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2400" dirty="0">
                  <a:solidFill>
                    <a:schemeClr val="dk2"/>
                  </a:solidFill>
                  <a:latin typeface="Montserrat"/>
                  <a:ea typeface="Montserrat"/>
                  <a:cs typeface="Montserrat"/>
                  <a:sym typeface="Montserrat"/>
                </a:rPr>
                <a:t>Kafka Cluster</a:t>
              </a:r>
              <a:endParaRPr sz="2400" dirty="0">
                <a:solidFill>
                  <a:schemeClr val="dk2"/>
                </a:solidFill>
                <a:latin typeface="Montserrat"/>
                <a:ea typeface="Montserrat"/>
                <a:cs typeface="Montserrat"/>
                <a:sym typeface="Montserrat"/>
              </a:endParaRPr>
            </a:p>
          </p:txBody>
        </p:sp>
        <p:grpSp>
          <p:nvGrpSpPr>
            <p:cNvPr id="214" name="Google Shape;214;p25"/>
            <p:cNvGrpSpPr/>
            <p:nvPr/>
          </p:nvGrpSpPr>
          <p:grpSpPr>
            <a:xfrm>
              <a:off x="12126426" y="6579029"/>
              <a:ext cx="6221017" cy="1652314"/>
              <a:chOff x="12126426" y="6579029"/>
              <a:chExt cx="6221017" cy="1652314"/>
            </a:xfrm>
          </p:grpSpPr>
          <p:sp>
            <p:nvSpPr>
              <p:cNvPr id="215" name="Google Shape;215;p25"/>
              <p:cNvSpPr/>
              <p:nvPr/>
            </p:nvSpPr>
            <p:spPr>
              <a:xfrm>
                <a:off x="12222809" y="6579029"/>
                <a:ext cx="6124634" cy="905220"/>
              </a:xfrm>
              <a:prstGeom prst="roundRect">
                <a:avLst>
                  <a:gd name="adj" fmla="val 8173"/>
                </a:avLst>
              </a:prstGeom>
              <a:solidFill>
                <a:schemeClr val="accent6"/>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16" name="Google Shape;216;p25"/>
              <p:cNvSpPr/>
              <p:nvPr/>
            </p:nvSpPr>
            <p:spPr>
              <a:xfrm>
                <a:off x="12312126" y="6666338"/>
                <a:ext cx="725700" cy="7308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3000">
                  <a:latin typeface="Montserrat"/>
                  <a:ea typeface="Montserrat"/>
                  <a:cs typeface="Montserrat"/>
                  <a:sym typeface="Montserrat"/>
                </a:endParaRPr>
              </a:p>
            </p:txBody>
          </p:sp>
          <p:sp>
            <p:nvSpPr>
              <p:cNvPr id="217" name="Google Shape;217;p25"/>
              <p:cNvSpPr/>
              <p:nvPr/>
            </p:nvSpPr>
            <p:spPr>
              <a:xfrm>
                <a:off x="13122822" y="6666338"/>
                <a:ext cx="725700" cy="7308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3000">
                  <a:latin typeface="Montserrat"/>
                  <a:ea typeface="Montserrat"/>
                  <a:cs typeface="Montserrat"/>
                  <a:sym typeface="Montserrat"/>
                </a:endParaRPr>
              </a:p>
            </p:txBody>
          </p:sp>
          <p:sp>
            <p:nvSpPr>
              <p:cNvPr id="218" name="Google Shape;218;p25"/>
              <p:cNvSpPr/>
              <p:nvPr/>
            </p:nvSpPr>
            <p:spPr>
              <a:xfrm>
                <a:off x="13933517" y="6666338"/>
                <a:ext cx="725700" cy="7308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3000">
                  <a:latin typeface="Montserrat"/>
                  <a:ea typeface="Montserrat"/>
                  <a:cs typeface="Montserrat"/>
                  <a:sym typeface="Montserrat"/>
                </a:endParaRPr>
              </a:p>
            </p:txBody>
          </p:sp>
          <p:sp>
            <p:nvSpPr>
              <p:cNvPr id="219" name="Google Shape;219;p25"/>
              <p:cNvSpPr/>
              <p:nvPr/>
            </p:nvSpPr>
            <p:spPr>
              <a:xfrm>
                <a:off x="14744212" y="6666338"/>
                <a:ext cx="725700" cy="7308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3000">
                  <a:latin typeface="Montserrat"/>
                  <a:ea typeface="Montserrat"/>
                  <a:cs typeface="Montserrat"/>
                  <a:sym typeface="Montserrat"/>
                </a:endParaRPr>
              </a:p>
            </p:txBody>
          </p:sp>
          <p:sp>
            <p:nvSpPr>
              <p:cNvPr id="220" name="Google Shape;220;p25"/>
              <p:cNvSpPr/>
              <p:nvPr/>
            </p:nvSpPr>
            <p:spPr>
              <a:xfrm>
                <a:off x="15554908" y="6666338"/>
                <a:ext cx="725700" cy="7308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3000">
                  <a:latin typeface="Montserrat"/>
                  <a:ea typeface="Montserrat"/>
                  <a:cs typeface="Montserrat"/>
                  <a:sym typeface="Montserrat"/>
                </a:endParaRPr>
              </a:p>
            </p:txBody>
          </p:sp>
          <p:sp>
            <p:nvSpPr>
              <p:cNvPr id="221" name="Google Shape;221;p25"/>
              <p:cNvSpPr/>
              <p:nvPr/>
            </p:nvSpPr>
            <p:spPr>
              <a:xfrm>
                <a:off x="16365603" y="6666286"/>
                <a:ext cx="725700" cy="7308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3000">
                  <a:latin typeface="Montserrat"/>
                  <a:ea typeface="Montserrat"/>
                  <a:cs typeface="Montserrat"/>
                  <a:sym typeface="Montserrat"/>
                </a:endParaRPr>
              </a:p>
            </p:txBody>
          </p:sp>
          <p:sp>
            <p:nvSpPr>
              <p:cNvPr id="222" name="Google Shape;222;p25"/>
              <p:cNvSpPr txBox="1"/>
              <p:nvPr/>
            </p:nvSpPr>
            <p:spPr>
              <a:xfrm>
                <a:off x="12126426" y="7492707"/>
                <a:ext cx="4261199" cy="738636"/>
              </a:xfrm>
              <a:prstGeom prst="rect">
                <a:avLst/>
              </a:prstGeom>
              <a:noFill/>
              <a:ln>
                <a:noFill/>
              </a:ln>
            </p:spPr>
            <p:txBody>
              <a:bodyPr spcFirstLastPara="1" wrap="square" lIns="45713" tIns="45713" rIns="45713" bIns="45713" anchor="t" anchorCtr="0">
                <a:spAutoFit/>
              </a:bodyPr>
              <a:lstStyle/>
              <a:p>
                <a:r>
                  <a:rPr lang="en-US" dirty="0">
                    <a:solidFill>
                      <a:schemeClr val="dk2"/>
                    </a:solidFill>
                    <a:latin typeface="Montserrat"/>
                    <a:ea typeface="Montserrat"/>
                    <a:cs typeface="Montserrat"/>
                    <a:sym typeface="Montserrat"/>
                  </a:rPr>
                  <a:t>account-deposits</a:t>
                </a:r>
                <a:endParaRPr dirty="0">
                  <a:solidFill>
                    <a:schemeClr val="dk2"/>
                  </a:solidFill>
                  <a:latin typeface="Montserrat"/>
                  <a:ea typeface="Montserrat"/>
                  <a:cs typeface="Montserrat"/>
                  <a:sym typeface="Montserrat"/>
                </a:endParaRPr>
              </a:p>
            </p:txBody>
          </p:sp>
          <p:sp>
            <p:nvSpPr>
              <p:cNvPr id="223" name="Google Shape;223;p25"/>
              <p:cNvSpPr/>
              <p:nvPr/>
            </p:nvSpPr>
            <p:spPr>
              <a:xfrm>
                <a:off x="17176299" y="6666286"/>
                <a:ext cx="725700" cy="7308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3000">
                  <a:latin typeface="Montserrat"/>
                  <a:ea typeface="Montserrat"/>
                  <a:cs typeface="Montserrat"/>
                  <a:sym typeface="Montserrat"/>
                </a:endParaRPr>
              </a:p>
            </p:txBody>
          </p:sp>
        </p:grpSp>
      </p:grpSp>
      <p:sp>
        <p:nvSpPr>
          <p:cNvPr id="224" name="Google Shape;224;p25"/>
          <p:cNvSpPr/>
          <p:nvPr/>
        </p:nvSpPr>
        <p:spPr>
          <a:xfrm>
            <a:off x="3910063" y="2217420"/>
            <a:ext cx="2450100" cy="615300"/>
          </a:xfrm>
          <a:prstGeom prst="wedgeRoundRectCallout">
            <a:avLst>
              <a:gd name="adj1" fmla="val 48533"/>
              <a:gd name="adj2" fmla="val 249657"/>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Events are immutable</a:t>
            </a:r>
            <a:endParaRPr sz="1500" b="1">
              <a:solidFill>
                <a:schemeClr val="lt1"/>
              </a:solidFill>
              <a:latin typeface="Montserrat"/>
              <a:ea typeface="Montserrat"/>
              <a:cs typeface="Montserrat"/>
              <a:sym typeface="Montserrat"/>
            </a:endParaRPr>
          </a:p>
        </p:txBody>
      </p:sp>
      <p:sp>
        <p:nvSpPr>
          <p:cNvPr id="225" name="Google Shape;225;p25"/>
          <p:cNvSpPr/>
          <p:nvPr/>
        </p:nvSpPr>
        <p:spPr>
          <a:xfrm>
            <a:off x="9021675" y="2272995"/>
            <a:ext cx="1563600" cy="615300"/>
          </a:xfrm>
          <a:prstGeom prst="wedgeRoundRectCallout">
            <a:avLst>
              <a:gd name="adj1" fmla="val -59988"/>
              <a:gd name="adj2" fmla="val 251938"/>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Append only</a:t>
            </a:r>
            <a:endParaRPr sz="1500" b="1">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5899"/>
          </a:xfrm>
        </p:spPr>
        <p:txBody>
          <a:bodyPr>
            <a:normAutofit fontScale="90000"/>
          </a:bodyPr>
          <a:lstStyle/>
          <a:p>
            <a:r>
              <a:rPr lang="en-US" dirty="0"/>
              <a:t>Topics-Partitions</a:t>
            </a:r>
            <a:endParaRPr lang="en-US" dirty="0"/>
          </a:p>
        </p:txBody>
      </p:sp>
      <p:sp>
        <p:nvSpPr>
          <p:cNvPr id="3" name="Content Placeholder 2"/>
          <p:cNvSpPr>
            <a:spLocks noGrp="1"/>
          </p:cNvSpPr>
          <p:nvPr>
            <p:ph idx="1"/>
          </p:nvPr>
        </p:nvSpPr>
        <p:spPr>
          <a:xfrm>
            <a:off x="515392" y="957657"/>
            <a:ext cx="10722033" cy="5926976"/>
          </a:xfrm>
        </p:spPr>
        <p:txBody>
          <a:bodyPr>
            <a:normAutofit/>
          </a:bodyPr>
          <a:lstStyle/>
          <a:p>
            <a:r>
              <a:rPr lang="en-US" dirty="0"/>
              <a:t>Each partition’s data is stored on a single broker</a:t>
            </a:r>
            <a:endParaRPr lang="en-US" dirty="0"/>
          </a:p>
          <a:p>
            <a:pPr marL="0" indent="0">
              <a:buNone/>
            </a:pPr>
            <a:r>
              <a:rPr lang="en-US" dirty="0">
                <a:highlight>
                  <a:schemeClr val="lt1"/>
                </a:highlight>
              </a:rPr>
              <a:t>Topics creation:</a:t>
            </a:r>
            <a:endParaRPr lang="en-US" dirty="0">
              <a:highlight>
                <a:schemeClr val="lt1"/>
              </a:highlight>
            </a:endParaRPr>
          </a:p>
          <a:p>
            <a:r>
              <a:rPr lang="en-US" dirty="0">
                <a:highlight>
                  <a:schemeClr val="lt1"/>
                </a:highlight>
              </a:rPr>
              <a:t>No of partitions</a:t>
            </a:r>
            <a:endParaRPr lang="en-US" dirty="0">
              <a:highlight>
                <a:schemeClr val="lt1"/>
              </a:highlight>
            </a:endParaRPr>
          </a:p>
          <a:p>
            <a:r>
              <a:rPr lang="en-US" dirty="0">
                <a:highlight>
                  <a:schemeClr val="lt1"/>
                </a:highlight>
              </a:rPr>
              <a:t>Replication factor </a:t>
            </a:r>
            <a:endParaRPr lang="en-US" dirty="0">
              <a:highlight>
                <a:schemeClr val="lt1"/>
              </a:highlight>
            </a:endParaRPr>
          </a:p>
          <a:p>
            <a:r>
              <a:rPr lang="en-US" dirty="0">
                <a:highlight>
                  <a:schemeClr val="lt1"/>
                </a:highlight>
              </a:rPr>
              <a:t>Retention periods(7days)</a:t>
            </a:r>
            <a:endParaRPr lang="en-US" dirty="0">
              <a:highlight>
                <a:schemeClr val="lt1"/>
              </a:highlight>
            </a:endParaRPr>
          </a:p>
          <a:p>
            <a:r>
              <a:rPr lang="en-US" dirty="0">
                <a:highlight>
                  <a:schemeClr val="lt1"/>
                </a:highlight>
              </a:rPr>
              <a:t>Replication factor less than equal to</a:t>
            </a:r>
            <a:br>
              <a:rPr lang="en-US" dirty="0">
                <a:highlight>
                  <a:schemeClr val="lt1"/>
                </a:highlight>
              </a:rPr>
            </a:br>
            <a:r>
              <a:rPr lang="en-US" dirty="0">
                <a:highlight>
                  <a:schemeClr val="lt1"/>
                </a:highlight>
              </a:rPr>
              <a:t> number of brokers.</a:t>
            </a:r>
            <a:endParaRPr lang="en-US" dirty="0">
              <a:highlight>
                <a:schemeClr val="lt1"/>
              </a:highlight>
            </a:endParaRPr>
          </a:p>
          <a:p>
            <a:r>
              <a:rPr lang="en-US" dirty="0">
                <a:highlight>
                  <a:schemeClr val="lt1"/>
                </a:highlight>
              </a:rPr>
              <a:t>Leader(pink) and Follower(yellow)</a:t>
            </a:r>
            <a:endParaRPr lang="en-US" dirty="0">
              <a:highlight>
                <a:schemeClr val="lt1"/>
              </a:highlight>
            </a:endParaRPr>
          </a:p>
          <a:p>
            <a:r>
              <a:rPr lang="en-US" dirty="0">
                <a:highlight>
                  <a:schemeClr val="lt1"/>
                </a:highlight>
              </a:rPr>
              <a:t>Writes to leaders</a:t>
            </a:r>
            <a:endParaRPr lang="en-US" dirty="0">
              <a:highlight>
                <a:schemeClr val="lt1"/>
              </a:highlight>
            </a:endParaRPr>
          </a:p>
          <a:p>
            <a:r>
              <a:rPr lang="en-US" dirty="0">
                <a:highlight>
                  <a:schemeClr val="lt1"/>
                </a:highlight>
              </a:rPr>
              <a:t>One of the followers become leader when containing that partition fails</a:t>
            </a:r>
            <a:endParaRPr lang="en-US" dirty="0">
              <a:highlight>
                <a:schemeClr val="lt1"/>
              </a:highlight>
            </a:endParaRPr>
          </a:p>
          <a:p>
            <a:endParaRPr lang="en-US" dirty="0"/>
          </a:p>
          <a:p>
            <a:pPr marL="0" indent="0">
              <a:buNone/>
            </a:pPr>
            <a:endParaRPr lang="en-US" dirty="0"/>
          </a:p>
        </p:txBody>
      </p:sp>
      <p:pic>
        <p:nvPicPr>
          <p:cNvPr id="4" name="Picture 3"/>
          <p:cNvPicPr>
            <a:picLocks noChangeAspect="1"/>
          </p:cNvPicPr>
          <p:nvPr/>
        </p:nvPicPr>
        <p:blipFill>
          <a:blip r:embed="rId1"/>
          <a:stretch>
            <a:fillRect/>
          </a:stretch>
        </p:blipFill>
        <p:spPr>
          <a:xfrm>
            <a:off x="6383045" y="1547623"/>
            <a:ext cx="4338005" cy="31841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98162"/>
          </a:xfrm>
        </p:spPr>
        <p:txBody>
          <a:bodyPr/>
          <a:lstStyle/>
          <a:p>
            <a:r>
              <a:rPr lang="en-US" dirty="0"/>
              <a:t>Terminology of partitions and replicas</a:t>
            </a:r>
            <a:endParaRPr lang="en-US" dirty="0"/>
          </a:p>
        </p:txBody>
      </p:sp>
      <p:sp>
        <p:nvSpPr>
          <p:cNvPr id="3" name="Content Placeholder 2"/>
          <p:cNvSpPr>
            <a:spLocks noGrp="1"/>
          </p:cNvSpPr>
          <p:nvPr>
            <p:ph idx="1"/>
          </p:nvPr>
        </p:nvSpPr>
        <p:spPr>
          <a:xfrm>
            <a:off x="838200" y="1246909"/>
            <a:ext cx="10515600" cy="4930054"/>
          </a:xfrm>
        </p:spPr>
        <p:txBody>
          <a:bodyPr/>
          <a:lstStyle/>
          <a:p>
            <a:r>
              <a:rPr lang="en-US" dirty="0"/>
              <a:t>Topic A created with 3 partitions and with a  replication factor 3 on a 3-broker Kafka cluster (Broker-0,Broker-1 and Broker-2)</a:t>
            </a:r>
            <a:endParaRPr lang="en-US" dirty="0"/>
          </a:p>
          <a:p>
            <a:pPr marL="0" indent="0">
              <a:buNone/>
            </a:pPr>
            <a:endParaRPr lang="en-US" dirty="0"/>
          </a:p>
        </p:txBody>
      </p:sp>
      <p:pic>
        <p:nvPicPr>
          <p:cNvPr id="4" name="Picture 3"/>
          <p:cNvPicPr>
            <a:picLocks noChangeAspect="1"/>
          </p:cNvPicPr>
          <p:nvPr/>
        </p:nvPicPr>
        <p:blipFill>
          <a:blip r:embed="rId1"/>
          <a:stretch>
            <a:fillRect/>
          </a:stretch>
        </p:blipFill>
        <p:spPr>
          <a:xfrm>
            <a:off x="1762298" y="2638424"/>
            <a:ext cx="8262851" cy="25487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Topic Partitions</a:t>
            </a:r>
            <a:endParaRPr dirty="0"/>
          </a:p>
        </p:txBody>
      </p:sp>
      <p:sp>
        <p:nvSpPr>
          <p:cNvPr id="231" name="Google Shape;231;p26"/>
          <p:cNvSpPr/>
          <p:nvPr/>
        </p:nvSpPr>
        <p:spPr>
          <a:xfrm>
            <a:off x="1720217" y="1348753"/>
            <a:ext cx="7473480" cy="3511350"/>
          </a:xfrm>
          <a:prstGeom prst="roundRect">
            <a:avLst>
              <a:gd name="adj" fmla="val 4975"/>
            </a:avLst>
          </a:prstGeom>
          <a:solidFill>
            <a:schemeClr val="lt1"/>
          </a:solidFill>
          <a:ln w="38100" cap="flat" cmpd="sng">
            <a:solidFill>
              <a:schemeClr val="accent1"/>
            </a:solidFill>
            <a:prstDash val="solid"/>
            <a:round/>
            <a:headEnd type="none" w="sm" len="sm"/>
            <a:tailEnd type="none" w="sm" len="sm"/>
          </a:ln>
        </p:spPr>
        <p:txBody>
          <a:bodyPr spcFirstLastPara="1" wrap="square" lIns="274313" tIns="45713" rIns="502913" bIns="45713" anchor="t" anchorCtr="0">
            <a:noAutofit/>
          </a:bodyPr>
          <a:lstStyle/>
          <a:p>
            <a:r>
              <a:rPr lang="en-US" sz="2400">
                <a:solidFill>
                  <a:schemeClr val="dk2"/>
                </a:solidFill>
                <a:latin typeface="Montserrat"/>
                <a:ea typeface="Montserrat"/>
                <a:cs typeface="Montserrat"/>
                <a:sym typeface="Montserrat"/>
              </a:rPr>
              <a:t>Kafka Cluster</a:t>
            </a:r>
            <a:endParaRPr sz="2400">
              <a:solidFill>
                <a:schemeClr val="dk2"/>
              </a:solidFill>
              <a:latin typeface="Montserrat"/>
              <a:ea typeface="Montserrat"/>
              <a:cs typeface="Montserrat"/>
              <a:sym typeface="Montserrat"/>
            </a:endParaRPr>
          </a:p>
        </p:txBody>
      </p:sp>
      <p:grpSp>
        <p:nvGrpSpPr>
          <p:cNvPr id="232" name="Google Shape;232;p26"/>
          <p:cNvGrpSpPr/>
          <p:nvPr/>
        </p:nvGrpSpPr>
        <p:grpSpPr>
          <a:xfrm>
            <a:off x="4238244" y="2022992"/>
            <a:ext cx="1600200" cy="2551200"/>
            <a:chOff x="8341650" y="5599875"/>
            <a:chExt cx="3200400" cy="5102400"/>
          </a:xfrm>
        </p:grpSpPr>
        <p:sp>
          <p:nvSpPr>
            <p:cNvPr id="233" name="Google Shape;233;p26"/>
            <p:cNvSpPr/>
            <p:nvPr/>
          </p:nvSpPr>
          <p:spPr>
            <a:xfrm>
              <a:off x="8341650" y="5599875"/>
              <a:ext cx="3200400" cy="5102400"/>
            </a:xfrm>
            <a:prstGeom prst="roundRect">
              <a:avLst>
                <a:gd name="adj" fmla="val 4975"/>
              </a:avLst>
            </a:prstGeom>
            <a:solidFill>
              <a:schemeClr val="lt2"/>
            </a:solid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pPr algn="ctr"/>
              <a:r>
                <a:rPr lang="en-US">
                  <a:solidFill>
                    <a:schemeClr val="dk2"/>
                  </a:solidFill>
                  <a:latin typeface="Montserrat"/>
                  <a:ea typeface="Montserrat"/>
                  <a:cs typeface="Montserrat"/>
                  <a:sym typeface="Montserrat"/>
                </a:rPr>
                <a:t>Broker</a:t>
              </a:r>
              <a:endParaRPr>
                <a:solidFill>
                  <a:schemeClr val="dk2"/>
                </a:solidFill>
                <a:latin typeface="Montserrat"/>
                <a:ea typeface="Montserrat"/>
                <a:cs typeface="Montserrat"/>
                <a:sym typeface="Montserrat"/>
              </a:endParaRPr>
            </a:p>
          </p:txBody>
        </p:sp>
        <p:grpSp>
          <p:nvGrpSpPr>
            <p:cNvPr id="234" name="Google Shape;234;p26"/>
            <p:cNvGrpSpPr/>
            <p:nvPr/>
          </p:nvGrpSpPr>
          <p:grpSpPr>
            <a:xfrm>
              <a:off x="9390888" y="6428232"/>
              <a:ext cx="914430" cy="991704"/>
              <a:chOff x="5715755" y="6011791"/>
              <a:chExt cx="727297" cy="793109"/>
            </a:xfrm>
          </p:grpSpPr>
          <p:sp>
            <p:nvSpPr>
              <p:cNvPr id="235" name="Google Shape;235;p2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36" name="Google Shape;236;p2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7" name="Google Shape;237;p2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8" name="Google Shape;238;p2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39" name="Google Shape;239;p2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0" name="Google Shape;240;p2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1" name="Google Shape;241;p2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2" name="Google Shape;242;p2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3" name="Google Shape;243;p2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44" name="Google Shape;244;p2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245" name="Google Shape;245;p26"/>
            <p:cNvGrpSpPr/>
            <p:nvPr/>
          </p:nvGrpSpPr>
          <p:grpSpPr>
            <a:xfrm>
              <a:off x="8491020" y="7717536"/>
              <a:ext cx="2901661" cy="1436353"/>
              <a:chOff x="8491020" y="8814816"/>
              <a:chExt cx="2901661" cy="1436353"/>
            </a:xfrm>
          </p:grpSpPr>
          <p:sp>
            <p:nvSpPr>
              <p:cNvPr id="246" name="Google Shape;246;p26"/>
              <p:cNvSpPr txBox="1"/>
              <p:nvPr/>
            </p:nvSpPr>
            <p:spPr>
              <a:xfrm>
                <a:off x="8492550" y="8814816"/>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partition 1</a:t>
                </a:r>
                <a:endParaRPr sz="1200">
                  <a:solidFill>
                    <a:schemeClr val="dk2"/>
                  </a:solidFill>
                  <a:latin typeface="Montserrat"/>
                  <a:ea typeface="Montserrat"/>
                  <a:cs typeface="Montserrat"/>
                  <a:sym typeface="Montserrat"/>
                </a:endParaRPr>
              </a:p>
            </p:txBody>
          </p:sp>
          <p:grpSp>
            <p:nvGrpSpPr>
              <p:cNvPr id="247" name="Google Shape;247;p26"/>
              <p:cNvGrpSpPr/>
              <p:nvPr/>
            </p:nvGrpSpPr>
            <p:grpSpPr>
              <a:xfrm>
                <a:off x="8491020" y="9345168"/>
                <a:ext cx="2901661" cy="906001"/>
                <a:chOff x="8492343" y="7937939"/>
                <a:chExt cx="2901661" cy="906001"/>
              </a:xfrm>
            </p:grpSpPr>
            <p:grpSp>
              <p:nvGrpSpPr>
                <p:cNvPr id="248" name="Google Shape;248;p26"/>
                <p:cNvGrpSpPr/>
                <p:nvPr/>
              </p:nvGrpSpPr>
              <p:grpSpPr>
                <a:xfrm>
                  <a:off x="8492344" y="7937939"/>
                  <a:ext cx="2901660" cy="437286"/>
                  <a:chOff x="12222809" y="7675483"/>
                  <a:chExt cx="5049000" cy="1004100"/>
                </a:xfrm>
              </p:grpSpPr>
              <p:sp>
                <p:nvSpPr>
                  <p:cNvPr id="249" name="Google Shape;249;p26"/>
                  <p:cNvSpPr/>
                  <p:nvPr/>
                </p:nvSpPr>
                <p:spPr>
                  <a:xfrm>
                    <a:off x="12222809" y="7675483"/>
                    <a:ext cx="5049000" cy="1004100"/>
                  </a:xfrm>
                  <a:prstGeom prst="roundRect">
                    <a:avLst>
                      <a:gd name="adj" fmla="val 8173"/>
                    </a:avLst>
                  </a:prstGeom>
                  <a:solidFill>
                    <a:schemeClr val="accent6"/>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50" name="Google Shape;250;p26"/>
                  <p:cNvSpPr/>
                  <p:nvPr/>
                </p:nvSpPr>
                <p:spPr>
                  <a:xfrm>
                    <a:off x="12312124"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251" name="Google Shape;251;p26"/>
                  <p:cNvSpPr/>
                  <p:nvPr/>
                </p:nvSpPr>
                <p:spPr>
                  <a:xfrm>
                    <a:off x="1312282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252" name="Google Shape;252;p26"/>
                  <p:cNvSpPr/>
                  <p:nvPr/>
                </p:nvSpPr>
                <p:spPr>
                  <a:xfrm>
                    <a:off x="13933515"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253" name="Google Shape;253;p26"/>
                  <p:cNvSpPr/>
                  <p:nvPr/>
                </p:nvSpPr>
                <p:spPr>
                  <a:xfrm>
                    <a:off x="1474421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grpSp>
            <p:sp>
              <p:nvSpPr>
                <p:cNvPr id="254" name="Google Shape;254;p26"/>
                <p:cNvSpPr txBox="1"/>
                <p:nvPr/>
              </p:nvSpPr>
              <p:spPr>
                <a:xfrm>
                  <a:off x="8492343" y="8321040"/>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account-deposits</a:t>
                  </a:r>
                  <a:endParaRPr sz="1200">
                    <a:solidFill>
                      <a:schemeClr val="dk2"/>
                    </a:solidFill>
                    <a:latin typeface="Montserrat"/>
                    <a:ea typeface="Montserrat"/>
                    <a:cs typeface="Montserrat"/>
                    <a:sym typeface="Montserrat"/>
                  </a:endParaRPr>
                </a:p>
              </p:txBody>
            </p:sp>
          </p:grpSp>
        </p:grpSp>
      </p:grpSp>
      <p:grpSp>
        <p:nvGrpSpPr>
          <p:cNvPr id="255" name="Google Shape;255;p26"/>
          <p:cNvGrpSpPr/>
          <p:nvPr/>
        </p:nvGrpSpPr>
        <p:grpSpPr>
          <a:xfrm>
            <a:off x="6350508" y="2022992"/>
            <a:ext cx="1600200" cy="2551200"/>
            <a:chOff x="12886750" y="5599875"/>
            <a:chExt cx="3200400" cy="5102400"/>
          </a:xfrm>
        </p:grpSpPr>
        <p:sp>
          <p:nvSpPr>
            <p:cNvPr id="256" name="Google Shape;256;p26"/>
            <p:cNvSpPr/>
            <p:nvPr/>
          </p:nvSpPr>
          <p:spPr>
            <a:xfrm>
              <a:off x="12886750" y="5599875"/>
              <a:ext cx="3200400" cy="5102400"/>
            </a:xfrm>
            <a:prstGeom prst="roundRect">
              <a:avLst>
                <a:gd name="adj" fmla="val 4975"/>
              </a:avLst>
            </a:prstGeom>
            <a:solidFill>
              <a:schemeClr val="lt2"/>
            </a:solid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pPr algn="ctr"/>
              <a:r>
                <a:rPr lang="en-US">
                  <a:solidFill>
                    <a:schemeClr val="dk2"/>
                  </a:solidFill>
                  <a:latin typeface="Montserrat"/>
                  <a:ea typeface="Montserrat"/>
                  <a:cs typeface="Montserrat"/>
                  <a:sym typeface="Montserrat"/>
                </a:rPr>
                <a:t>Broker</a:t>
              </a:r>
              <a:endParaRPr>
                <a:solidFill>
                  <a:schemeClr val="dk2"/>
                </a:solidFill>
                <a:latin typeface="Montserrat"/>
                <a:ea typeface="Montserrat"/>
                <a:cs typeface="Montserrat"/>
                <a:sym typeface="Montserrat"/>
              </a:endParaRPr>
            </a:p>
          </p:txBody>
        </p:sp>
        <p:grpSp>
          <p:nvGrpSpPr>
            <p:cNvPr id="257" name="Google Shape;257;p26"/>
            <p:cNvGrpSpPr/>
            <p:nvPr/>
          </p:nvGrpSpPr>
          <p:grpSpPr>
            <a:xfrm>
              <a:off x="13935988" y="6428232"/>
              <a:ext cx="914430" cy="991704"/>
              <a:chOff x="5715755" y="6011791"/>
              <a:chExt cx="727297" cy="793109"/>
            </a:xfrm>
          </p:grpSpPr>
          <p:sp>
            <p:nvSpPr>
              <p:cNvPr id="258" name="Google Shape;258;p2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59" name="Google Shape;259;p2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0" name="Google Shape;260;p2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1" name="Google Shape;261;p2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2" name="Google Shape;262;p2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3" name="Google Shape;263;p2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4" name="Google Shape;264;p2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5" name="Google Shape;265;p2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6" name="Google Shape;266;p2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67" name="Google Shape;267;p2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268" name="Google Shape;268;p26"/>
            <p:cNvGrpSpPr/>
            <p:nvPr/>
          </p:nvGrpSpPr>
          <p:grpSpPr>
            <a:xfrm>
              <a:off x="13036120" y="9180576"/>
              <a:ext cx="2901661" cy="1436353"/>
              <a:chOff x="8491020" y="8814816"/>
              <a:chExt cx="2901661" cy="1436353"/>
            </a:xfrm>
          </p:grpSpPr>
          <p:sp>
            <p:nvSpPr>
              <p:cNvPr id="269" name="Google Shape;269;p26"/>
              <p:cNvSpPr txBox="1"/>
              <p:nvPr/>
            </p:nvSpPr>
            <p:spPr>
              <a:xfrm>
                <a:off x="8492550" y="8814816"/>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partition 4</a:t>
                </a:r>
                <a:endParaRPr sz="1200">
                  <a:solidFill>
                    <a:schemeClr val="dk2"/>
                  </a:solidFill>
                  <a:latin typeface="Montserrat"/>
                  <a:ea typeface="Montserrat"/>
                  <a:cs typeface="Montserrat"/>
                  <a:sym typeface="Montserrat"/>
                </a:endParaRPr>
              </a:p>
            </p:txBody>
          </p:sp>
          <p:grpSp>
            <p:nvGrpSpPr>
              <p:cNvPr id="270" name="Google Shape;270;p26"/>
              <p:cNvGrpSpPr/>
              <p:nvPr/>
            </p:nvGrpSpPr>
            <p:grpSpPr>
              <a:xfrm>
                <a:off x="8491020" y="9345168"/>
                <a:ext cx="2901661" cy="906001"/>
                <a:chOff x="8492343" y="7937939"/>
                <a:chExt cx="2901661" cy="906001"/>
              </a:xfrm>
            </p:grpSpPr>
            <p:grpSp>
              <p:nvGrpSpPr>
                <p:cNvPr id="271" name="Google Shape;271;p26"/>
                <p:cNvGrpSpPr/>
                <p:nvPr/>
              </p:nvGrpSpPr>
              <p:grpSpPr>
                <a:xfrm>
                  <a:off x="8492344" y="7937939"/>
                  <a:ext cx="2901660" cy="437286"/>
                  <a:chOff x="12222809" y="7675483"/>
                  <a:chExt cx="5049000" cy="1004100"/>
                </a:xfrm>
              </p:grpSpPr>
              <p:sp>
                <p:nvSpPr>
                  <p:cNvPr id="272" name="Google Shape;272;p26"/>
                  <p:cNvSpPr/>
                  <p:nvPr/>
                </p:nvSpPr>
                <p:spPr>
                  <a:xfrm>
                    <a:off x="12222809" y="7675483"/>
                    <a:ext cx="5049000" cy="1004100"/>
                  </a:xfrm>
                  <a:prstGeom prst="roundRect">
                    <a:avLst>
                      <a:gd name="adj" fmla="val 8173"/>
                    </a:avLst>
                  </a:prstGeom>
                  <a:solidFill>
                    <a:schemeClr val="accent6"/>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73" name="Google Shape;273;p26"/>
                  <p:cNvSpPr/>
                  <p:nvPr/>
                </p:nvSpPr>
                <p:spPr>
                  <a:xfrm>
                    <a:off x="12312124"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274" name="Google Shape;274;p26"/>
                  <p:cNvSpPr/>
                  <p:nvPr/>
                </p:nvSpPr>
                <p:spPr>
                  <a:xfrm>
                    <a:off x="1312282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275" name="Google Shape;275;p26"/>
                  <p:cNvSpPr/>
                  <p:nvPr/>
                </p:nvSpPr>
                <p:spPr>
                  <a:xfrm>
                    <a:off x="13933515"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276" name="Google Shape;276;p26"/>
                  <p:cNvSpPr/>
                  <p:nvPr/>
                </p:nvSpPr>
                <p:spPr>
                  <a:xfrm>
                    <a:off x="1474421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grpSp>
            <p:sp>
              <p:nvSpPr>
                <p:cNvPr id="277" name="Google Shape;277;p26"/>
                <p:cNvSpPr txBox="1"/>
                <p:nvPr/>
              </p:nvSpPr>
              <p:spPr>
                <a:xfrm>
                  <a:off x="8492343" y="8321040"/>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account-deposits</a:t>
                  </a:r>
                  <a:endParaRPr sz="1200">
                    <a:solidFill>
                      <a:schemeClr val="dk2"/>
                    </a:solidFill>
                    <a:latin typeface="Montserrat"/>
                    <a:ea typeface="Montserrat"/>
                    <a:cs typeface="Montserrat"/>
                    <a:sym typeface="Montserrat"/>
                  </a:endParaRPr>
                </a:p>
              </p:txBody>
            </p:sp>
          </p:grpSp>
        </p:grpSp>
        <p:grpSp>
          <p:nvGrpSpPr>
            <p:cNvPr id="278" name="Google Shape;278;p26"/>
            <p:cNvGrpSpPr/>
            <p:nvPr/>
          </p:nvGrpSpPr>
          <p:grpSpPr>
            <a:xfrm>
              <a:off x="13036120" y="7717536"/>
              <a:ext cx="2901661" cy="1436353"/>
              <a:chOff x="8491020" y="8814816"/>
              <a:chExt cx="2901661" cy="1436353"/>
            </a:xfrm>
          </p:grpSpPr>
          <p:sp>
            <p:nvSpPr>
              <p:cNvPr id="279" name="Google Shape;279;p26"/>
              <p:cNvSpPr txBox="1"/>
              <p:nvPr/>
            </p:nvSpPr>
            <p:spPr>
              <a:xfrm>
                <a:off x="8492550" y="8814816"/>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partition 2</a:t>
                </a:r>
                <a:endParaRPr sz="1200">
                  <a:solidFill>
                    <a:schemeClr val="dk2"/>
                  </a:solidFill>
                  <a:latin typeface="Montserrat"/>
                  <a:ea typeface="Montserrat"/>
                  <a:cs typeface="Montserrat"/>
                  <a:sym typeface="Montserrat"/>
                </a:endParaRPr>
              </a:p>
            </p:txBody>
          </p:sp>
          <p:grpSp>
            <p:nvGrpSpPr>
              <p:cNvPr id="280" name="Google Shape;280;p26"/>
              <p:cNvGrpSpPr/>
              <p:nvPr/>
            </p:nvGrpSpPr>
            <p:grpSpPr>
              <a:xfrm>
                <a:off x="8491020" y="9345168"/>
                <a:ext cx="2901661" cy="906001"/>
                <a:chOff x="8492343" y="7937939"/>
                <a:chExt cx="2901661" cy="906001"/>
              </a:xfrm>
            </p:grpSpPr>
            <p:grpSp>
              <p:nvGrpSpPr>
                <p:cNvPr id="281" name="Google Shape;281;p26"/>
                <p:cNvGrpSpPr/>
                <p:nvPr/>
              </p:nvGrpSpPr>
              <p:grpSpPr>
                <a:xfrm>
                  <a:off x="8492344" y="7937939"/>
                  <a:ext cx="2901660" cy="437286"/>
                  <a:chOff x="12222809" y="7675483"/>
                  <a:chExt cx="5049000" cy="1004100"/>
                </a:xfrm>
              </p:grpSpPr>
              <p:sp>
                <p:nvSpPr>
                  <p:cNvPr id="282" name="Google Shape;282;p26"/>
                  <p:cNvSpPr/>
                  <p:nvPr/>
                </p:nvSpPr>
                <p:spPr>
                  <a:xfrm>
                    <a:off x="12222809" y="7675483"/>
                    <a:ext cx="5049000" cy="1004100"/>
                  </a:xfrm>
                  <a:prstGeom prst="roundRect">
                    <a:avLst>
                      <a:gd name="adj" fmla="val 8173"/>
                    </a:avLst>
                  </a:prstGeom>
                  <a:solidFill>
                    <a:schemeClr val="accent6"/>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283" name="Google Shape;283;p26"/>
                  <p:cNvSpPr/>
                  <p:nvPr/>
                </p:nvSpPr>
                <p:spPr>
                  <a:xfrm>
                    <a:off x="12312124"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284" name="Google Shape;284;p26"/>
                  <p:cNvSpPr/>
                  <p:nvPr/>
                </p:nvSpPr>
                <p:spPr>
                  <a:xfrm>
                    <a:off x="1312282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285" name="Google Shape;285;p26"/>
                  <p:cNvSpPr/>
                  <p:nvPr/>
                </p:nvSpPr>
                <p:spPr>
                  <a:xfrm>
                    <a:off x="13933515"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grpSp>
            <p:sp>
              <p:nvSpPr>
                <p:cNvPr id="286" name="Google Shape;286;p26"/>
                <p:cNvSpPr txBox="1"/>
                <p:nvPr/>
              </p:nvSpPr>
              <p:spPr>
                <a:xfrm>
                  <a:off x="8492343" y="8321040"/>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account-deposits</a:t>
                  </a:r>
                  <a:endParaRPr sz="1200">
                    <a:solidFill>
                      <a:schemeClr val="dk2"/>
                    </a:solidFill>
                    <a:latin typeface="Montserrat"/>
                    <a:ea typeface="Montserrat"/>
                    <a:cs typeface="Montserrat"/>
                    <a:sym typeface="Montserrat"/>
                  </a:endParaRPr>
                </a:p>
              </p:txBody>
            </p:sp>
          </p:grpSp>
        </p:grpSp>
      </p:grpSp>
      <p:grpSp>
        <p:nvGrpSpPr>
          <p:cNvPr id="311" name="Google Shape;311;p26"/>
          <p:cNvGrpSpPr/>
          <p:nvPr/>
        </p:nvGrpSpPr>
        <p:grpSpPr>
          <a:xfrm>
            <a:off x="2125980" y="2086433"/>
            <a:ext cx="1600200" cy="2551200"/>
            <a:chOff x="8341650" y="5599875"/>
            <a:chExt cx="3200400" cy="5102400"/>
          </a:xfrm>
        </p:grpSpPr>
        <p:sp>
          <p:nvSpPr>
            <p:cNvPr id="312" name="Google Shape;312;p26"/>
            <p:cNvSpPr/>
            <p:nvPr/>
          </p:nvSpPr>
          <p:spPr>
            <a:xfrm>
              <a:off x="8341650" y="5599875"/>
              <a:ext cx="3200400" cy="5102400"/>
            </a:xfrm>
            <a:prstGeom prst="roundRect">
              <a:avLst>
                <a:gd name="adj" fmla="val 4975"/>
              </a:avLst>
            </a:prstGeom>
            <a:solidFill>
              <a:schemeClr val="lt2"/>
            </a:solid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pPr algn="ctr"/>
              <a:r>
                <a:rPr lang="en-US">
                  <a:solidFill>
                    <a:schemeClr val="dk2"/>
                  </a:solidFill>
                  <a:latin typeface="Montserrat"/>
                  <a:ea typeface="Montserrat"/>
                  <a:cs typeface="Montserrat"/>
                  <a:sym typeface="Montserrat"/>
                </a:rPr>
                <a:t>Broker</a:t>
              </a:r>
              <a:endParaRPr>
                <a:solidFill>
                  <a:schemeClr val="dk2"/>
                </a:solidFill>
                <a:latin typeface="Montserrat"/>
                <a:ea typeface="Montserrat"/>
                <a:cs typeface="Montserrat"/>
                <a:sym typeface="Montserrat"/>
              </a:endParaRPr>
            </a:p>
          </p:txBody>
        </p:sp>
        <p:grpSp>
          <p:nvGrpSpPr>
            <p:cNvPr id="313" name="Google Shape;313;p26"/>
            <p:cNvGrpSpPr/>
            <p:nvPr/>
          </p:nvGrpSpPr>
          <p:grpSpPr>
            <a:xfrm>
              <a:off x="9390888" y="6428232"/>
              <a:ext cx="914430" cy="991704"/>
              <a:chOff x="5715755" y="6011791"/>
              <a:chExt cx="727297" cy="793109"/>
            </a:xfrm>
          </p:grpSpPr>
          <p:sp>
            <p:nvSpPr>
              <p:cNvPr id="314" name="Google Shape;314;p2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315" name="Google Shape;315;p2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6" name="Google Shape;316;p2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7" name="Google Shape;317;p2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8" name="Google Shape;318;p2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19" name="Google Shape;319;p2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20" name="Google Shape;320;p2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21" name="Google Shape;321;p2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22" name="Google Shape;322;p2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23" name="Google Shape;323;p2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324" name="Google Shape;324;p26"/>
            <p:cNvGrpSpPr/>
            <p:nvPr/>
          </p:nvGrpSpPr>
          <p:grpSpPr>
            <a:xfrm>
              <a:off x="8491020" y="7717536"/>
              <a:ext cx="2901661" cy="1436353"/>
              <a:chOff x="8491020" y="8814816"/>
              <a:chExt cx="2901661" cy="1436353"/>
            </a:xfrm>
          </p:grpSpPr>
          <p:sp>
            <p:nvSpPr>
              <p:cNvPr id="325" name="Google Shape;325;p26"/>
              <p:cNvSpPr txBox="1"/>
              <p:nvPr/>
            </p:nvSpPr>
            <p:spPr>
              <a:xfrm>
                <a:off x="8492550" y="8814816"/>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partition 0</a:t>
                </a:r>
                <a:endParaRPr sz="1200">
                  <a:solidFill>
                    <a:schemeClr val="dk2"/>
                  </a:solidFill>
                  <a:latin typeface="Montserrat"/>
                  <a:ea typeface="Montserrat"/>
                  <a:cs typeface="Montserrat"/>
                  <a:sym typeface="Montserrat"/>
                </a:endParaRPr>
              </a:p>
            </p:txBody>
          </p:sp>
          <p:grpSp>
            <p:nvGrpSpPr>
              <p:cNvPr id="326" name="Google Shape;326;p26"/>
              <p:cNvGrpSpPr/>
              <p:nvPr/>
            </p:nvGrpSpPr>
            <p:grpSpPr>
              <a:xfrm>
                <a:off x="8491020" y="9345168"/>
                <a:ext cx="2901661" cy="906001"/>
                <a:chOff x="8492343" y="7937939"/>
                <a:chExt cx="2901661" cy="906001"/>
              </a:xfrm>
            </p:grpSpPr>
            <p:grpSp>
              <p:nvGrpSpPr>
                <p:cNvPr id="327" name="Google Shape;327;p26"/>
                <p:cNvGrpSpPr/>
                <p:nvPr/>
              </p:nvGrpSpPr>
              <p:grpSpPr>
                <a:xfrm>
                  <a:off x="8492344" y="7937939"/>
                  <a:ext cx="2901660" cy="437286"/>
                  <a:chOff x="12222809" y="7675483"/>
                  <a:chExt cx="5049000" cy="1004100"/>
                </a:xfrm>
              </p:grpSpPr>
              <p:sp>
                <p:nvSpPr>
                  <p:cNvPr id="328" name="Google Shape;328;p26"/>
                  <p:cNvSpPr/>
                  <p:nvPr/>
                </p:nvSpPr>
                <p:spPr>
                  <a:xfrm>
                    <a:off x="12222809" y="7675483"/>
                    <a:ext cx="5049000" cy="1004100"/>
                  </a:xfrm>
                  <a:prstGeom prst="roundRect">
                    <a:avLst>
                      <a:gd name="adj" fmla="val 8173"/>
                    </a:avLst>
                  </a:prstGeom>
                  <a:solidFill>
                    <a:schemeClr val="accent6"/>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329" name="Google Shape;329;p26"/>
                  <p:cNvSpPr/>
                  <p:nvPr/>
                </p:nvSpPr>
                <p:spPr>
                  <a:xfrm>
                    <a:off x="12312124"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330" name="Google Shape;330;p26"/>
                  <p:cNvSpPr/>
                  <p:nvPr/>
                </p:nvSpPr>
                <p:spPr>
                  <a:xfrm>
                    <a:off x="1312282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grpSp>
            <p:sp>
              <p:nvSpPr>
                <p:cNvPr id="331" name="Google Shape;331;p26"/>
                <p:cNvSpPr txBox="1"/>
                <p:nvPr/>
              </p:nvSpPr>
              <p:spPr>
                <a:xfrm>
                  <a:off x="8492343" y="8321040"/>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account-deposits</a:t>
                  </a:r>
                  <a:endParaRPr sz="1200">
                    <a:solidFill>
                      <a:schemeClr val="dk2"/>
                    </a:solidFill>
                    <a:latin typeface="Montserrat"/>
                    <a:ea typeface="Montserrat"/>
                    <a:cs typeface="Montserrat"/>
                    <a:sym typeface="Montserrat"/>
                  </a:endParaRPr>
                </a:p>
              </p:txBody>
            </p:sp>
          </p:grpSp>
        </p:grpSp>
      </p:grpSp>
      <p:sp>
        <p:nvSpPr>
          <p:cNvPr id="332" name="Google Shape;332;p26"/>
          <p:cNvSpPr/>
          <p:nvPr/>
        </p:nvSpPr>
        <p:spPr>
          <a:xfrm>
            <a:off x="4037076" y="5253228"/>
            <a:ext cx="4324200" cy="829950"/>
          </a:xfrm>
          <a:prstGeom prst="roundRect">
            <a:avLst>
              <a:gd name="adj" fmla="val 4975"/>
            </a:avLst>
          </a:prstGeom>
          <a:solidFill>
            <a:schemeClr val="lt1"/>
          </a:solidFill>
          <a:ln w="38100" cap="flat" cmpd="sng">
            <a:solidFill>
              <a:schemeClr val="accent1"/>
            </a:solidFill>
            <a:prstDash val="dash"/>
            <a:round/>
            <a:headEnd type="none" w="sm" len="sm"/>
            <a:tailEnd type="none" w="sm" len="sm"/>
          </a:ln>
        </p:spPr>
        <p:txBody>
          <a:bodyPr spcFirstLastPara="1" wrap="square" lIns="45713" tIns="45713" rIns="45713" bIns="45713" anchor="ctr" anchorCtr="0">
            <a:noAutofit/>
          </a:bodyPr>
          <a:lstStyle/>
          <a:p>
            <a:pPr algn="ctr"/>
            <a:r>
              <a:rPr lang="en-US" dirty="0">
                <a:solidFill>
                  <a:schemeClr val="dk2"/>
                </a:solidFill>
                <a:latin typeface="Montserrat"/>
                <a:ea typeface="Montserrat"/>
                <a:cs typeface="Montserrat"/>
                <a:sym typeface="Montserrat"/>
              </a:rPr>
              <a:t> </a:t>
            </a:r>
            <a:r>
              <a:rPr lang="en-US" sz="1500" dirty="0">
                <a:solidFill>
                  <a:schemeClr val="dk2"/>
                </a:solidFill>
                <a:latin typeface="Montserrat"/>
                <a:ea typeface="Montserrat"/>
                <a:cs typeface="Montserrat"/>
                <a:sym typeface="Montserrat"/>
              </a:rPr>
              <a:t>(AWS S3, Google Cloud Storage)</a:t>
            </a:r>
            <a:endParaRPr sz="1500" dirty="0">
              <a:solidFill>
                <a:schemeClr val="dk2"/>
              </a:solidFill>
              <a:latin typeface="Montserrat"/>
              <a:ea typeface="Montserrat"/>
              <a:cs typeface="Montserrat"/>
              <a:sym typeface="Montserrat"/>
            </a:endParaRPr>
          </a:p>
        </p:txBody>
      </p:sp>
      <p:cxnSp>
        <p:nvCxnSpPr>
          <p:cNvPr id="333" name="Google Shape;333;p26"/>
          <p:cNvCxnSpPr/>
          <p:nvPr/>
        </p:nvCxnSpPr>
        <p:spPr>
          <a:xfrm>
            <a:off x="3654250" y="4585587"/>
            <a:ext cx="894000" cy="643200"/>
          </a:xfrm>
          <a:prstGeom prst="straightConnector1">
            <a:avLst/>
          </a:prstGeom>
          <a:noFill/>
          <a:ln w="76200" cap="flat" cmpd="sng">
            <a:solidFill>
              <a:schemeClr val="dk2"/>
            </a:solidFill>
            <a:prstDash val="solid"/>
            <a:round/>
            <a:headEnd type="none" w="med" len="med"/>
            <a:tailEnd type="triangle" w="med" len="med"/>
          </a:ln>
        </p:spPr>
      </p:cxnSp>
      <p:cxnSp>
        <p:nvCxnSpPr>
          <p:cNvPr id="334" name="Google Shape;334;p26"/>
          <p:cNvCxnSpPr/>
          <p:nvPr/>
        </p:nvCxnSpPr>
        <p:spPr>
          <a:xfrm>
            <a:off x="5038344" y="4574192"/>
            <a:ext cx="482100" cy="684300"/>
          </a:xfrm>
          <a:prstGeom prst="straightConnector1">
            <a:avLst/>
          </a:prstGeom>
          <a:noFill/>
          <a:ln w="76200" cap="flat" cmpd="sng">
            <a:solidFill>
              <a:schemeClr val="dk2"/>
            </a:solidFill>
            <a:prstDash val="solid"/>
            <a:round/>
            <a:headEnd type="none" w="med" len="med"/>
            <a:tailEnd type="triangle" w="med" len="med"/>
          </a:ln>
        </p:spPr>
      </p:cxnSp>
      <p:cxnSp>
        <p:nvCxnSpPr>
          <p:cNvPr id="335" name="Google Shape;335;p26"/>
          <p:cNvCxnSpPr/>
          <p:nvPr/>
        </p:nvCxnSpPr>
        <p:spPr>
          <a:xfrm flipH="1">
            <a:off x="6597396" y="4585587"/>
            <a:ext cx="558750" cy="692700"/>
          </a:xfrm>
          <a:prstGeom prst="straightConnector1">
            <a:avLst/>
          </a:prstGeom>
          <a:noFill/>
          <a:ln w="76200" cap="flat" cmpd="sng">
            <a:solidFill>
              <a:schemeClr val="dk2"/>
            </a:solidFill>
            <a:prstDash val="solid"/>
            <a:round/>
            <a:headEnd type="none" w="med" len="med"/>
            <a:tailEnd type="triangle" w="med" len="med"/>
          </a:ln>
        </p:spPr>
      </p:cxnSp>
      <p:sp>
        <p:nvSpPr>
          <p:cNvPr id="109" name="Google Shape;231;p26"/>
          <p:cNvSpPr/>
          <p:nvPr/>
        </p:nvSpPr>
        <p:spPr>
          <a:xfrm>
            <a:off x="1531125" y="1397931"/>
            <a:ext cx="7473480" cy="3511350"/>
          </a:xfrm>
          <a:prstGeom prst="roundRect">
            <a:avLst>
              <a:gd name="adj" fmla="val 4975"/>
            </a:avLst>
          </a:prstGeom>
          <a:solidFill>
            <a:schemeClr val="lt1"/>
          </a:solidFill>
          <a:ln w="38100" cap="flat" cmpd="sng">
            <a:solidFill>
              <a:schemeClr val="accent1"/>
            </a:solidFill>
            <a:prstDash val="solid"/>
            <a:round/>
            <a:headEnd type="none" w="sm" len="sm"/>
            <a:tailEnd type="none" w="sm" len="sm"/>
          </a:ln>
        </p:spPr>
        <p:txBody>
          <a:bodyPr spcFirstLastPara="1" wrap="square" lIns="274313" tIns="45713" rIns="502913" bIns="45713" anchor="t" anchorCtr="0">
            <a:noAutofit/>
          </a:bodyPr>
          <a:lstStyle/>
          <a:p>
            <a:r>
              <a:rPr lang="en-US" sz="2400" dirty="0">
                <a:solidFill>
                  <a:schemeClr val="dk2"/>
                </a:solidFill>
                <a:latin typeface="Montserrat"/>
                <a:ea typeface="Montserrat"/>
                <a:cs typeface="Montserrat"/>
                <a:sym typeface="Montserrat"/>
              </a:rPr>
              <a:t>Kafka Cluster</a:t>
            </a:r>
            <a:endParaRPr sz="2400" dirty="0">
              <a:solidFill>
                <a:schemeClr val="dk2"/>
              </a:solidFill>
              <a:latin typeface="Montserrat"/>
              <a:ea typeface="Montserrat"/>
              <a:cs typeface="Montserrat"/>
              <a:sym typeface="Montserrat"/>
            </a:endParaRPr>
          </a:p>
        </p:txBody>
      </p:sp>
      <p:grpSp>
        <p:nvGrpSpPr>
          <p:cNvPr id="110" name="Google Shape;232;p26"/>
          <p:cNvGrpSpPr/>
          <p:nvPr/>
        </p:nvGrpSpPr>
        <p:grpSpPr>
          <a:xfrm>
            <a:off x="4238244" y="2045597"/>
            <a:ext cx="1600200" cy="2551200"/>
            <a:chOff x="8341650" y="5599875"/>
            <a:chExt cx="3200400" cy="5102400"/>
          </a:xfrm>
        </p:grpSpPr>
        <p:sp>
          <p:nvSpPr>
            <p:cNvPr id="111" name="Google Shape;233;p26"/>
            <p:cNvSpPr/>
            <p:nvPr/>
          </p:nvSpPr>
          <p:spPr>
            <a:xfrm>
              <a:off x="8341650" y="5599875"/>
              <a:ext cx="3200400" cy="5102400"/>
            </a:xfrm>
            <a:prstGeom prst="roundRect">
              <a:avLst>
                <a:gd name="adj" fmla="val 4975"/>
              </a:avLst>
            </a:prstGeom>
            <a:solidFill>
              <a:schemeClr val="lt2"/>
            </a:solid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pPr algn="ctr"/>
              <a:r>
                <a:rPr lang="en-US">
                  <a:solidFill>
                    <a:schemeClr val="dk2"/>
                  </a:solidFill>
                  <a:latin typeface="Montserrat"/>
                  <a:ea typeface="Montserrat"/>
                  <a:cs typeface="Montserrat"/>
                  <a:sym typeface="Montserrat"/>
                </a:rPr>
                <a:t>Broker</a:t>
              </a:r>
              <a:endParaRPr>
                <a:solidFill>
                  <a:schemeClr val="dk2"/>
                </a:solidFill>
                <a:latin typeface="Montserrat"/>
                <a:ea typeface="Montserrat"/>
                <a:cs typeface="Montserrat"/>
                <a:sym typeface="Montserrat"/>
              </a:endParaRPr>
            </a:p>
          </p:txBody>
        </p:sp>
        <p:grpSp>
          <p:nvGrpSpPr>
            <p:cNvPr id="112" name="Google Shape;234;p26"/>
            <p:cNvGrpSpPr/>
            <p:nvPr/>
          </p:nvGrpSpPr>
          <p:grpSpPr>
            <a:xfrm>
              <a:off x="9390888" y="6428232"/>
              <a:ext cx="914430" cy="991704"/>
              <a:chOff x="5715755" y="6011791"/>
              <a:chExt cx="727297" cy="793109"/>
            </a:xfrm>
          </p:grpSpPr>
          <p:sp>
            <p:nvSpPr>
              <p:cNvPr id="123" name="Google Shape;235;p2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24" name="Google Shape;236;p2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25" name="Google Shape;237;p2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26" name="Google Shape;238;p2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27" name="Google Shape;239;p2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28" name="Google Shape;240;p2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29" name="Google Shape;241;p2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30" name="Google Shape;242;p2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31" name="Google Shape;243;p2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32" name="Google Shape;244;p2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113" name="Google Shape;245;p26"/>
            <p:cNvGrpSpPr/>
            <p:nvPr/>
          </p:nvGrpSpPr>
          <p:grpSpPr>
            <a:xfrm>
              <a:off x="8491020" y="7717536"/>
              <a:ext cx="2901661" cy="1436353"/>
              <a:chOff x="8491020" y="8814816"/>
              <a:chExt cx="2901661" cy="1436353"/>
            </a:xfrm>
          </p:grpSpPr>
          <p:sp>
            <p:nvSpPr>
              <p:cNvPr id="114" name="Google Shape;246;p26"/>
              <p:cNvSpPr txBox="1"/>
              <p:nvPr/>
            </p:nvSpPr>
            <p:spPr>
              <a:xfrm>
                <a:off x="8492550" y="8814816"/>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partition 1</a:t>
                </a:r>
                <a:endParaRPr sz="1200">
                  <a:solidFill>
                    <a:schemeClr val="dk2"/>
                  </a:solidFill>
                  <a:latin typeface="Montserrat"/>
                  <a:ea typeface="Montserrat"/>
                  <a:cs typeface="Montserrat"/>
                  <a:sym typeface="Montserrat"/>
                </a:endParaRPr>
              </a:p>
            </p:txBody>
          </p:sp>
          <p:grpSp>
            <p:nvGrpSpPr>
              <p:cNvPr id="115" name="Google Shape;247;p26"/>
              <p:cNvGrpSpPr/>
              <p:nvPr/>
            </p:nvGrpSpPr>
            <p:grpSpPr>
              <a:xfrm>
                <a:off x="8491020" y="9345168"/>
                <a:ext cx="2901661" cy="906001"/>
                <a:chOff x="8492343" y="7937939"/>
                <a:chExt cx="2901661" cy="906001"/>
              </a:xfrm>
            </p:grpSpPr>
            <p:grpSp>
              <p:nvGrpSpPr>
                <p:cNvPr id="116" name="Google Shape;248;p26"/>
                <p:cNvGrpSpPr/>
                <p:nvPr/>
              </p:nvGrpSpPr>
              <p:grpSpPr>
                <a:xfrm>
                  <a:off x="8492344" y="7937939"/>
                  <a:ext cx="2901660" cy="437286"/>
                  <a:chOff x="12222809" y="7675483"/>
                  <a:chExt cx="5049000" cy="1004100"/>
                </a:xfrm>
              </p:grpSpPr>
              <p:sp>
                <p:nvSpPr>
                  <p:cNvPr id="118" name="Google Shape;249;p26"/>
                  <p:cNvSpPr/>
                  <p:nvPr/>
                </p:nvSpPr>
                <p:spPr>
                  <a:xfrm>
                    <a:off x="12222809" y="7675483"/>
                    <a:ext cx="5049000" cy="1004100"/>
                  </a:xfrm>
                  <a:prstGeom prst="roundRect">
                    <a:avLst>
                      <a:gd name="adj" fmla="val 8173"/>
                    </a:avLst>
                  </a:prstGeom>
                  <a:solidFill>
                    <a:schemeClr val="accent6"/>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19" name="Google Shape;250;p26"/>
                  <p:cNvSpPr/>
                  <p:nvPr/>
                </p:nvSpPr>
                <p:spPr>
                  <a:xfrm>
                    <a:off x="12312124"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120" name="Google Shape;251;p26"/>
                  <p:cNvSpPr/>
                  <p:nvPr/>
                </p:nvSpPr>
                <p:spPr>
                  <a:xfrm>
                    <a:off x="1312282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121" name="Google Shape;252;p26"/>
                  <p:cNvSpPr/>
                  <p:nvPr/>
                </p:nvSpPr>
                <p:spPr>
                  <a:xfrm>
                    <a:off x="13933515"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122" name="Google Shape;253;p26"/>
                  <p:cNvSpPr/>
                  <p:nvPr/>
                </p:nvSpPr>
                <p:spPr>
                  <a:xfrm>
                    <a:off x="1474421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grpSp>
            <p:sp>
              <p:nvSpPr>
                <p:cNvPr id="117" name="Google Shape;254;p26"/>
                <p:cNvSpPr txBox="1"/>
                <p:nvPr/>
              </p:nvSpPr>
              <p:spPr>
                <a:xfrm>
                  <a:off x="8492343" y="8321040"/>
                  <a:ext cx="2898600" cy="522900"/>
                </a:xfrm>
                <a:prstGeom prst="rect">
                  <a:avLst/>
                </a:prstGeom>
                <a:noFill/>
                <a:ln>
                  <a:noFill/>
                </a:ln>
              </p:spPr>
              <p:txBody>
                <a:bodyPr spcFirstLastPara="1" wrap="square" lIns="45713" tIns="45713" rIns="45713" bIns="45713" anchor="t" anchorCtr="0">
                  <a:noAutofit/>
                </a:bodyPr>
                <a:lstStyle/>
                <a:p>
                  <a:r>
                    <a:rPr lang="en-US" sz="1200" dirty="0">
                      <a:solidFill>
                        <a:schemeClr val="dk2"/>
                      </a:solidFill>
                      <a:latin typeface="Montserrat"/>
                      <a:ea typeface="Montserrat"/>
                      <a:cs typeface="Montserrat"/>
                      <a:sym typeface="Montserrat"/>
                    </a:rPr>
                    <a:t>account-deposits</a:t>
                  </a:r>
                  <a:endParaRPr sz="1200" dirty="0">
                    <a:solidFill>
                      <a:schemeClr val="dk2"/>
                    </a:solidFill>
                    <a:latin typeface="Montserrat"/>
                    <a:ea typeface="Montserrat"/>
                    <a:cs typeface="Montserrat"/>
                    <a:sym typeface="Montserrat"/>
                  </a:endParaRPr>
                </a:p>
              </p:txBody>
            </p:sp>
          </p:grpSp>
        </p:grpSp>
      </p:grpSp>
      <p:grpSp>
        <p:nvGrpSpPr>
          <p:cNvPr id="165" name="Google Shape;287;p26"/>
          <p:cNvGrpSpPr/>
          <p:nvPr/>
        </p:nvGrpSpPr>
        <p:grpSpPr>
          <a:xfrm>
            <a:off x="6253854" y="2034387"/>
            <a:ext cx="1600200" cy="2551200"/>
            <a:chOff x="8253236" y="5730503"/>
            <a:chExt cx="3200400" cy="5102400"/>
          </a:xfrm>
        </p:grpSpPr>
        <p:sp>
          <p:nvSpPr>
            <p:cNvPr id="166" name="Google Shape;288;p26"/>
            <p:cNvSpPr/>
            <p:nvPr/>
          </p:nvSpPr>
          <p:spPr>
            <a:xfrm>
              <a:off x="8253236" y="5730503"/>
              <a:ext cx="3200400" cy="5102400"/>
            </a:xfrm>
            <a:prstGeom prst="roundRect">
              <a:avLst>
                <a:gd name="adj" fmla="val 4975"/>
              </a:avLst>
            </a:prstGeom>
            <a:solidFill>
              <a:schemeClr val="lt2"/>
            </a:solid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pPr algn="ctr"/>
              <a:r>
                <a:rPr lang="en-US" dirty="0">
                  <a:solidFill>
                    <a:schemeClr val="dk2"/>
                  </a:solidFill>
                  <a:latin typeface="Montserrat"/>
                  <a:ea typeface="Montserrat"/>
                  <a:cs typeface="Montserrat"/>
                  <a:sym typeface="Montserrat"/>
                </a:rPr>
                <a:t>Broker</a:t>
              </a:r>
              <a:endParaRPr dirty="0">
                <a:solidFill>
                  <a:schemeClr val="dk2"/>
                </a:solidFill>
                <a:latin typeface="Montserrat"/>
                <a:ea typeface="Montserrat"/>
                <a:cs typeface="Montserrat"/>
                <a:sym typeface="Montserrat"/>
              </a:endParaRPr>
            </a:p>
          </p:txBody>
        </p:sp>
        <p:grpSp>
          <p:nvGrpSpPr>
            <p:cNvPr id="167" name="Google Shape;289;p26"/>
            <p:cNvGrpSpPr/>
            <p:nvPr/>
          </p:nvGrpSpPr>
          <p:grpSpPr>
            <a:xfrm>
              <a:off x="9390888" y="6428232"/>
              <a:ext cx="914430" cy="991704"/>
              <a:chOff x="5715755" y="6011791"/>
              <a:chExt cx="727297" cy="793109"/>
            </a:xfrm>
          </p:grpSpPr>
          <p:sp>
            <p:nvSpPr>
              <p:cNvPr id="179" name="Google Shape;290;p2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80" name="Google Shape;291;p2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1" name="Google Shape;292;p2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2" name="Google Shape;293;p2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3" name="Google Shape;294;p2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4" name="Google Shape;295;p2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5" name="Google Shape;296;p2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6" name="Google Shape;297;p2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7" name="Google Shape;298;p2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 name="Google Shape;299;p2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168" name="Google Shape;300;p26"/>
            <p:cNvGrpSpPr/>
            <p:nvPr/>
          </p:nvGrpSpPr>
          <p:grpSpPr>
            <a:xfrm>
              <a:off x="8491020" y="7717536"/>
              <a:ext cx="2901661" cy="1436353"/>
              <a:chOff x="8491020" y="8814816"/>
              <a:chExt cx="2901661" cy="1436353"/>
            </a:xfrm>
          </p:grpSpPr>
          <p:sp>
            <p:nvSpPr>
              <p:cNvPr id="169" name="Google Shape;301;p26"/>
              <p:cNvSpPr txBox="1"/>
              <p:nvPr/>
            </p:nvSpPr>
            <p:spPr>
              <a:xfrm>
                <a:off x="8492550" y="8814816"/>
                <a:ext cx="2898600" cy="522900"/>
              </a:xfrm>
              <a:prstGeom prst="rect">
                <a:avLst/>
              </a:prstGeom>
              <a:noFill/>
              <a:ln>
                <a:noFill/>
              </a:ln>
            </p:spPr>
            <p:txBody>
              <a:bodyPr spcFirstLastPara="1" wrap="square" lIns="45713" tIns="45713" rIns="45713" bIns="45713" anchor="t" anchorCtr="0">
                <a:noAutofit/>
              </a:bodyPr>
              <a:lstStyle/>
              <a:p>
                <a:r>
                  <a:rPr lang="en-US" sz="1200" dirty="0">
                    <a:solidFill>
                      <a:schemeClr val="dk2"/>
                    </a:solidFill>
                    <a:latin typeface="Montserrat"/>
                    <a:ea typeface="Montserrat"/>
                    <a:cs typeface="Montserrat"/>
                    <a:sym typeface="Montserrat"/>
                  </a:rPr>
                  <a:t>partition 2</a:t>
                </a:r>
                <a:endParaRPr sz="1200" dirty="0">
                  <a:solidFill>
                    <a:schemeClr val="dk2"/>
                  </a:solidFill>
                  <a:latin typeface="Montserrat"/>
                  <a:ea typeface="Montserrat"/>
                  <a:cs typeface="Montserrat"/>
                  <a:sym typeface="Montserrat"/>
                </a:endParaRPr>
              </a:p>
            </p:txBody>
          </p:sp>
          <p:grpSp>
            <p:nvGrpSpPr>
              <p:cNvPr id="170" name="Google Shape;302;p26"/>
              <p:cNvGrpSpPr/>
              <p:nvPr/>
            </p:nvGrpSpPr>
            <p:grpSpPr>
              <a:xfrm>
                <a:off x="8491020" y="9345168"/>
                <a:ext cx="2901661" cy="906001"/>
                <a:chOff x="8492343" y="7937939"/>
                <a:chExt cx="2901661" cy="906001"/>
              </a:xfrm>
            </p:grpSpPr>
            <p:grpSp>
              <p:nvGrpSpPr>
                <p:cNvPr id="171" name="Google Shape;303;p26"/>
                <p:cNvGrpSpPr/>
                <p:nvPr/>
              </p:nvGrpSpPr>
              <p:grpSpPr>
                <a:xfrm>
                  <a:off x="8492344" y="7937939"/>
                  <a:ext cx="2901660" cy="437286"/>
                  <a:chOff x="12222809" y="7675483"/>
                  <a:chExt cx="5049000" cy="1004100"/>
                </a:xfrm>
              </p:grpSpPr>
              <p:sp>
                <p:nvSpPr>
                  <p:cNvPr id="173" name="Google Shape;304;p26"/>
                  <p:cNvSpPr/>
                  <p:nvPr/>
                </p:nvSpPr>
                <p:spPr>
                  <a:xfrm>
                    <a:off x="12222809" y="7675483"/>
                    <a:ext cx="5049000" cy="1004100"/>
                  </a:xfrm>
                  <a:prstGeom prst="roundRect">
                    <a:avLst>
                      <a:gd name="adj" fmla="val 8173"/>
                    </a:avLst>
                  </a:prstGeom>
                  <a:solidFill>
                    <a:schemeClr val="accent6"/>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74" name="Google Shape;305;p26"/>
                  <p:cNvSpPr/>
                  <p:nvPr/>
                </p:nvSpPr>
                <p:spPr>
                  <a:xfrm>
                    <a:off x="12312124"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175" name="Google Shape;306;p26"/>
                  <p:cNvSpPr/>
                  <p:nvPr/>
                </p:nvSpPr>
                <p:spPr>
                  <a:xfrm>
                    <a:off x="1312282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176" name="Google Shape;307;p26"/>
                  <p:cNvSpPr/>
                  <p:nvPr/>
                </p:nvSpPr>
                <p:spPr>
                  <a:xfrm>
                    <a:off x="13933515"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177" name="Google Shape;308;p26"/>
                  <p:cNvSpPr/>
                  <p:nvPr/>
                </p:nvSpPr>
                <p:spPr>
                  <a:xfrm>
                    <a:off x="1474421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178" name="Google Shape;309;p26"/>
                  <p:cNvSpPr/>
                  <p:nvPr/>
                </p:nvSpPr>
                <p:spPr>
                  <a:xfrm>
                    <a:off x="15554906"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grpSp>
            <p:sp>
              <p:nvSpPr>
                <p:cNvPr id="172" name="Google Shape;310;p26"/>
                <p:cNvSpPr txBox="1"/>
                <p:nvPr/>
              </p:nvSpPr>
              <p:spPr>
                <a:xfrm>
                  <a:off x="8492343" y="8321040"/>
                  <a:ext cx="2898600" cy="522900"/>
                </a:xfrm>
                <a:prstGeom prst="rect">
                  <a:avLst/>
                </a:prstGeom>
                <a:noFill/>
                <a:ln>
                  <a:noFill/>
                </a:ln>
              </p:spPr>
              <p:txBody>
                <a:bodyPr spcFirstLastPara="1" wrap="square" lIns="45713" tIns="45713" rIns="45713" bIns="45713" anchor="t" anchorCtr="0">
                  <a:noAutofit/>
                </a:bodyPr>
                <a:lstStyle/>
                <a:p>
                  <a:r>
                    <a:rPr lang="en-US" sz="1200" dirty="0">
                      <a:solidFill>
                        <a:schemeClr val="dk2"/>
                      </a:solidFill>
                      <a:latin typeface="Montserrat"/>
                      <a:ea typeface="Montserrat"/>
                      <a:cs typeface="Montserrat"/>
                      <a:sym typeface="Montserrat"/>
                    </a:rPr>
                    <a:t>account-deposits</a:t>
                  </a:r>
                  <a:endParaRPr sz="1200" dirty="0">
                    <a:solidFill>
                      <a:schemeClr val="dk2"/>
                    </a:solidFill>
                    <a:latin typeface="Montserrat"/>
                    <a:ea typeface="Montserrat"/>
                    <a:cs typeface="Montserrat"/>
                    <a:sym typeface="Montserrat"/>
                  </a:endParaRPr>
                </a:p>
              </p:txBody>
            </p:sp>
          </p:grpSp>
        </p:grpSp>
      </p:grpSp>
      <p:grpSp>
        <p:nvGrpSpPr>
          <p:cNvPr id="189" name="Google Shape;311;p26"/>
          <p:cNvGrpSpPr/>
          <p:nvPr/>
        </p:nvGrpSpPr>
        <p:grpSpPr>
          <a:xfrm>
            <a:off x="2125980" y="2109038"/>
            <a:ext cx="1600200" cy="2551200"/>
            <a:chOff x="8341650" y="5599875"/>
            <a:chExt cx="3200400" cy="5102400"/>
          </a:xfrm>
        </p:grpSpPr>
        <p:sp>
          <p:nvSpPr>
            <p:cNvPr id="190" name="Google Shape;312;p26"/>
            <p:cNvSpPr/>
            <p:nvPr/>
          </p:nvSpPr>
          <p:spPr>
            <a:xfrm>
              <a:off x="8341650" y="5599875"/>
              <a:ext cx="3200400" cy="5102400"/>
            </a:xfrm>
            <a:prstGeom prst="roundRect">
              <a:avLst>
                <a:gd name="adj" fmla="val 4975"/>
              </a:avLst>
            </a:prstGeom>
            <a:solidFill>
              <a:schemeClr val="lt2"/>
            </a:solid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pPr algn="ctr"/>
              <a:r>
                <a:rPr lang="en-US" dirty="0">
                  <a:solidFill>
                    <a:schemeClr val="dk2"/>
                  </a:solidFill>
                  <a:latin typeface="Montserrat"/>
                  <a:ea typeface="Montserrat"/>
                  <a:cs typeface="Montserrat"/>
                  <a:sym typeface="Montserrat"/>
                </a:rPr>
                <a:t>Broker</a:t>
              </a:r>
              <a:endParaRPr dirty="0">
                <a:solidFill>
                  <a:schemeClr val="dk2"/>
                </a:solidFill>
                <a:latin typeface="Montserrat"/>
                <a:ea typeface="Montserrat"/>
                <a:cs typeface="Montserrat"/>
                <a:sym typeface="Montserrat"/>
              </a:endParaRPr>
            </a:p>
          </p:txBody>
        </p:sp>
        <p:grpSp>
          <p:nvGrpSpPr>
            <p:cNvPr id="191" name="Google Shape;313;p26"/>
            <p:cNvGrpSpPr/>
            <p:nvPr/>
          </p:nvGrpSpPr>
          <p:grpSpPr>
            <a:xfrm>
              <a:off x="9390888" y="6428232"/>
              <a:ext cx="914430" cy="991704"/>
              <a:chOff x="5715755" y="6011791"/>
              <a:chExt cx="727297" cy="793109"/>
            </a:xfrm>
          </p:grpSpPr>
          <p:sp>
            <p:nvSpPr>
              <p:cNvPr id="200" name="Google Shape;314;p2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201" name="Google Shape;315;p2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2" name="Google Shape;316;p2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3" name="Google Shape;317;p2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4" name="Google Shape;318;p2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5" name="Google Shape;319;p2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6" name="Google Shape;320;p2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7" name="Google Shape;321;p2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8" name="Google Shape;322;p2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209" name="Google Shape;323;p2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192" name="Google Shape;324;p26"/>
            <p:cNvGrpSpPr/>
            <p:nvPr/>
          </p:nvGrpSpPr>
          <p:grpSpPr>
            <a:xfrm>
              <a:off x="8491020" y="7717536"/>
              <a:ext cx="2901661" cy="1436353"/>
              <a:chOff x="8491020" y="8814816"/>
              <a:chExt cx="2901661" cy="1436353"/>
            </a:xfrm>
          </p:grpSpPr>
          <p:sp>
            <p:nvSpPr>
              <p:cNvPr id="193" name="Google Shape;325;p26"/>
              <p:cNvSpPr txBox="1"/>
              <p:nvPr/>
            </p:nvSpPr>
            <p:spPr>
              <a:xfrm>
                <a:off x="8492550" y="8814816"/>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partition 0</a:t>
                </a:r>
                <a:endParaRPr sz="1200">
                  <a:solidFill>
                    <a:schemeClr val="dk2"/>
                  </a:solidFill>
                  <a:latin typeface="Montserrat"/>
                  <a:ea typeface="Montserrat"/>
                  <a:cs typeface="Montserrat"/>
                  <a:sym typeface="Montserrat"/>
                </a:endParaRPr>
              </a:p>
            </p:txBody>
          </p:sp>
          <p:grpSp>
            <p:nvGrpSpPr>
              <p:cNvPr id="194" name="Google Shape;326;p26"/>
              <p:cNvGrpSpPr/>
              <p:nvPr/>
            </p:nvGrpSpPr>
            <p:grpSpPr>
              <a:xfrm>
                <a:off x="8491020" y="9345168"/>
                <a:ext cx="2901661" cy="906001"/>
                <a:chOff x="8492343" y="7937939"/>
                <a:chExt cx="2901661" cy="906001"/>
              </a:xfrm>
            </p:grpSpPr>
            <p:grpSp>
              <p:nvGrpSpPr>
                <p:cNvPr id="195" name="Google Shape;327;p26"/>
                <p:cNvGrpSpPr/>
                <p:nvPr/>
              </p:nvGrpSpPr>
              <p:grpSpPr>
                <a:xfrm>
                  <a:off x="8492344" y="7937939"/>
                  <a:ext cx="2901660" cy="437286"/>
                  <a:chOff x="12222809" y="7675483"/>
                  <a:chExt cx="5049000" cy="1004100"/>
                </a:xfrm>
              </p:grpSpPr>
              <p:sp>
                <p:nvSpPr>
                  <p:cNvPr id="197" name="Google Shape;328;p26"/>
                  <p:cNvSpPr/>
                  <p:nvPr/>
                </p:nvSpPr>
                <p:spPr>
                  <a:xfrm>
                    <a:off x="12222809" y="7675483"/>
                    <a:ext cx="5049000" cy="1004100"/>
                  </a:xfrm>
                  <a:prstGeom prst="roundRect">
                    <a:avLst>
                      <a:gd name="adj" fmla="val 8173"/>
                    </a:avLst>
                  </a:prstGeom>
                  <a:solidFill>
                    <a:schemeClr val="accent6"/>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98" name="Google Shape;329;p26"/>
                  <p:cNvSpPr/>
                  <p:nvPr/>
                </p:nvSpPr>
                <p:spPr>
                  <a:xfrm>
                    <a:off x="12312124"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sp>
                <p:nvSpPr>
                  <p:cNvPr id="199" name="Google Shape;330;p26"/>
                  <p:cNvSpPr/>
                  <p:nvPr/>
                </p:nvSpPr>
                <p:spPr>
                  <a:xfrm>
                    <a:off x="1312282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endParaRPr sz="1200">
                      <a:latin typeface="Montserrat"/>
                      <a:ea typeface="Montserrat"/>
                      <a:cs typeface="Montserrat"/>
                      <a:sym typeface="Montserrat"/>
                    </a:endParaRPr>
                  </a:p>
                </p:txBody>
              </p:sp>
            </p:grpSp>
            <p:sp>
              <p:nvSpPr>
                <p:cNvPr id="196" name="Google Shape;331;p26"/>
                <p:cNvSpPr txBox="1"/>
                <p:nvPr/>
              </p:nvSpPr>
              <p:spPr>
                <a:xfrm>
                  <a:off x="8492343" y="8321040"/>
                  <a:ext cx="2898600" cy="522900"/>
                </a:xfrm>
                <a:prstGeom prst="rect">
                  <a:avLst/>
                </a:prstGeom>
                <a:noFill/>
                <a:ln>
                  <a:noFill/>
                </a:ln>
              </p:spPr>
              <p:txBody>
                <a:bodyPr spcFirstLastPara="1" wrap="square" lIns="45713" tIns="45713" rIns="45713" bIns="45713" anchor="t" anchorCtr="0">
                  <a:noAutofit/>
                </a:bodyPr>
                <a:lstStyle/>
                <a:p>
                  <a:r>
                    <a:rPr lang="en-US" sz="1200" dirty="0">
                      <a:solidFill>
                        <a:schemeClr val="dk2"/>
                      </a:solidFill>
                      <a:latin typeface="Montserrat"/>
                      <a:ea typeface="Montserrat"/>
                      <a:cs typeface="Montserrat"/>
                      <a:sym typeface="Montserrat"/>
                    </a:rPr>
                    <a:t>account-deposits</a:t>
                  </a:r>
                  <a:endParaRPr sz="1200" dirty="0">
                    <a:solidFill>
                      <a:schemeClr val="dk2"/>
                    </a:solidFill>
                    <a:latin typeface="Montserrat"/>
                    <a:ea typeface="Montserrat"/>
                    <a:cs typeface="Montserrat"/>
                    <a:sym typeface="Montserrat"/>
                  </a:endParaRPr>
                </a:p>
              </p:txBody>
            </p:sp>
          </p:gr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7"/>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Partition Offsets</a:t>
            </a:r>
            <a:endParaRPr dirty="0"/>
          </a:p>
        </p:txBody>
      </p:sp>
      <p:sp>
        <p:nvSpPr>
          <p:cNvPr id="342" name="Google Shape;342;p27"/>
          <p:cNvSpPr/>
          <p:nvPr/>
        </p:nvSpPr>
        <p:spPr>
          <a:xfrm>
            <a:off x="1531125" y="1307592"/>
            <a:ext cx="7369035" cy="3511350"/>
          </a:xfrm>
          <a:prstGeom prst="roundRect">
            <a:avLst>
              <a:gd name="adj" fmla="val 4975"/>
            </a:avLst>
          </a:prstGeom>
          <a:solidFill>
            <a:schemeClr val="lt1"/>
          </a:solidFill>
          <a:ln w="38100" cap="flat" cmpd="sng">
            <a:solidFill>
              <a:schemeClr val="accent1"/>
            </a:solidFill>
            <a:prstDash val="solid"/>
            <a:round/>
            <a:headEnd type="none" w="sm" len="sm"/>
            <a:tailEnd type="none" w="sm" len="sm"/>
          </a:ln>
        </p:spPr>
        <p:txBody>
          <a:bodyPr spcFirstLastPara="1" wrap="square" lIns="274313" tIns="45713" rIns="502913" bIns="45713" anchor="t" anchorCtr="0">
            <a:noAutofit/>
          </a:bodyPr>
          <a:lstStyle/>
          <a:p>
            <a:r>
              <a:rPr lang="en-US" sz="2400">
                <a:solidFill>
                  <a:schemeClr val="dk2"/>
                </a:solidFill>
                <a:latin typeface="Montserrat"/>
                <a:ea typeface="Montserrat"/>
                <a:cs typeface="Montserrat"/>
                <a:sym typeface="Montserrat"/>
              </a:rPr>
              <a:t>Kafka Cluster</a:t>
            </a:r>
            <a:endParaRPr sz="2400">
              <a:solidFill>
                <a:schemeClr val="dk2"/>
              </a:solidFill>
              <a:latin typeface="Montserrat"/>
              <a:ea typeface="Montserrat"/>
              <a:cs typeface="Montserrat"/>
              <a:sym typeface="Montserrat"/>
            </a:endParaRPr>
          </a:p>
        </p:txBody>
      </p:sp>
      <p:grpSp>
        <p:nvGrpSpPr>
          <p:cNvPr id="343" name="Google Shape;343;p27"/>
          <p:cNvGrpSpPr/>
          <p:nvPr/>
        </p:nvGrpSpPr>
        <p:grpSpPr>
          <a:xfrm>
            <a:off x="4238244" y="2022992"/>
            <a:ext cx="1600200" cy="2551200"/>
            <a:chOff x="8341650" y="5599875"/>
            <a:chExt cx="3200400" cy="5102400"/>
          </a:xfrm>
        </p:grpSpPr>
        <p:sp>
          <p:nvSpPr>
            <p:cNvPr id="344" name="Google Shape;344;p27"/>
            <p:cNvSpPr/>
            <p:nvPr/>
          </p:nvSpPr>
          <p:spPr>
            <a:xfrm>
              <a:off x="8341650" y="5599875"/>
              <a:ext cx="3200400" cy="5102400"/>
            </a:xfrm>
            <a:prstGeom prst="roundRect">
              <a:avLst>
                <a:gd name="adj" fmla="val 4975"/>
              </a:avLst>
            </a:prstGeom>
            <a:solidFill>
              <a:schemeClr val="lt2"/>
            </a:solid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pPr algn="ctr"/>
              <a:r>
                <a:rPr lang="en-US">
                  <a:solidFill>
                    <a:schemeClr val="dk2"/>
                  </a:solidFill>
                  <a:latin typeface="Montserrat"/>
                  <a:ea typeface="Montserrat"/>
                  <a:cs typeface="Montserrat"/>
                  <a:sym typeface="Montserrat"/>
                </a:rPr>
                <a:t>Broker</a:t>
              </a:r>
              <a:endParaRPr>
                <a:solidFill>
                  <a:schemeClr val="dk2"/>
                </a:solidFill>
                <a:latin typeface="Montserrat"/>
                <a:ea typeface="Montserrat"/>
                <a:cs typeface="Montserrat"/>
                <a:sym typeface="Montserrat"/>
              </a:endParaRPr>
            </a:p>
          </p:txBody>
        </p:sp>
        <p:grpSp>
          <p:nvGrpSpPr>
            <p:cNvPr id="345" name="Google Shape;345;p27"/>
            <p:cNvGrpSpPr/>
            <p:nvPr/>
          </p:nvGrpSpPr>
          <p:grpSpPr>
            <a:xfrm>
              <a:off x="9390888" y="6428232"/>
              <a:ext cx="914430" cy="991704"/>
              <a:chOff x="5715755" y="6011791"/>
              <a:chExt cx="727297" cy="793109"/>
            </a:xfrm>
          </p:grpSpPr>
          <p:sp>
            <p:nvSpPr>
              <p:cNvPr id="346" name="Google Shape;346;p27"/>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347" name="Google Shape;347;p27"/>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48" name="Google Shape;348;p27"/>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49" name="Google Shape;349;p27"/>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50" name="Google Shape;350;p27"/>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51" name="Google Shape;351;p27"/>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52" name="Google Shape;352;p27"/>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53" name="Google Shape;353;p27"/>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54" name="Google Shape;354;p27"/>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355" name="Google Shape;355;p27"/>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356" name="Google Shape;356;p27"/>
            <p:cNvGrpSpPr/>
            <p:nvPr/>
          </p:nvGrpSpPr>
          <p:grpSpPr>
            <a:xfrm>
              <a:off x="8491020" y="7717536"/>
              <a:ext cx="2901661" cy="1436353"/>
              <a:chOff x="8491020" y="8814816"/>
              <a:chExt cx="2901661" cy="1436353"/>
            </a:xfrm>
          </p:grpSpPr>
          <p:sp>
            <p:nvSpPr>
              <p:cNvPr id="357" name="Google Shape;357;p27"/>
              <p:cNvSpPr txBox="1"/>
              <p:nvPr/>
            </p:nvSpPr>
            <p:spPr>
              <a:xfrm>
                <a:off x="8492550" y="8814816"/>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partition 1</a:t>
                </a:r>
                <a:endParaRPr sz="1200">
                  <a:solidFill>
                    <a:schemeClr val="dk2"/>
                  </a:solidFill>
                  <a:latin typeface="Montserrat"/>
                  <a:ea typeface="Montserrat"/>
                  <a:cs typeface="Montserrat"/>
                  <a:sym typeface="Montserrat"/>
                </a:endParaRPr>
              </a:p>
            </p:txBody>
          </p:sp>
          <p:grpSp>
            <p:nvGrpSpPr>
              <p:cNvPr id="358" name="Google Shape;358;p27"/>
              <p:cNvGrpSpPr/>
              <p:nvPr/>
            </p:nvGrpSpPr>
            <p:grpSpPr>
              <a:xfrm>
                <a:off x="8491020" y="9345168"/>
                <a:ext cx="2901661" cy="906001"/>
                <a:chOff x="8492343" y="7937939"/>
                <a:chExt cx="2901661" cy="906001"/>
              </a:xfrm>
            </p:grpSpPr>
            <p:grpSp>
              <p:nvGrpSpPr>
                <p:cNvPr id="359" name="Google Shape;359;p27"/>
                <p:cNvGrpSpPr/>
                <p:nvPr/>
              </p:nvGrpSpPr>
              <p:grpSpPr>
                <a:xfrm>
                  <a:off x="8492344" y="7937939"/>
                  <a:ext cx="2901660" cy="437286"/>
                  <a:chOff x="12222809" y="7675483"/>
                  <a:chExt cx="5049000" cy="1004100"/>
                </a:xfrm>
              </p:grpSpPr>
              <p:sp>
                <p:nvSpPr>
                  <p:cNvPr id="360" name="Google Shape;360;p27"/>
                  <p:cNvSpPr/>
                  <p:nvPr/>
                </p:nvSpPr>
                <p:spPr>
                  <a:xfrm>
                    <a:off x="12222809" y="7675483"/>
                    <a:ext cx="5049000" cy="1004100"/>
                  </a:xfrm>
                  <a:prstGeom prst="roundRect">
                    <a:avLst>
                      <a:gd name="adj" fmla="val 8173"/>
                    </a:avLst>
                  </a:prstGeom>
                  <a:solidFill>
                    <a:schemeClr val="accent6"/>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361" name="Google Shape;361;p27"/>
                  <p:cNvSpPr/>
                  <p:nvPr/>
                </p:nvSpPr>
                <p:spPr>
                  <a:xfrm>
                    <a:off x="12312124"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200">
                        <a:latin typeface="Montserrat"/>
                        <a:ea typeface="Montserrat"/>
                        <a:cs typeface="Montserrat"/>
                        <a:sym typeface="Montserrat"/>
                      </a:rPr>
                      <a:t>0</a:t>
                    </a:r>
                    <a:endParaRPr sz="1200">
                      <a:latin typeface="Montserrat"/>
                      <a:ea typeface="Montserrat"/>
                      <a:cs typeface="Montserrat"/>
                      <a:sym typeface="Montserrat"/>
                    </a:endParaRPr>
                  </a:p>
                </p:txBody>
              </p:sp>
              <p:sp>
                <p:nvSpPr>
                  <p:cNvPr id="362" name="Google Shape;362;p27"/>
                  <p:cNvSpPr/>
                  <p:nvPr/>
                </p:nvSpPr>
                <p:spPr>
                  <a:xfrm>
                    <a:off x="1312282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200">
                        <a:latin typeface="Montserrat"/>
                        <a:ea typeface="Montserrat"/>
                        <a:cs typeface="Montserrat"/>
                        <a:sym typeface="Montserrat"/>
                      </a:rPr>
                      <a:t>1</a:t>
                    </a:r>
                    <a:endParaRPr sz="1200">
                      <a:latin typeface="Montserrat"/>
                      <a:ea typeface="Montserrat"/>
                      <a:cs typeface="Montserrat"/>
                      <a:sym typeface="Montserrat"/>
                    </a:endParaRPr>
                  </a:p>
                </p:txBody>
              </p:sp>
              <p:sp>
                <p:nvSpPr>
                  <p:cNvPr id="363" name="Google Shape;363;p27"/>
                  <p:cNvSpPr/>
                  <p:nvPr/>
                </p:nvSpPr>
                <p:spPr>
                  <a:xfrm>
                    <a:off x="13933515"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200">
                        <a:latin typeface="Montserrat"/>
                        <a:ea typeface="Montserrat"/>
                        <a:cs typeface="Montserrat"/>
                        <a:sym typeface="Montserrat"/>
                      </a:rPr>
                      <a:t>2</a:t>
                    </a:r>
                    <a:endParaRPr sz="1200">
                      <a:latin typeface="Montserrat"/>
                      <a:ea typeface="Montserrat"/>
                      <a:cs typeface="Montserrat"/>
                      <a:sym typeface="Montserrat"/>
                    </a:endParaRPr>
                  </a:p>
                </p:txBody>
              </p:sp>
              <p:sp>
                <p:nvSpPr>
                  <p:cNvPr id="364" name="Google Shape;364;p27"/>
                  <p:cNvSpPr/>
                  <p:nvPr/>
                </p:nvSpPr>
                <p:spPr>
                  <a:xfrm>
                    <a:off x="1474421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200">
                        <a:latin typeface="Montserrat"/>
                        <a:ea typeface="Montserrat"/>
                        <a:cs typeface="Montserrat"/>
                        <a:sym typeface="Montserrat"/>
                      </a:rPr>
                      <a:t>3</a:t>
                    </a:r>
                    <a:endParaRPr sz="1200">
                      <a:latin typeface="Montserrat"/>
                      <a:ea typeface="Montserrat"/>
                      <a:cs typeface="Montserrat"/>
                      <a:sym typeface="Montserrat"/>
                    </a:endParaRPr>
                  </a:p>
                </p:txBody>
              </p:sp>
            </p:grpSp>
            <p:sp>
              <p:nvSpPr>
                <p:cNvPr id="365" name="Google Shape;365;p27"/>
                <p:cNvSpPr txBox="1"/>
                <p:nvPr/>
              </p:nvSpPr>
              <p:spPr>
                <a:xfrm>
                  <a:off x="8492343" y="8321040"/>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account-deposits</a:t>
                  </a:r>
                  <a:endParaRPr sz="1200">
                    <a:solidFill>
                      <a:schemeClr val="dk2"/>
                    </a:solidFill>
                    <a:latin typeface="Montserrat"/>
                    <a:ea typeface="Montserrat"/>
                    <a:cs typeface="Montserrat"/>
                    <a:sym typeface="Montserrat"/>
                  </a:endParaRPr>
                </a:p>
              </p:txBody>
            </p:sp>
          </p:grpSp>
        </p:grpSp>
      </p:grpSp>
      <p:grpSp>
        <p:nvGrpSpPr>
          <p:cNvPr id="398" name="Google Shape;398;p27"/>
          <p:cNvGrpSpPr/>
          <p:nvPr/>
        </p:nvGrpSpPr>
        <p:grpSpPr>
          <a:xfrm>
            <a:off x="6490459" y="2021119"/>
            <a:ext cx="1600200" cy="2551200"/>
            <a:chOff x="8341650" y="5599875"/>
            <a:chExt cx="3200400" cy="5102400"/>
          </a:xfrm>
        </p:grpSpPr>
        <p:sp>
          <p:nvSpPr>
            <p:cNvPr id="399" name="Google Shape;399;p27"/>
            <p:cNvSpPr/>
            <p:nvPr/>
          </p:nvSpPr>
          <p:spPr>
            <a:xfrm>
              <a:off x="8341650" y="5599875"/>
              <a:ext cx="3200400" cy="5102400"/>
            </a:xfrm>
            <a:prstGeom prst="roundRect">
              <a:avLst>
                <a:gd name="adj" fmla="val 4975"/>
              </a:avLst>
            </a:prstGeom>
            <a:solidFill>
              <a:schemeClr val="lt2"/>
            </a:solid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pPr algn="ctr"/>
              <a:r>
                <a:rPr lang="en-US">
                  <a:solidFill>
                    <a:schemeClr val="dk2"/>
                  </a:solidFill>
                  <a:latin typeface="Montserrat"/>
                  <a:ea typeface="Montserrat"/>
                  <a:cs typeface="Montserrat"/>
                  <a:sym typeface="Montserrat"/>
                </a:rPr>
                <a:t>Broker</a:t>
              </a:r>
              <a:endParaRPr>
                <a:solidFill>
                  <a:schemeClr val="dk2"/>
                </a:solidFill>
                <a:latin typeface="Montserrat"/>
                <a:ea typeface="Montserrat"/>
                <a:cs typeface="Montserrat"/>
                <a:sym typeface="Montserrat"/>
              </a:endParaRPr>
            </a:p>
          </p:txBody>
        </p:sp>
        <p:grpSp>
          <p:nvGrpSpPr>
            <p:cNvPr id="400" name="Google Shape;400;p27"/>
            <p:cNvGrpSpPr/>
            <p:nvPr/>
          </p:nvGrpSpPr>
          <p:grpSpPr>
            <a:xfrm>
              <a:off x="9390888" y="6428232"/>
              <a:ext cx="914430" cy="991704"/>
              <a:chOff x="5715755" y="6011791"/>
              <a:chExt cx="727297" cy="793109"/>
            </a:xfrm>
          </p:grpSpPr>
          <p:sp>
            <p:nvSpPr>
              <p:cNvPr id="401" name="Google Shape;401;p27"/>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402" name="Google Shape;402;p27"/>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03" name="Google Shape;403;p27"/>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04" name="Google Shape;404;p27"/>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05" name="Google Shape;405;p27"/>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06" name="Google Shape;406;p27"/>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07" name="Google Shape;407;p27"/>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08" name="Google Shape;408;p27"/>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09" name="Google Shape;409;p27"/>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10" name="Google Shape;410;p27"/>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411" name="Google Shape;411;p27"/>
            <p:cNvGrpSpPr/>
            <p:nvPr/>
          </p:nvGrpSpPr>
          <p:grpSpPr>
            <a:xfrm>
              <a:off x="8491020" y="7717536"/>
              <a:ext cx="2901661" cy="1436353"/>
              <a:chOff x="8491020" y="8814816"/>
              <a:chExt cx="2901661" cy="1436353"/>
            </a:xfrm>
          </p:grpSpPr>
          <p:sp>
            <p:nvSpPr>
              <p:cNvPr id="412" name="Google Shape;412;p27"/>
              <p:cNvSpPr txBox="1"/>
              <p:nvPr/>
            </p:nvSpPr>
            <p:spPr>
              <a:xfrm>
                <a:off x="8492550" y="8814816"/>
                <a:ext cx="2898600" cy="522900"/>
              </a:xfrm>
              <a:prstGeom prst="rect">
                <a:avLst/>
              </a:prstGeom>
              <a:noFill/>
              <a:ln>
                <a:noFill/>
              </a:ln>
            </p:spPr>
            <p:txBody>
              <a:bodyPr spcFirstLastPara="1" wrap="square" lIns="45713" tIns="45713" rIns="45713" bIns="45713" anchor="t" anchorCtr="0">
                <a:noAutofit/>
              </a:bodyPr>
              <a:lstStyle/>
              <a:p>
                <a:r>
                  <a:rPr lang="en-US" sz="1200" dirty="0">
                    <a:solidFill>
                      <a:schemeClr val="dk2"/>
                    </a:solidFill>
                    <a:latin typeface="Montserrat"/>
                    <a:ea typeface="Montserrat"/>
                    <a:cs typeface="Montserrat"/>
                    <a:sym typeface="Montserrat"/>
                  </a:rPr>
                  <a:t>partition 2</a:t>
                </a:r>
                <a:endParaRPr sz="1200" dirty="0">
                  <a:solidFill>
                    <a:schemeClr val="dk2"/>
                  </a:solidFill>
                  <a:latin typeface="Montserrat"/>
                  <a:ea typeface="Montserrat"/>
                  <a:cs typeface="Montserrat"/>
                  <a:sym typeface="Montserrat"/>
                </a:endParaRPr>
              </a:p>
            </p:txBody>
          </p:sp>
          <p:grpSp>
            <p:nvGrpSpPr>
              <p:cNvPr id="413" name="Google Shape;413;p27"/>
              <p:cNvGrpSpPr/>
              <p:nvPr/>
            </p:nvGrpSpPr>
            <p:grpSpPr>
              <a:xfrm>
                <a:off x="8491020" y="9345168"/>
                <a:ext cx="2901661" cy="906001"/>
                <a:chOff x="8492343" y="7937939"/>
                <a:chExt cx="2901661" cy="906001"/>
              </a:xfrm>
            </p:grpSpPr>
            <p:grpSp>
              <p:nvGrpSpPr>
                <p:cNvPr id="414" name="Google Shape;414;p27"/>
                <p:cNvGrpSpPr/>
                <p:nvPr/>
              </p:nvGrpSpPr>
              <p:grpSpPr>
                <a:xfrm>
                  <a:off x="8492344" y="7937939"/>
                  <a:ext cx="2901660" cy="437286"/>
                  <a:chOff x="12222809" y="7675483"/>
                  <a:chExt cx="5049000" cy="1004100"/>
                </a:xfrm>
              </p:grpSpPr>
              <p:sp>
                <p:nvSpPr>
                  <p:cNvPr id="415" name="Google Shape;415;p27"/>
                  <p:cNvSpPr/>
                  <p:nvPr/>
                </p:nvSpPr>
                <p:spPr>
                  <a:xfrm>
                    <a:off x="12222809" y="7675483"/>
                    <a:ext cx="5049000" cy="1004100"/>
                  </a:xfrm>
                  <a:prstGeom prst="roundRect">
                    <a:avLst>
                      <a:gd name="adj" fmla="val 8173"/>
                    </a:avLst>
                  </a:prstGeom>
                  <a:solidFill>
                    <a:schemeClr val="accent6"/>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416" name="Google Shape;416;p27"/>
                  <p:cNvSpPr/>
                  <p:nvPr/>
                </p:nvSpPr>
                <p:spPr>
                  <a:xfrm>
                    <a:off x="12312124"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200">
                        <a:latin typeface="Montserrat"/>
                        <a:ea typeface="Montserrat"/>
                        <a:cs typeface="Montserrat"/>
                        <a:sym typeface="Montserrat"/>
                      </a:rPr>
                      <a:t>0</a:t>
                    </a:r>
                    <a:endParaRPr sz="1200">
                      <a:latin typeface="Montserrat"/>
                      <a:ea typeface="Montserrat"/>
                      <a:cs typeface="Montserrat"/>
                      <a:sym typeface="Montserrat"/>
                    </a:endParaRPr>
                  </a:p>
                </p:txBody>
              </p:sp>
              <p:sp>
                <p:nvSpPr>
                  <p:cNvPr id="417" name="Google Shape;417;p27"/>
                  <p:cNvSpPr/>
                  <p:nvPr/>
                </p:nvSpPr>
                <p:spPr>
                  <a:xfrm>
                    <a:off x="1312282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200">
                        <a:latin typeface="Montserrat"/>
                        <a:ea typeface="Montserrat"/>
                        <a:cs typeface="Montserrat"/>
                        <a:sym typeface="Montserrat"/>
                      </a:rPr>
                      <a:t>1</a:t>
                    </a:r>
                    <a:endParaRPr sz="1200">
                      <a:latin typeface="Montserrat"/>
                      <a:ea typeface="Montserrat"/>
                      <a:cs typeface="Montserrat"/>
                      <a:sym typeface="Montserrat"/>
                    </a:endParaRPr>
                  </a:p>
                </p:txBody>
              </p:sp>
              <p:sp>
                <p:nvSpPr>
                  <p:cNvPr id="418" name="Google Shape;418;p27"/>
                  <p:cNvSpPr/>
                  <p:nvPr/>
                </p:nvSpPr>
                <p:spPr>
                  <a:xfrm>
                    <a:off x="13933515"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200">
                        <a:latin typeface="Montserrat"/>
                        <a:ea typeface="Montserrat"/>
                        <a:cs typeface="Montserrat"/>
                        <a:sym typeface="Montserrat"/>
                      </a:rPr>
                      <a:t>2</a:t>
                    </a:r>
                    <a:endParaRPr sz="1200">
                      <a:latin typeface="Montserrat"/>
                      <a:ea typeface="Montserrat"/>
                      <a:cs typeface="Montserrat"/>
                      <a:sym typeface="Montserrat"/>
                    </a:endParaRPr>
                  </a:p>
                </p:txBody>
              </p:sp>
              <p:sp>
                <p:nvSpPr>
                  <p:cNvPr id="419" name="Google Shape;419;p27"/>
                  <p:cNvSpPr/>
                  <p:nvPr/>
                </p:nvSpPr>
                <p:spPr>
                  <a:xfrm>
                    <a:off x="1474421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200">
                        <a:latin typeface="Montserrat"/>
                        <a:ea typeface="Montserrat"/>
                        <a:cs typeface="Montserrat"/>
                        <a:sym typeface="Montserrat"/>
                      </a:rPr>
                      <a:t>3</a:t>
                    </a:r>
                    <a:endParaRPr sz="1200">
                      <a:latin typeface="Montserrat"/>
                      <a:ea typeface="Montserrat"/>
                      <a:cs typeface="Montserrat"/>
                      <a:sym typeface="Montserrat"/>
                    </a:endParaRPr>
                  </a:p>
                </p:txBody>
              </p:sp>
              <p:sp>
                <p:nvSpPr>
                  <p:cNvPr id="420" name="Google Shape;420;p27"/>
                  <p:cNvSpPr/>
                  <p:nvPr/>
                </p:nvSpPr>
                <p:spPr>
                  <a:xfrm>
                    <a:off x="15554906"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200">
                        <a:latin typeface="Montserrat"/>
                        <a:ea typeface="Montserrat"/>
                        <a:cs typeface="Montserrat"/>
                        <a:sym typeface="Montserrat"/>
                      </a:rPr>
                      <a:t>4</a:t>
                    </a:r>
                    <a:endParaRPr sz="1200">
                      <a:latin typeface="Montserrat"/>
                      <a:ea typeface="Montserrat"/>
                      <a:cs typeface="Montserrat"/>
                      <a:sym typeface="Montserrat"/>
                    </a:endParaRPr>
                  </a:p>
                </p:txBody>
              </p:sp>
            </p:grpSp>
            <p:sp>
              <p:nvSpPr>
                <p:cNvPr id="421" name="Google Shape;421;p27"/>
                <p:cNvSpPr txBox="1"/>
                <p:nvPr/>
              </p:nvSpPr>
              <p:spPr>
                <a:xfrm>
                  <a:off x="8492343" y="8321040"/>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account-deposits</a:t>
                  </a:r>
                  <a:endParaRPr sz="1200">
                    <a:solidFill>
                      <a:schemeClr val="dk2"/>
                    </a:solidFill>
                    <a:latin typeface="Montserrat"/>
                    <a:ea typeface="Montserrat"/>
                    <a:cs typeface="Montserrat"/>
                    <a:sym typeface="Montserrat"/>
                  </a:endParaRPr>
                </a:p>
              </p:txBody>
            </p:sp>
          </p:grpSp>
        </p:grpSp>
      </p:grpSp>
      <p:grpSp>
        <p:nvGrpSpPr>
          <p:cNvPr id="422" name="Google Shape;422;p27"/>
          <p:cNvGrpSpPr/>
          <p:nvPr/>
        </p:nvGrpSpPr>
        <p:grpSpPr>
          <a:xfrm>
            <a:off x="2125980" y="2021119"/>
            <a:ext cx="1600200" cy="2551200"/>
            <a:chOff x="8341650" y="5599875"/>
            <a:chExt cx="3200400" cy="5102400"/>
          </a:xfrm>
        </p:grpSpPr>
        <p:sp>
          <p:nvSpPr>
            <p:cNvPr id="423" name="Google Shape;423;p27"/>
            <p:cNvSpPr/>
            <p:nvPr/>
          </p:nvSpPr>
          <p:spPr>
            <a:xfrm>
              <a:off x="8341650" y="5599875"/>
              <a:ext cx="3200400" cy="5102400"/>
            </a:xfrm>
            <a:prstGeom prst="roundRect">
              <a:avLst>
                <a:gd name="adj" fmla="val 4975"/>
              </a:avLst>
            </a:prstGeom>
            <a:solidFill>
              <a:schemeClr val="lt2"/>
            </a:solid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pPr algn="ctr"/>
              <a:r>
                <a:rPr lang="en-US">
                  <a:solidFill>
                    <a:schemeClr val="dk2"/>
                  </a:solidFill>
                  <a:latin typeface="Montserrat"/>
                  <a:ea typeface="Montserrat"/>
                  <a:cs typeface="Montserrat"/>
                  <a:sym typeface="Montserrat"/>
                </a:rPr>
                <a:t>Broker</a:t>
              </a:r>
              <a:endParaRPr>
                <a:solidFill>
                  <a:schemeClr val="dk2"/>
                </a:solidFill>
                <a:latin typeface="Montserrat"/>
                <a:ea typeface="Montserrat"/>
                <a:cs typeface="Montserrat"/>
                <a:sym typeface="Montserrat"/>
              </a:endParaRPr>
            </a:p>
          </p:txBody>
        </p:sp>
        <p:grpSp>
          <p:nvGrpSpPr>
            <p:cNvPr id="424" name="Google Shape;424;p27"/>
            <p:cNvGrpSpPr/>
            <p:nvPr/>
          </p:nvGrpSpPr>
          <p:grpSpPr>
            <a:xfrm>
              <a:off x="9390888" y="6428232"/>
              <a:ext cx="914430" cy="991704"/>
              <a:chOff x="5715755" y="6011791"/>
              <a:chExt cx="727297" cy="793109"/>
            </a:xfrm>
          </p:grpSpPr>
          <p:sp>
            <p:nvSpPr>
              <p:cNvPr id="425" name="Google Shape;425;p27"/>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426" name="Google Shape;426;p27"/>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27" name="Google Shape;427;p27"/>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28" name="Google Shape;428;p27"/>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29" name="Google Shape;429;p27"/>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30" name="Google Shape;430;p27"/>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31" name="Google Shape;431;p27"/>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32" name="Google Shape;432;p27"/>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33" name="Google Shape;433;p27"/>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34" name="Google Shape;434;p27"/>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grpSp>
          <p:nvGrpSpPr>
            <p:cNvPr id="435" name="Google Shape;435;p27"/>
            <p:cNvGrpSpPr/>
            <p:nvPr/>
          </p:nvGrpSpPr>
          <p:grpSpPr>
            <a:xfrm>
              <a:off x="8491020" y="7717536"/>
              <a:ext cx="2901661" cy="1436353"/>
              <a:chOff x="8491020" y="8814816"/>
              <a:chExt cx="2901661" cy="1436353"/>
            </a:xfrm>
          </p:grpSpPr>
          <p:sp>
            <p:nvSpPr>
              <p:cNvPr id="436" name="Google Shape;436;p27"/>
              <p:cNvSpPr txBox="1"/>
              <p:nvPr/>
            </p:nvSpPr>
            <p:spPr>
              <a:xfrm>
                <a:off x="8492550" y="8814816"/>
                <a:ext cx="2898600" cy="522900"/>
              </a:xfrm>
              <a:prstGeom prst="rect">
                <a:avLst/>
              </a:prstGeom>
              <a:noFill/>
              <a:ln>
                <a:noFill/>
              </a:ln>
            </p:spPr>
            <p:txBody>
              <a:bodyPr spcFirstLastPara="1" wrap="square" lIns="45713" tIns="45713" rIns="45713" bIns="45713" anchor="t" anchorCtr="0">
                <a:noAutofit/>
              </a:bodyPr>
              <a:lstStyle/>
              <a:p>
                <a:r>
                  <a:rPr lang="en-US" sz="1200" dirty="0">
                    <a:solidFill>
                      <a:schemeClr val="dk2"/>
                    </a:solidFill>
                    <a:latin typeface="Montserrat"/>
                    <a:ea typeface="Montserrat"/>
                    <a:cs typeface="Montserrat"/>
                    <a:sym typeface="Montserrat"/>
                  </a:rPr>
                  <a:t>partition 0</a:t>
                </a:r>
                <a:endParaRPr sz="1200" dirty="0">
                  <a:solidFill>
                    <a:schemeClr val="dk2"/>
                  </a:solidFill>
                  <a:latin typeface="Montserrat"/>
                  <a:ea typeface="Montserrat"/>
                  <a:cs typeface="Montserrat"/>
                  <a:sym typeface="Montserrat"/>
                </a:endParaRPr>
              </a:p>
            </p:txBody>
          </p:sp>
          <p:grpSp>
            <p:nvGrpSpPr>
              <p:cNvPr id="437" name="Google Shape;437;p27"/>
              <p:cNvGrpSpPr/>
              <p:nvPr/>
            </p:nvGrpSpPr>
            <p:grpSpPr>
              <a:xfrm>
                <a:off x="8491020" y="9345168"/>
                <a:ext cx="2901661" cy="906001"/>
                <a:chOff x="8492343" y="7937939"/>
                <a:chExt cx="2901661" cy="906001"/>
              </a:xfrm>
            </p:grpSpPr>
            <p:grpSp>
              <p:nvGrpSpPr>
                <p:cNvPr id="438" name="Google Shape;438;p27"/>
                <p:cNvGrpSpPr/>
                <p:nvPr/>
              </p:nvGrpSpPr>
              <p:grpSpPr>
                <a:xfrm>
                  <a:off x="8492344" y="7937939"/>
                  <a:ext cx="2901660" cy="437286"/>
                  <a:chOff x="12222809" y="7675483"/>
                  <a:chExt cx="5049000" cy="1004100"/>
                </a:xfrm>
              </p:grpSpPr>
              <p:sp>
                <p:nvSpPr>
                  <p:cNvPr id="439" name="Google Shape;439;p27"/>
                  <p:cNvSpPr/>
                  <p:nvPr/>
                </p:nvSpPr>
                <p:spPr>
                  <a:xfrm>
                    <a:off x="12222809" y="7675483"/>
                    <a:ext cx="5049000" cy="1004100"/>
                  </a:xfrm>
                  <a:prstGeom prst="roundRect">
                    <a:avLst>
                      <a:gd name="adj" fmla="val 8173"/>
                    </a:avLst>
                  </a:prstGeom>
                  <a:solidFill>
                    <a:schemeClr val="accent6"/>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440" name="Google Shape;440;p27"/>
                  <p:cNvSpPr/>
                  <p:nvPr/>
                </p:nvSpPr>
                <p:spPr>
                  <a:xfrm>
                    <a:off x="12312124"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200">
                        <a:latin typeface="Montserrat"/>
                        <a:ea typeface="Montserrat"/>
                        <a:cs typeface="Montserrat"/>
                        <a:sym typeface="Montserrat"/>
                      </a:rPr>
                      <a:t>0</a:t>
                    </a:r>
                    <a:endParaRPr sz="1200">
                      <a:latin typeface="Montserrat"/>
                      <a:ea typeface="Montserrat"/>
                      <a:cs typeface="Montserrat"/>
                      <a:sym typeface="Montserrat"/>
                    </a:endParaRPr>
                  </a:p>
                </p:txBody>
              </p:sp>
              <p:sp>
                <p:nvSpPr>
                  <p:cNvPr id="441" name="Google Shape;441;p27"/>
                  <p:cNvSpPr/>
                  <p:nvPr/>
                </p:nvSpPr>
                <p:spPr>
                  <a:xfrm>
                    <a:off x="13122820" y="7772328"/>
                    <a:ext cx="725700" cy="810900"/>
                  </a:xfrm>
                  <a:prstGeom prst="roundRect">
                    <a:avLst>
                      <a:gd name="adj" fmla="val 8173"/>
                    </a:avLst>
                  </a:prstGeom>
                  <a:solidFill>
                    <a:srgbClr val="F8F8F8">
                      <a:alpha val="97250"/>
                    </a:srgbClr>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200" dirty="0">
                        <a:latin typeface="Montserrat"/>
                        <a:ea typeface="Montserrat"/>
                        <a:cs typeface="Montserrat"/>
                        <a:sym typeface="Montserrat"/>
                      </a:rPr>
                      <a:t>1</a:t>
                    </a:r>
                    <a:endParaRPr sz="1200" dirty="0">
                      <a:latin typeface="Montserrat"/>
                      <a:ea typeface="Montserrat"/>
                      <a:cs typeface="Montserrat"/>
                      <a:sym typeface="Montserrat"/>
                    </a:endParaRPr>
                  </a:p>
                </p:txBody>
              </p:sp>
            </p:grpSp>
            <p:sp>
              <p:nvSpPr>
                <p:cNvPr id="442" name="Google Shape;442;p27"/>
                <p:cNvSpPr txBox="1"/>
                <p:nvPr/>
              </p:nvSpPr>
              <p:spPr>
                <a:xfrm>
                  <a:off x="8492343" y="8321040"/>
                  <a:ext cx="2898600" cy="522900"/>
                </a:xfrm>
                <a:prstGeom prst="rect">
                  <a:avLst/>
                </a:prstGeom>
                <a:noFill/>
                <a:ln>
                  <a:noFill/>
                </a:ln>
              </p:spPr>
              <p:txBody>
                <a:bodyPr spcFirstLastPara="1" wrap="square" lIns="45713" tIns="45713" rIns="45713" bIns="45713" anchor="t" anchorCtr="0">
                  <a:noAutofit/>
                </a:bodyPr>
                <a:lstStyle/>
                <a:p>
                  <a:r>
                    <a:rPr lang="en-US" sz="1200">
                      <a:solidFill>
                        <a:schemeClr val="dk2"/>
                      </a:solidFill>
                      <a:latin typeface="Montserrat"/>
                      <a:ea typeface="Montserrat"/>
                      <a:cs typeface="Montserrat"/>
                      <a:sym typeface="Montserrat"/>
                    </a:rPr>
                    <a:t>account-deposits</a:t>
                  </a:r>
                  <a:endParaRPr sz="1200">
                    <a:solidFill>
                      <a:schemeClr val="dk2"/>
                    </a:solidFill>
                    <a:latin typeface="Montserrat"/>
                    <a:ea typeface="Montserrat"/>
                    <a:cs typeface="Montserrat"/>
                    <a:sym typeface="Montserrat"/>
                  </a:endParaRPr>
                </a:p>
              </p:txBody>
            </p:sp>
          </p:grpSp>
        </p:grpSp>
      </p:grpSp>
      <p:sp>
        <p:nvSpPr>
          <p:cNvPr id="443" name="Google Shape;443;p27"/>
          <p:cNvSpPr/>
          <p:nvPr/>
        </p:nvSpPr>
        <p:spPr>
          <a:xfrm>
            <a:off x="3933900" y="5418916"/>
            <a:ext cx="4324200" cy="829950"/>
          </a:xfrm>
          <a:prstGeom prst="roundRect">
            <a:avLst>
              <a:gd name="adj" fmla="val 4975"/>
            </a:avLst>
          </a:prstGeom>
          <a:solidFill>
            <a:schemeClr val="lt1"/>
          </a:solidFill>
          <a:ln w="38100" cap="flat" cmpd="sng">
            <a:solidFill>
              <a:schemeClr val="accent1"/>
            </a:solidFill>
            <a:prstDash val="dash"/>
            <a:round/>
            <a:headEnd type="none" w="sm" len="sm"/>
            <a:tailEnd type="none" w="sm" len="sm"/>
          </a:ln>
        </p:spPr>
        <p:txBody>
          <a:bodyPr spcFirstLastPara="1" wrap="square" lIns="45713" tIns="45713" rIns="45713" bIns="45713" anchor="ctr" anchorCtr="0">
            <a:noAutofit/>
          </a:bodyPr>
          <a:lstStyle/>
          <a:p>
            <a:pPr algn="ctr"/>
            <a:r>
              <a:rPr lang="en-US" sz="2000" dirty="0">
                <a:solidFill>
                  <a:schemeClr val="dk2"/>
                </a:solidFill>
                <a:latin typeface="Montserrat"/>
                <a:ea typeface="Montserrat"/>
                <a:cs typeface="Montserrat"/>
                <a:sym typeface="Montserrat"/>
              </a:rPr>
              <a:t> (AWS S3, Google Cloud Storage</a:t>
            </a:r>
            <a:r>
              <a:rPr lang="en-US" sz="1500" dirty="0">
                <a:solidFill>
                  <a:schemeClr val="dk2"/>
                </a:solidFill>
                <a:latin typeface="Montserrat"/>
                <a:ea typeface="Montserrat"/>
                <a:cs typeface="Montserrat"/>
                <a:sym typeface="Montserrat"/>
              </a:rPr>
              <a:t>)</a:t>
            </a:r>
            <a:endParaRPr sz="1500" dirty="0">
              <a:solidFill>
                <a:schemeClr val="dk2"/>
              </a:solidFill>
              <a:latin typeface="Montserrat"/>
              <a:ea typeface="Montserrat"/>
              <a:cs typeface="Montserrat"/>
              <a:sym typeface="Montserrat"/>
            </a:endParaRPr>
          </a:p>
        </p:txBody>
      </p:sp>
      <p:cxnSp>
        <p:nvCxnSpPr>
          <p:cNvPr id="444" name="Google Shape;444;p27"/>
          <p:cNvCxnSpPr/>
          <p:nvPr/>
        </p:nvCxnSpPr>
        <p:spPr>
          <a:xfrm>
            <a:off x="3654250" y="4585587"/>
            <a:ext cx="894000" cy="643200"/>
          </a:xfrm>
          <a:prstGeom prst="straightConnector1">
            <a:avLst/>
          </a:prstGeom>
          <a:noFill/>
          <a:ln w="76200" cap="flat" cmpd="sng">
            <a:solidFill>
              <a:schemeClr val="dk2"/>
            </a:solidFill>
            <a:prstDash val="solid"/>
            <a:round/>
            <a:headEnd type="none" w="med" len="med"/>
            <a:tailEnd type="triangle" w="med" len="med"/>
          </a:ln>
        </p:spPr>
      </p:cxnSp>
      <p:cxnSp>
        <p:nvCxnSpPr>
          <p:cNvPr id="445" name="Google Shape;445;p27"/>
          <p:cNvCxnSpPr/>
          <p:nvPr/>
        </p:nvCxnSpPr>
        <p:spPr>
          <a:xfrm>
            <a:off x="5038344" y="4574192"/>
            <a:ext cx="482100" cy="684300"/>
          </a:xfrm>
          <a:prstGeom prst="straightConnector1">
            <a:avLst/>
          </a:prstGeom>
          <a:noFill/>
          <a:ln w="76200" cap="flat" cmpd="sng">
            <a:solidFill>
              <a:schemeClr val="dk2"/>
            </a:solidFill>
            <a:prstDash val="solid"/>
            <a:round/>
            <a:headEnd type="none" w="med" len="med"/>
            <a:tailEnd type="triangle" w="med" len="med"/>
          </a:ln>
        </p:spPr>
      </p:cxnSp>
      <p:cxnSp>
        <p:nvCxnSpPr>
          <p:cNvPr id="446" name="Google Shape;446;p27"/>
          <p:cNvCxnSpPr/>
          <p:nvPr/>
        </p:nvCxnSpPr>
        <p:spPr>
          <a:xfrm flipH="1">
            <a:off x="6597396" y="4585587"/>
            <a:ext cx="558750" cy="692700"/>
          </a:xfrm>
          <a:prstGeom prst="straightConnector1">
            <a:avLst/>
          </a:prstGeom>
          <a:noFill/>
          <a:ln w="76200" cap="flat" cmpd="sng">
            <a:solidFill>
              <a:schemeClr val="dk2"/>
            </a:solidFill>
            <a:prstDash val="solid"/>
            <a:round/>
            <a:headEnd type="none" w="med" len="med"/>
            <a:tailEnd type="triangle" w="med" len="med"/>
          </a:ln>
        </p:spPr>
      </p:cxnSp>
      <p:sp>
        <p:nvSpPr>
          <p:cNvPr id="448" name="Google Shape;448;p27"/>
          <p:cNvSpPr/>
          <p:nvPr/>
        </p:nvSpPr>
        <p:spPr>
          <a:xfrm>
            <a:off x="609336" y="2084832"/>
            <a:ext cx="1668750" cy="740700"/>
          </a:xfrm>
          <a:prstGeom prst="wedgeRoundRectCallout">
            <a:avLst>
              <a:gd name="adj1" fmla="val 44360"/>
              <a:gd name="adj2" fmla="val 113324"/>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45713" bIns="22850" anchor="ctr" anchorCtr="0">
            <a:noAutofit/>
          </a:bodyPr>
          <a:lstStyle/>
          <a:p>
            <a:pPr>
              <a:lnSpc>
                <a:spcPct val="115000"/>
              </a:lnSpc>
            </a:pPr>
            <a:r>
              <a:rPr lang="en-US" sz="1500" b="1" dirty="0">
                <a:solidFill>
                  <a:schemeClr val="lt1"/>
                </a:solidFill>
                <a:latin typeface="Montserrat"/>
                <a:ea typeface="Montserrat"/>
                <a:cs typeface="Montserrat"/>
                <a:sym typeface="Montserrat"/>
              </a:rPr>
              <a:t>The first event is offset 0</a:t>
            </a:r>
            <a:endParaRPr sz="1500" b="1" dirty="0">
              <a:solidFill>
                <a:schemeClr val="lt1"/>
              </a:solidFill>
              <a:latin typeface="Montserrat"/>
              <a:ea typeface="Montserrat"/>
              <a:cs typeface="Montserrat"/>
              <a:sym typeface="Montserrat"/>
            </a:endParaRPr>
          </a:p>
        </p:txBody>
      </p:sp>
      <p:sp>
        <p:nvSpPr>
          <p:cNvPr id="449" name="Google Shape;449;p27"/>
          <p:cNvSpPr/>
          <p:nvPr/>
        </p:nvSpPr>
        <p:spPr>
          <a:xfrm>
            <a:off x="8432677" y="1942040"/>
            <a:ext cx="1869900" cy="674100"/>
          </a:xfrm>
          <a:prstGeom prst="wedgeRoundRectCallout">
            <a:avLst>
              <a:gd name="adj1" fmla="val -66183"/>
              <a:gd name="adj2" fmla="val 129270"/>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45713" bIns="22850" anchor="ctr" anchorCtr="0">
            <a:noAutofit/>
          </a:bodyPr>
          <a:lstStyle/>
          <a:p>
            <a:pPr>
              <a:lnSpc>
                <a:spcPct val="115000"/>
              </a:lnSpc>
            </a:pPr>
            <a:r>
              <a:rPr lang="en-US" sz="1500" b="1" dirty="0">
                <a:solidFill>
                  <a:schemeClr val="lt1"/>
                </a:solidFill>
                <a:latin typeface="Montserrat"/>
                <a:ea typeface="Montserrat"/>
                <a:cs typeface="Montserrat"/>
                <a:sym typeface="Montserrat"/>
              </a:rPr>
              <a:t>Offsets increase monotonically </a:t>
            </a:r>
            <a:endParaRPr sz="1500" b="1" dirty="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2649"/>
          </a:xfrm>
        </p:spPr>
        <p:txBody>
          <a:bodyPr>
            <a:normAutofit fontScale="90000"/>
          </a:bodyPr>
          <a:lstStyle/>
          <a:p>
            <a:r>
              <a:rPr lang="en-US" dirty="0"/>
              <a:t>Broker</a:t>
            </a:r>
            <a:endParaRPr lang="en-US" dirty="0"/>
          </a:p>
        </p:txBody>
      </p:sp>
      <p:sp>
        <p:nvSpPr>
          <p:cNvPr id="3" name="Content Placeholder 2"/>
          <p:cNvSpPr>
            <a:spLocks noGrp="1"/>
          </p:cNvSpPr>
          <p:nvPr>
            <p:ph idx="1"/>
          </p:nvPr>
        </p:nvSpPr>
        <p:spPr>
          <a:xfrm>
            <a:off x="838200" y="1014153"/>
            <a:ext cx="10515600" cy="5162810"/>
          </a:xfrm>
        </p:spPr>
        <p:txBody>
          <a:bodyPr>
            <a:normAutofit lnSpcReduction="10000"/>
          </a:bodyPr>
          <a:lstStyle/>
          <a:p>
            <a:r>
              <a:rPr lang="en-US" dirty="0"/>
              <a:t>Broker are simple software process who maintain and manage the published message.</a:t>
            </a:r>
            <a:endParaRPr lang="en-US" dirty="0"/>
          </a:p>
          <a:p>
            <a:r>
              <a:rPr lang="en-US" dirty="0"/>
              <a:t>Also known as Kafka server and bootstrap server.</a:t>
            </a:r>
            <a:endParaRPr lang="en-US" dirty="0"/>
          </a:p>
          <a:p>
            <a:r>
              <a:rPr lang="en-US" dirty="0"/>
              <a:t>Default  port 9092.</a:t>
            </a:r>
            <a:endParaRPr lang="en-US" dirty="0"/>
          </a:p>
          <a:p>
            <a:r>
              <a:rPr lang="en-US" dirty="0"/>
              <a:t>All brokers communicate among one another inter-broker communication</a:t>
            </a:r>
            <a:endParaRPr lang="en-US" dirty="0"/>
          </a:p>
          <a:p>
            <a:r>
              <a:rPr lang="en-US" dirty="0"/>
              <a:t>It also manage the consumer-offset and are responsible for the delivery of message to the right consumer.</a:t>
            </a:r>
            <a:endParaRPr lang="en-US" dirty="0"/>
          </a:p>
          <a:p>
            <a:r>
              <a:rPr lang="en-US" dirty="0"/>
              <a:t>A set of the brokers knows all brokers ,topics and partitions (metadata) for management and maintenance.</a:t>
            </a:r>
            <a:endParaRPr lang="en-US" dirty="0"/>
          </a:p>
          <a:p>
            <a:r>
              <a:rPr lang="en-US" dirty="0"/>
              <a:t>We can add more brokers in a already running Kafka cluster without any downtime.</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559" y="275208"/>
            <a:ext cx="10741241" cy="5901755"/>
          </a:xfrm>
        </p:spPr>
        <p:txBody>
          <a:bodyPr/>
          <a:lstStyle/>
          <a:p>
            <a:r>
              <a:rPr lang="en-US" dirty="0"/>
              <a:t>The two request in broker: </a:t>
            </a:r>
            <a:r>
              <a:rPr lang="en-US" dirty="0">
                <a:solidFill>
                  <a:srgbClr val="231F20"/>
                </a:solidFill>
              </a:rPr>
              <a:t>produce requests from the producer for writing events and fetch requests from the consumer and other replicas for reading events.</a:t>
            </a:r>
            <a:endParaRPr lang="en-US" dirty="0">
              <a:solidFill>
                <a:srgbClr val="231F20"/>
              </a:solidFill>
            </a:endParaRPr>
          </a:p>
          <a:p>
            <a:pPr>
              <a:spcBef>
                <a:spcPts val="0"/>
              </a:spcBef>
              <a:buClr>
                <a:schemeClr val="dk1"/>
              </a:buClr>
              <a:buSzPts val="1100"/>
            </a:pPr>
            <a:r>
              <a:rPr lang="en-US" dirty="0">
                <a:solidFill>
                  <a:srgbClr val="231F20"/>
                </a:solidFill>
              </a:rPr>
              <a:t>Producer clients send produce requests containing events</a:t>
            </a:r>
            <a:endParaRPr lang="en-US" dirty="0"/>
          </a:p>
          <a:p>
            <a:pPr>
              <a:spcBef>
                <a:spcPts val="0"/>
              </a:spcBef>
              <a:buClr>
                <a:schemeClr val="dk1"/>
              </a:buClr>
              <a:buSzPts val="1100"/>
            </a:pPr>
            <a:r>
              <a:rPr lang="en-US" dirty="0">
                <a:solidFill>
                  <a:srgbClr val="231F20"/>
                </a:solidFill>
              </a:rPr>
              <a:t>Brokers write these events to topic partition logs.</a:t>
            </a:r>
            <a:endParaRPr lang="en-US" dirty="0">
              <a:solidFill>
                <a:srgbClr val="231F20"/>
              </a:solidFill>
            </a:endParaRPr>
          </a:p>
          <a:p>
            <a:pPr>
              <a:spcBef>
                <a:spcPts val="0"/>
              </a:spcBef>
              <a:buClr>
                <a:schemeClr val="dk1"/>
              </a:buClr>
              <a:buSzPts val="1100"/>
            </a:pPr>
            <a:r>
              <a:rPr lang="en-US" dirty="0">
                <a:solidFill>
                  <a:srgbClr val="231F20"/>
                </a:solidFill>
              </a:rPr>
              <a:t>Consumer clients send fetch requests for events they need to process.</a:t>
            </a:r>
            <a:endParaRPr lang="en-US" dirty="0">
              <a:solidFill>
                <a:srgbClr val="231F20"/>
              </a:solidFill>
            </a:endParaRPr>
          </a:p>
          <a:p>
            <a:pPr>
              <a:spcBef>
                <a:spcPts val="0"/>
              </a:spcBef>
              <a:buClr>
                <a:schemeClr val="dk1"/>
              </a:buClr>
              <a:buSzPts val="1100"/>
            </a:pPr>
            <a:endParaRPr lang="en-US" dirty="0">
              <a:solidFill>
                <a:srgbClr val="231F20"/>
              </a:solidFill>
            </a:endParaRPr>
          </a:p>
          <a:p>
            <a:pPr>
              <a:spcBef>
                <a:spcPts val="0"/>
              </a:spcBef>
              <a:buClr>
                <a:schemeClr val="dk1"/>
              </a:buClr>
              <a:buSzPts val="1100"/>
            </a:pPr>
            <a:endParaRPr lang="en-US" dirty="0">
              <a:solidFill>
                <a:srgbClr val="231F20"/>
              </a:solidFill>
            </a:endParaRPr>
          </a:p>
          <a:p>
            <a:pPr>
              <a:spcBef>
                <a:spcPts val="0"/>
              </a:spcBef>
              <a:buClr>
                <a:schemeClr val="dk1"/>
              </a:buClr>
              <a:buSzPts val="1100"/>
            </a:pPr>
            <a:endParaRPr lang="en-US" dirty="0">
              <a:solidFill>
                <a:srgbClr val="231F20"/>
              </a:solidFill>
            </a:endParaRPr>
          </a:p>
          <a:p>
            <a:pPr marL="0" lvl="0" indent="0">
              <a:spcBef>
                <a:spcPts val="0"/>
              </a:spcBef>
              <a:buClr>
                <a:schemeClr val="dk1"/>
              </a:buClr>
              <a:buSzPts val="1100"/>
              <a:buNone/>
            </a:pPr>
            <a:endParaRPr lang="en-US" dirty="0">
              <a:solidFill>
                <a:srgbClr val="231F20"/>
              </a:solidFill>
            </a:endParaRPr>
          </a:p>
        </p:txBody>
      </p:sp>
      <p:pic>
        <p:nvPicPr>
          <p:cNvPr id="2" name="Picture 1"/>
          <p:cNvPicPr>
            <a:picLocks noChangeAspect="1"/>
          </p:cNvPicPr>
          <p:nvPr/>
        </p:nvPicPr>
        <p:blipFill>
          <a:blip r:embed="rId1"/>
          <a:stretch>
            <a:fillRect/>
          </a:stretch>
        </p:blipFill>
        <p:spPr>
          <a:xfrm>
            <a:off x="1446415" y="2929631"/>
            <a:ext cx="8669135" cy="30980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4"/>
          <p:cNvSpPr txBox="1">
            <a:spLocks noGrp="1"/>
          </p:cNvSpPr>
          <p:nvPr>
            <p:ph type="title"/>
          </p:nvPr>
        </p:nvSpPr>
        <p:spPr>
          <a:xfrm>
            <a:off x="395861" y="436021"/>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Inside The Apache Kafka Broker</a:t>
            </a:r>
            <a:endParaRPr dirty="0"/>
          </a:p>
        </p:txBody>
      </p:sp>
      <p:sp>
        <p:nvSpPr>
          <p:cNvPr id="623" name="Google Shape;623;p34"/>
          <p:cNvSpPr/>
          <p:nvPr/>
        </p:nvSpPr>
        <p:spPr>
          <a:xfrm>
            <a:off x="8307865" y="1365372"/>
            <a:ext cx="1019550" cy="13164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624" name="Google Shape;624;p34"/>
          <p:cNvGrpSpPr/>
          <p:nvPr/>
        </p:nvGrpSpPr>
        <p:grpSpPr>
          <a:xfrm>
            <a:off x="8613648" y="1580320"/>
            <a:ext cx="457215" cy="495852"/>
            <a:chOff x="5715755" y="6011791"/>
            <a:chExt cx="727297" cy="793109"/>
          </a:xfrm>
        </p:grpSpPr>
        <p:sp>
          <p:nvSpPr>
            <p:cNvPr id="625" name="Google Shape;625;p34"/>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626" name="Google Shape;626;p34"/>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27" name="Google Shape;627;p34"/>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28" name="Google Shape;628;p34"/>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29" name="Google Shape;629;p34"/>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30" name="Google Shape;630;p34"/>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31" name="Google Shape;631;p34"/>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32" name="Google Shape;632;p34"/>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33" name="Google Shape;633;p34"/>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34" name="Google Shape;634;p34"/>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635" name="Google Shape;635;p34"/>
          <p:cNvSpPr/>
          <p:nvPr/>
        </p:nvSpPr>
        <p:spPr>
          <a:xfrm>
            <a:off x="8337564" y="2249457"/>
            <a:ext cx="960150" cy="38865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636" name="Google Shape;636;p34"/>
          <p:cNvGrpSpPr/>
          <p:nvPr/>
        </p:nvGrpSpPr>
        <p:grpSpPr>
          <a:xfrm>
            <a:off x="8056504" y="2386496"/>
            <a:ext cx="347100" cy="487575"/>
            <a:chOff x="6049692" y="8503677"/>
            <a:chExt cx="694200" cy="975150"/>
          </a:xfrm>
        </p:grpSpPr>
        <p:cxnSp>
          <p:nvCxnSpPr>
            <p:cNvPr id="637" name="Google Shape;637;p34"/>
            <p:cNvCxnSpPr>
              <a:stCxn id="638" idx="1"/>
            </p:cNvCxnSpPr>
            <p:nvPr/>
          </p:nvCxnSpPr>
          <p:spPr>
            <a:xfrm flipH="1">
              <a:off x="6049692" y="8663727"/>
              <a:ext cx="420000" cy="815100"/>
            </a:xfrm>
            <a:prstGeom prst="bentConnector2">
              <a:avLst/>
            </a:prstGeom>
            <a:noFill/>
            <a:ln w="38100" cap="flat" cmpd="sng">
              <a:solidFill>
                <a:schemeClr val="dk2"/>
              </a:solidFill>
              <a:prstDash val="dash"/>
              <a:round/>
              <a:headEnd type="none" w="med" len="med"/>
              <a:tailEnd type="none" w="med" len="med"/>
            </a:ln>
          </p:spPr>
        </p:cxnSp>
        <p:sp>
          <p:nvSpPr>
            <p:cNvPr id="638" name="Google Shape;638;p34"/>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639" name="Google Shape;639;p34"/>
          <p:cNvGrpSpPr/>
          <p:nvPr/>
        </p:nvGrpSpPr>
        <p:grpSpPr>
          <a:xfrm>
            <a:off x="955739" y="2807505"/>
            <a:ext cx="9281162" cy="137100"/>
            <a:chOff x="1911477" y="9986013"/>
            <a:chExt cx="18562323" cy="274200"/>
          </a:xfrm>
        </p:grpSpPr>
        <p:cxnSp>
          <p:nvCxnSpPr>
            <p:cNvPr id="640" name="Google Shape;640;p34"/>
            <p:cNvCxnSpPr/>
            <p:nvPr/>
          </p:nvCxnSpPr>
          <p:spPr>
            <a:xfrm>
              <a:off x="2185674" y="10122963"/>
              <a:ext cx="18013800" cy="300"/>
            </a:xfrm>
            <a:prstGeom prst="straightConnector1">
              <a:avLst/>
            </a:prstGeom>
            <a:noFill/>
            <a:ln w="38100" cap="flat" cmpd="sng">
              <a:solidFill>
                <a:schemeClr val="dk2"/>
              </a:solidFill>
              <a:prstDash val="dash"/>
              <a:round/>
              <a:headEnd type="none" w="med" len="med"/>
              <a:tailEnd type="none" w="med" len="med"/>
            </a:ln>
          </p:spPr>
        </p:cxnSp>
        <p:sp>
          <p:nvSpPr>
            <p:cNvPr id="641" name="Google Shape;641;p34"/>
            <p:cNvSpPr/>
            <p:nvPr/>
          </p:nvSpPr>
          <p:spPr>
            <a:xfrm>
              <a:off x="20199600" y="9986013"/>
              <a:ext cx="274200" cy="2742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642" name="Google Shape;642;p34"/>
            <p:cNvSpPr/>
            <p:nvPr/>
          </p:nvSpPr>
          <p:spPr>
            <a:xfrm>
              <a:off x="1911477" y="9986013"/>
              <a:ext cx="274200" cy="2742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643" name="Google Shape;643;p34"/>
          <p:cNvSpPr/>
          <p:nvPr/>
        </p:nvSpPr>
        <p:spPr>
          <a:xfrm>
            <a:off x="9991263" y="1365372"/>
            <a:ext cx="1019550" cy="13164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644" name="Google Shape;644;p34"/>
          <p:cNvGrpSpPr/>
          <p:nvPr/>
        </p:nvGrpSpPr>
        <p:grpSpPr>
          <a:xfrm>
            <a:off x="10296144" y="1580320"/>
            <a:ext cx="457215" cy="495852"/>
            <a:chOff x="5715755" y="6011791"/>
            <a:chExt cx="727297" cy="793109"/>
          </a:xfrm>
        </p:grpSpPr>
        <p:sp>
          <p:nvSpPr>
            <p:cNvPr id="645" name="Google Shape;645;p34"/>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646" name="Google Shape;646;p34"/>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47" name="Google Shape;647;p34"/>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48" name="Google Shape;648;p34"/>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49" name="Google Shape;649;p34"/>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50" name="Google Shape;650;p34"/>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51" name="Google Shape;651;p34"/>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52" name="Google Shape;652;p34"/>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53" name="Google Shape;653;p34"/>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54" name="Google Shape;654;p34"/>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655" name="Google Shape;655;p34"/>
          <p:cNvSpPr/>
          <p:nvPr/>
        </p:nvSpPr>
        <p:spPr>
          <a:xfrm>
            <a:off x="10020962" y="2249457"/>
            <a:ext cx="960150" cy="38865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656" name="Google Shape;656;p34"/>
          <p:cNvGrpSpPr/>
          <p:nvPr/>
        </p:nvGrpSpPr>
        <p:grpSpPr>
          <a:xfrm>
            <a:off x="9740052" y="2386496"/>
            <a:ext cx="346950" cy="489825"/>
            <a:chOff x="6049992" y="8503677"/>
            <a:chExt cx="693900" cy="979650"/>
          </a:xfrm>
        </p:grpSpPr>
        <p:cxnSp>
          <p:nvCxnSpPr>
            <p:cNvPr id="657" name="Google Shape;657;p34"/>
            <p:cNvCxnSpPr>
              <a:stCxn id="658" idx="1"/>
            </p:cNvCxnSpPr>
            <p:nvPr/>
          </p:nvCxnSpPr>
          <p:spPr>
            <a:xfrm flipH="1">
              <a:off x="6049992" y="8663727"/>
              <a:ext cx="419700" cy="819600"/>
            </a:xfrm>
            <a:prstGeom prst="bentConnector2">
              <a:avLst/>
            </a:prstGeom>
            <a:noFill/>
            <a:ln w="38100" cap="flat" cmpd="sng">
              <a:solidFill>
                <a:schemeClr val="dk2"/>
              </a:solidFill>
              <a:prstDash val="dash"/>
              <a:round/>
              <a:headEnd type="none" w="med" len="med"/>
              <a:tailEnd type="none" w="med" len="med"/>
            </a:ln>
          </p:spPr>
        </p:cxnSp>
        <p:sp>
          <p:nvSpPr>
            <p:cNvPr id="658" name="Google Shape;658;p34"/>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659" name="Google Shape;659;p34"/>
          <p:cNvSpPr/>
          <p:nvPr/>
        </p:nvSpPr>
        <p:spPr>
          <a:xfrm>
            <a:off x="1597075" y="1365372"/>
            <a:ext cx="1019550" cy="13164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660" name="Google Shape;660;p34"/>
          <p:cNvGrpSpPr/>
          <p:nvPr/>
        </p:nvGrpSpPr>
        <p:grpSpPr>
          <a:xfrm>
            <a:off x="1901952" y="1580320"/>
            <a:ext cx="457215" cy="495852"/>
            <a:chOff x="5715755" y="6011791"/>
            <a:chExt cx="727297" cy="793109"/>
          </a:xfrm>
        </p:grpSpPr>
        <p:sp>
          <p:nvSpPr>
            <p:cNvPr id="661" name="Google Shape;661;p34"/>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662" name="Google Shape;662;p34"/>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63" name="Google Shape;663;p34"/>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64" name="Google Shape;664;p34"/>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65" name="Google Shape;665;p34"/>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66" name="Google Shape;666;p34"/>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67" name="Google Shape;667;p34"/>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68" name="Google Shape;668;p34"/>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69" name="Google Shape;669;p34"/>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70" name="Google Shape;670;p34"/>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671" name="Google Shape;671;p34"/>
          <p:cNvSpPr/>
          <p:nvPr/>
        </p:nvSpPr>
        <p:spPr>
          <a:xfrm>
            <a:off x="1626770" y="2249457"/>
            <a:ext cx="960150" cy="38865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672" name="Google Shape;672;p34"/>
          <p:cNvGrpSpPr/>
          <p:nvPr/>
        </p:nvGrpSpPr>
        <p:grpSpPr>
          <a:xfrm>
            <a:off x="1346160" y="2386496"/>
            <a:ext cx="346650" cy="485175"/>
            <a:chOff x="6050592" y="8503677"/>
            <a:chExt cx="693300" cy="970350"/>
          </a:xfrm>
        </p:grpSpPr>
        <p:cxnSp>
          <p:nvCxnSpPr>
            <p:cNvPr id="673" name="Google Shape;673;p34"/>
            <p:cNvCxnSpPr>
              <a:stCxn id="674" idx="1"/>
            </p:cNvCxnSpPr>
            <p:nvPr/>
          </p:nvCxnSpPr>
          <p:spPr>
            <a:xfrm flipH="1">
              <a:off x="6050592" y="8663727"/>
              <a:ext cx="419100" cy="810300"/>
            </a:xfrm>
            <a:prstGeom prst="bentConnector2">
              <a:avLst/>
            </a:prstGeom>
            <a:noFill/>
            <a:ln w="38100" cap="flat" cmpd="sng">
              <a:solidFill>
                <a:schemeClr val="dk2"/>
              </a:solidFill>
              <a:prstDash val="dash"/>
              <a:round/>
              <a:headEnd type="none" w="med" len="med"/>
              <a:tailEnd type="none" w="med" len="med"/>
            </a:ln>
          </p:spPr>
        </p:cxnSp>
        <p:sp>
          <p:nvSpPr>
            <p:cNvPr id="674" name="Google Shape;674;p34"/>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675" name="Google Shape;675;p34"/>
          <p:cNvSpPr/>
          <p:nvPr/>
        </p:nvSpPr>
        <p:spPr>
          <a:xfrm>
            <a:off x="6631818" y="1365372"/>
            <a:ext cx="1019550" cy="13164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676" name="Google Shape;676;p34"/>
          <p:cNvGrpSpPr/>
          <p:nvPr/>
        </p:nvGrpSpPr>
        <p:grpSpPr>
          <a:xfrm>
            <a:off x="6935724" y="1580320"/>
            <a:ext cx="457215" cy="495852"/>
            <a:chOff x="5715755" y="6011791"/>
            <a:chExt cx="727297" cy="793109"/>
          </a:xfrm>
        </p:grpSpPr>
        <p:sp>
          <p:nvSpPr>
            <p:cNvPr id="677" name="Google Shape;677;p34"/>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678" name="Google Shape;678;p34"/>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79" name="Google Shape;679;p34"/>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80" name="Google Shape;680;p34"/>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81" name="Google Shape;681;p34"/>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82" name="Google Shape;682;p34"/>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83" name="Google Shape;683;p34"/>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84" name="Google Shape;684;p34"/>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85" name="Google Shape;685;p34"/>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86" name="Google Shape;686;p34"/>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687" name="Google Shape;687;p34"/>
          <p:cNvSpPr/>
          <p:nvPr/>
        </p:nvSpPr>
        <p:spPr>
          <a:xfrm>
            <a:off x="6661515" y="2249457"/>
            <a:ext cx="960150" cy="38865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688" name="Google Shape;688;p34"/>
          <p:cNvGrpSpPr/>
          <p:nvPr/>
        </p:nvGrpSpPr>
        <p:grpSpPr>
          <a:xfrm>
            <a:off x="6377005" y="2386496"/>
            <a:ext cx="350550" cy="485175"/>
            <a:chOff x="6042792" y="8503677"/>
            <a:chExt cx="701100" cy="970350"/>
          </a:xfrm>
        </p:grpSpPr>
        <p:cxnSp>
          <p:nvCxnSpPr>
            <p:cNvPr id="689" name="Google Shape;689;p34"/>
            <p:cNvCxnSpPr>
              <a:stCxn id="690" idx="1"/>
            </p:cNvCxnSpPr>
            <p:nvPr/>
          </p:nvCxnSpPr>
          <p:spPr>
            <a:xfrm flipH="1">
              <a:off x="6042792" y="8663727"/>
              <a:ext cx="426900" cy="810300"/>
            </a:xfrm>
            <a:prstGeom prst="bentConnector2">
              <a:avLst/>
            </a:prstGeom>
            <a:noFill/>
            <a:ln w="38100" cap="flat" cmpd="sng">
              <a:solidFill>
                <a:schemeClr val="dk2"/>
              </a:solidFill>
              <a:prstDash val="dash"/>
              <a:round/>
              <a:headEnd type="none" w="med" len="med"/>
              <a:tailEnd type="none" w="med" len="med"/>
            </a:ln>
          </p:spPr>
        </p:cxnSp>
        <p:sp>
          <p:nvSpPr>
            <p:cNvPr id="690" name="Google Shape;690;p34"/>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691" name="Google Shape;691;p34"/>
          <p:cNvSpPr/>
          <p:nvPr/>
        </p:nvSpPr>
        <p:spPr>
          <a:xfrm>
            <a:off x="3274473" y="1365372"/>
            <a:ext cx="1019550" cy="13164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692" name="Google Shape;692;p34"/>
          <p:cNvGrpSpPr/>
          <p:nvPr/>
        </p:nvGrpSpPr>
        <p:grpSpPr>
          <a:xfrm>
            <a:off x="3579876" y="1580320"/>
            <a:ext cx="457215" cy="495852"/>
            <a:chOff x="5715755" y="6011791"/>
            <a:chExt cx="727297" cy="793109"/>
          </a:xfrm>
        </p:grpSpPr>
        <p:sp>
          <p:nvSpPr>
            <p:cNvPr id="693" name="Google Shape;693;p34"/>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694" name="Google Shape;694;p34"/>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95" name="Google Shape;695;p34"/>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96" name="Google Shape;696;p34"/>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97" name="Google Shape;697;p34"/>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98" name="Google Shape;698;p34"/>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699" name="Google Shape;699;p34"/>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700" name="Google Shape;700;p34"/>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701" name="Google Shape;701;p34"/>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702" name="Google Shape;702;p34"/>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703" name="Google Shape;703;p34"/>
          <p:cNvSpPr/>
          <p:nvPr/>
        </p:nvSpPr>
        <p:spPr>
          <a:xfrm>
            <a:off x="3304169" y="2249457"/>
            <a:ext cx="960150" cy="38865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704" name="Google Shape;704;p34"/>
          <p:cNvGrpSpPr/>
          <p:nvPr/>
        </p:nvGrpSpPr>
        <p:grpSpPr>
          <a:xfrm>
            <a:off x="3023409" y="2386496"/>
            <a:ext cx="346800" cy="485175"/>
            <a:chOff x="6050292" y="8503677"/>
            <a:chExt cx="693600" cy="970350"/>
          </a:xfrm>
        </p:grpSpPr>
        <p:cxnSp>
          <p:nvCxnSpPr>
            <p:cNvPr id="705" name="Google Shape;705;p34"/>
            <p:cNvCxnSpPr>
              <a:stCxn id="706" idx="1"/>
            </p:cNvCxnSpPr>
            <p:nvPr/>
          </p:nvCxnSpPr>
          <p:spPr>
            <a:xfrm flipH="1">
              <a:off x="6050292" y="8663727"/>
              <a:ext cx="419400" cy="810300"/>
            </a:xfrm>
            <a:prstGeom prst="bentConnector2">
              <a:avLst/>
            </a:prstGeom>
            <a:noFill/>
            <a:ln w="38100" cap="flat" cmpd="sng">
              <a:solidFill>
                <a:schemeClr val="dk2"/>
              </a:solidFill>
              <a:prstDash val="dash"/>
              <a:round/>
              <a:headEnd type="none" w="med" len="med"/>
              <a:tailEnd type="none" w="med" len="med"/>
            </a:ln>
          </p:spPr>
        </p:cxnSp>
        <p:sp>
          <p:nvSpPr>
            <p:cNvPr id="706" name="Google Shape;706;p34"/>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707" name="Google Shape;707;p34"/>
          <p:cNvSpPr/>
          <p:nvPr/>
        </p:nvSpPr>
        <p:spPr>
          <a:xfrm>
            <a:off x="4950929" y="1365469"/>
            <a:ext cx="1019550" cy="13164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708" name="Google Shape;708;p34"/>
          <p:cNvGrpSpPr/>
          <p:nvPr/>
        </p:nvGrpSpPr>
        <p:grpSpPr>
          <a:xfrm>
            <a:off x="5257800" y="1580467"/>
            <a:ext cx="457215" cy="495852"/>
            <a:chOff x="5715755" y="6011791"/>
            <a:chExt cx="727297" cy="793109"/>
          </a:xfrm>
        </p:grpSpPr>
        <p:sp>
          <p:nvSpPr>
            <p:cNvPr id="709" name="Google Shape;709;p34"/>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710" name="Google Shape;710;p34"/>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711" name="Google Shape;711;p34"/>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712" name="Google Shape;712;p34"/>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713" name="Google Shape;713;p34"/>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714" name="Google Shape;714;p34"/>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715" name="Google Shape;715;p34"/>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716" name="Google Shape;716;p34"/>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717" name="Google Shape;717;p34"/>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718" name="Google Shape;718;p34"/>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719" name="Google Shape;719;p34"/>
          <p:cNvSpPr/>
          <p:nvPr/>
        </p:nvSpPr>
        <p:spPr>
          <a:xfrm>
            <a:off x="4980626" y="2249604"/>
            <a:ext cx="960150" cy="38865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720" name="Google Shape;720;p34"/>
          <p:cNvGrpSpPr/>
          <p:nvPr/>
        </p:nvGrpSpPr>
        <p:grpSpPr>
          <a:xfrm>
            <a:off x="4700016" y="2386643"/>
            <a:ext cx="346650" cy="485175"/>
            <a:chOff x="6050592" y="8503677"/>
            <a:chExt cx="693300" cy="970350"/>
          </a:xfrm>
        </p:grpSpPr>
        <p:cxnSp>
          <p:nvCxnSpPr>
            <p:cNvPr id="721" name="Google Shape;721;p34"/>
            <p:cNvCxnSpPr>
              <a:stCxn id="722" idx="1"/>
            </p:cNvCxnSpPr>
            <p:nvPr/>
          </p:nvCxnSpPr>
          <p:spPr>
            <a:xfrm flipH="1">
              <a:off x="6050592" y="8663727"/>
              <a:ext cx="419100" cy="810300"/>
            </a:xfrm>
            <a:prstGeom prst="bentConnector2">
              <a:avLst/>
            </a:prstGeom>
            <a:noFill/>
            <a:ln w="38100" cap="flat" cmpd="sng">
              <a:solidFill>
                <a:schemeClr val="dk2"/>
              </a:solidFill>
              <a:prstDash val="dash"/>
              <a:round/>
              <a:headEnd type="none" w="med" len="med"/>
              <a:tailEnd type="none" w="med" len="med"/>
            </a:ln>
          </p:spPr>
        </p:cxnSp>
        <p:sp>
          <p:nvSpPr>
            <p:cNvPr id="722" name="Google Shape;722;p34"/>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pic>
        <p:nvPicPr>
          <p:cNvPr id="723" name="Google Shape;723;p34"/>
          <p:cNvPicPr preferRelativeResize="0"/>
          <p:nvPr/>
        </p:nvPicPr>
        <p:blipFill>
          <a:blip r:embed="rId1"/>
          <a:stretch>
            <a:fillRect/>
          </a:stretch>
        </p:blipFill>
        <p:spPr>
          <a:xfrm>
            <a:off x="1970331" y="3383213"/>
            <a:ext cx="6089713" cy="2931874"/>
          </a:xfrm>
          <a:prstGeom prst="rect">
            <a:avLst/>
          </a:prstGeom>
          <a:noFill/>
          <a:ln>
            <a:noFill/>
          </a:ln>
        </p:spPr>
      </p:pic>
      <p:sp>
        <p:nvSpPr>
          <p:cNvPr id="724" name="Google Shape;724;p34"/>
          <p:cNvSpPr/>
          <p:nvPr/>
        </p:nvSpPr>
        <p:spPr>
          <a:xfrm>
            <a:off x="2901632" y="3383213"/>
            <a:ext cx="4659000" cy="2931900"/>
          </a:xfrm>
          <a:prstGeom prst="roundRect">
            <a:avLst>
              <a:gd name="adj" fmla="val 3728"/>
            </a:avLst>
          </a:prstGeom>
          <a:noFill/>
          <a:ln w="762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725" name="Google Shape;725;p34"/>
          <p:cNvSpPr/>
          <p:nvPr/>
        </p:nvSpPr>
        <p:spPr>
          <a:xfrm>
            <a:off x="4594860" y="1161288"/>
            <a:ext cx="1737300" cy="1737300"/>
          </a:xfrm>
          <a:prstGeom prst="ellipse">
            <a:avLst/>
          </a:prstGeom>
          <a:noFill/>
          <a:ln w="762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cxnSp>
        <p:nvCxnSpPr>
          <p:cNvPr id="726" name="Google Shape;726;p34"/>
          <p:cNvCxnSpPr>
            <a:stCxn id="724" idx="0"/>
            <a:endCxn id="725" idx="4"/>
          </p:cNvCxnSpPr>
          <p:nvPr/>
        </p:nvCxnSpPr>
        <p:spPr>
          <a:xfrm rot="10800000" flipH="1">
            <a:off x="5231132" y="2898563"/>
            <a:ext cx="232350" cy="484650"/>
          </a:xfrm>
          <a:prstGeom prst="straightConnector1">
            <a:avLst/>
          </a:prstGeom>
          <a:noFill/>
          <a:ln w="76200"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53432"/>
          </a:xfrm>
        </p:spPr>
        <p:txBody>
          <a:bodyPr/>
          <a:lstStyle/>
          <a:p>
            <a:r>
              <a:rPr lang="en-US" dirty="0"/>
              <a:t>Introduction</a:t>
            </a:r>
            <a:endParaRPr lang="en-US" dirty="0"/>
          </a:p>
        </p:txBody>
      </p:sp>
      <p:sp>
        <p:nvSpPr>
          <p:cNvPr id="3" name="Content Placeholder 2"/>
          <p:cNvSpPr>
            <a:spLocks noGrp="1"/>
          </p:cNvSpPr>
          <p:nvPr>
            <p:ph idx="1"/>
          </p:nvPr>
        </p:nvSpPr>
        <p:spPr/>
        <p:txBody>
          <a:bodyPr/>
          <a:lstStyle/>
          <a:p>
            <a:r>
              <a:rPr lang="en-US" dirty="0"/>
              <a:t>Kafka is a</a:t>
            </a:r>
            <a:r>
              <a:rPr lang="en-US" dirty="0">
                <a:solidFill>
                  <a:srgbClr val="FF0000"/>
                </a:solidFill>
              </a:rPr>
              <a:t> </a:t>
            </a:r>
            <a:r>
              <a:rPr lang="en-US" dirty="0"/>
              <a:t>distributed</a:t>
            </a:r>
            <a:r>
              <a:rPr lang="en-US" dirty="0">
                <a:solidFill>
                  <a:srgbClr val="FF0000"/>
                </a:solidFill>
              </a:rPr>
              <a:t> </a:t>
            </a:r>
            <a:r>
              <a:rPr lang="en-US" dirty="0"/>
              <a:t>message </a:t>
            </a:r>
            <a:r>
              <a:rPr lang="en-US" dirty="0">
                <a:solidFill>
                  <a:srgbClr val="00B0F0"/>
                </a:solidFill>
              </a:rPr>
              <a:t>streaming platform</a:t>
            </a:r>
            <a:r>
              <a:rPr lang="en-US" dirty="0"/>
              <a:t>.</a:t>
            </a:r>
            <a:endParaRPr lang="en-US" dirty="0"/>
          </a:p>
          <a:p>
            <a:r>
              <a:rPr lang="en-US" dirty="0"/>
              <a:t>That uses </a:t>
            </a:r>
            <a:r>
              <a:rPr lang="en-US" dirty="0">
                <a:solidFill>
                  <a:srgbClr val="00B0F0"/>
                </a:solidFill>
              </a:rPr>
              <a:t>publish and subscribe </a:t>
            </a:r>
            <a:r>
              <a:rPr lang="en-US" dirty="0"/>
              <a:t>mechanism to stream the records.</a:t>
            </a:r>
            <a:endParaRPr lang="en-US" dirty="0"/>
          </a:p>
          <a:p>
            <a:r>
              <a:rPr lang="en-US" dirty="0"/>
              <a:t>Originally developed by LinkedIn and later donate apache foundation </a:t>
            </a:r>
            <a:endParaRPr lang="en-US" dirty="0"/>
          </a:p>
          <a:p>
            <a:r>
              <a:rPr lang="en-US" dirty="0"/>
              <a:t>Open source.</a:t>
            </a:r>
            <a:endParaRPr lang="en-US" dirty="0"/>
          </a:p>
          <a:p>
            <a:r>
              <a:rPr lang="en-US" dirty="0"/>
              <a:t>Currently used by many enterprise like LinkedIn, Netflix, uber, Twitter.</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35"/>
          <p:cNvSpPr txBox="1">
            <a:spLocks noGrp="1"/>
          </p:cNvSpPr>
          <p:nvPr>
            <p:ph type="title"/>
          </p:nvPr>
        </p:nvSpPr>
        <p:spPr>
          <a:xfrm>
            <a:off x="753713" y="214104"/>
            <a:ext cx="11245782" cy="2915229"/>
          </a:xfrm>
          <a:prstGeom prst="rect">
            <a:avLst/>
          </a:prstGeom>
        </p:spPr>
        <p:txBody>
          <a:bodyPr spcFirstLastPara="1" vert="horz" wrap="square" lIns="0" tIns="60938" rIns="121900" bIns="60938" rtlCol="0" anchor="t" anchorCtr="0">
            <a:noAutofit/>
          </a:bodyPr>
          <a:lstStyle/>
          <a:p>
            <a:pPr>
              <a:spcBef>
                <a:spcPts val="0"/>
              </a:spcBef>
            </a:pPr>
            <a:r>
              <a:rPr lang="en-US" dirty="0"/>
              <a:t>Assign Record to Topic Partition</a:t>
            </a:r>
            <a:br>
              <a:rPr lang="en-US" dirty="0"/>
            </a:br>
            <a:br>
              <a:rPr lang="en-US" sz="3200" dirty="0"/>
            </a:br>
            <a:r>
              <a:rPr lang="en-US" sz="3200" dirty="0"/>
              <a:t>same key and same partition through hashing.</a:t>
            </a:r>
            <a:br>
              <a:rPr lang="en-US" sz="3200" dirty="0"/>
            </a:br>
            <a:r>
              <a:rPr lang="en-US" sz="3200" dirty="0"/>
              <a:t>If key not specified it goes round-robin for next</a:t>
            </a:r>
            <a:br>
              <a:rPr lang="en-US" sz="4000" dirty="0"/>
            </a:br>
            <a:br>
              <a:rPr lang="en-US" sz="4000" dirty="0"/>
            </a:br>
            <a:br>
              <a:rPr lang="en-US" sz="4000" dirty="0"/>
            </a:br>
            <a:br>
              <a:rPr lang="en-US" dirty="0"/>
            </a:br>
            <a:endParaRPr dirty="0"/>
          </a:p>
        </p:txBody>
      </p:sp>
      <p:sp>
        <p:nvSpPr>
          <p:cNvPr id="733" name="Google Shape;733;p35"/>
          <p:cNvSpPr/>
          <p:nvPr/>
        </p:nvSpPr>
        <p:spPr>
          <a:xfrm>
            <a:off x="4068157" y="3438330"/>
            <a:ext cx="2561100" cy="2386950"/>
          </a:xfrm>
          <a:prstGeom prst="roundRect">
            <a:avLst>
              <a:gd name="adj" fmla="val 16667"/>
            </a:avLst>
          </a:prstGeom>
          <a:solidFill>
            <a:schemeClr val="lt1"/>
          </a:solidFill>
          <a:ln w="76200" cap="flat" cmpd="sng">
            <a:solidFill>
              <a:schemeClr val="accent1"/>
            </a:solidFill>
            <a:prstDash val="solid"/>
            <a:round/>
            <a:headEnd type="none" w="sm" len="sm"/>
            <a:tailEnd type="none" w="sm" len="sm"/>
          </a:ln>
        </p:spPr>
        <p:txBody>
          <a:bodyPr spcFirstLastPara="1" wrap="square" lIns="137150" tIns="45713" rIns="45713" bIns="45713" anchor="ctr" anchorCtr="0">
            <a:noAutofit/>
          </a:bodyPr>
          <a:lstStyle/>
          <a:p>
            <a:pPr>
              <a:lnSpc>
                <a:spcPct val="115000"/>
              </a:lnSpc>
            </a:pPr>
            <a:r>
              <a:rPr lang="en-US" dirty="0">
                <a:solidFill>
                  <a:schemeClr val="dk2"/>
                </a:solidFill>
                <a:latin typeface="Montserrat"/>
                <a:ea typeface="Montserrat"/>
                <a:cs typeface="Montserrat"/>
                <a:sym typeface="Montserrat"/>
              </a:rPr>
              <a:t>Record =&gt;</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timestamp</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key</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value</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Headers</a:t>
            </a:r>
            <a:endParaRPr dirty="0">
              <a:solidFill>
                <a:schemeClr val="dk2"/>
              </a:solidFill>
              <a:latin typeface="Montserrat"/>
              <a:ea typeface="Montserrat"/>
              <a:cs typeface="Montserrat"/>
              <a:sym typeface="Montserrat"/>
            </a:endParaRPr>
          </a:p>
        </p:txBody>
      </p:sp>
      <p:sp>
        <p:nvSpPr>
          <p:cNvPr id="734" name="Google Shape;734;p35"/>
          <p:cNvSpPr/>
          <p:nvPr/>
        </p:nvSpPr>
        <p:spPr>
          <a:xfrm>
            <a:off x="4409452" y="4471755"/>
            <a:ext cx="635550" cy="320100"/>
          </a:xfrm>
          <a:prstGeom prst="roundRect">
            <a:avLst>
              <a:gd name="adj" fmla="val 16667"/>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pic>
        <p:nvPicPr>
          <p:cNvPr id="735" name="Google Shape;735;p35"/>
          <p:cNvPicPr preferRelativeResize="0"/>
          <p:nvPr/>
        </p:nvPicPr>
        <p:blipFill>
          <a:blip r:embed="rId1"/>
          <a:stretch>
            <a:fillRect/>
          </a:stretch>
        </p:blipFill>
        <p:spPr>
          <a:xfrm>
            <a:off x="1905772" y="3746422"/>
            <a:ext cx="2190525" cy="23300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6"/>
          <p:cNvSpPr txBox="1">
            <a:spLocks noGrp="1"/>
          </p:cNvSpPr>
          <p:nvPr>
            <p:ph type="title"/>
          </p:nvPr>
        </p:nvSpPr>
        <p:spPr>
          <a:xfrm>
            <a:off x="609333" y="352117"/>
            <a:ext cx="10491803" cy="2001472"/>
          </a:xfrm>
          <a:prstGeom prst="rect">
            <a:avLst/>
          </a:prstGeom>
        </p:spPr>
        <p:txBody>
          <a:bodyPr spcFirstLastPara="1" vert="horz" wrap="square" lIns="0" tIns="60938" rIns="121900" bIns="60938" rtlCol="0" anchor="t" anchorCtr="0">
            <a:noAutofit/>
          </a:bodyPr>
          <a:lstStyle/>
          <a:p>
            <a:pPr>
              <a:spcBef>
                <a:spcPts val="0"/>
              </a:spcBef>
            </a:pPr>
            <a:r>
              <a:rPr lang="en-US" dirty="0"/>
              <a:t>Records Accumulated into Record Batches</a:t>
            </a:r>
            <a:br>
              <a:rPr lang="en-US" dirty="0"/>
            </a:br>
            <a:br>
              <a:rPr lang="en-US" dirty="0"/>
            </a:br>
            <a:r>
              <a:rPr lang="en-US" sz="2800" dirty="0">
                <a:solidFill>
                  <a:srgbClr val="231F20"/>
                </a:solidFill>
              </a:rPr>
              <a:t>Records are compressed as they are added to the Record Batch.</a:t>
            </a:r>
            <a:br>
              <a:rPr lang="en-US" sz="2800" dirty="0">
                <a:solidFill>
                  <a:srgbClr val="231F20"/>
                </a:solidFill>
              </a:rPr>
            </a:br>
            <a:r>
              <a:rPr lang="en-US" sz="2800" dirty="0">
                <a:solidFill>
                  <a:srgbClr val="231F20"/>
                </a:solidFill>
              </a:rPr>
              <a:t>batching favors low latency or high throughput</a:t>
            </a:r>
            <a:br>
              <a:rPr lang="en-US" sz="2800" dirty="0">
                <a:solidFill>
                  <a:srgbClr val="231F20"/>
                </a:solidFill>
              </a:rPr>
            </a:br>
            <a:endParaRPr sz="2800" dirty="0"/>
          </a:p>
        </p:txBody>
      </p:sp>
      <p:grpSp>
        <p:nvGrpSpPr>
          <p:cNvPr id="742" name="Google Shape;742;p36"/>
          <p:cNvGrpSpPr/>
          <p:nvPr/>
        </p:nvGrpSpPr>
        <p:grpSpPr>
          <a:xfrm rot="5400000">
            <a:off x="6889133" y="4223281"/>
            <a:ext cx="114289" cy="114289"/>
            <a:chOff x="13696225" y="6743700"/>
            <a:chExt cx="228600" cy="228600"/>
          </a:xfrm>
        </p:grpSpPr>
        <p:sp>
          <p:nvSpPr>
            <p:cNvPr id="743" name="Google Shape;743;p36"/>
            <p:cNvSpPr/>
            <p:nvPr/>
          </p:nvSpPr>
          <p:spPr>
            <a:xfrm>
              <a:off x="13696225" y="6743700"/>
              <a:ext cx="228600" cy="228600"/>
            </a:xfrm>
            <a:prstGeom prst="rect">
              <a:avLst/>
            </a:prstGeom>
            <a:solidFill>
              <a:srgbClr val="FFFFFF"/>
            </a:solidFill>
            <a:ln>
              <a:noFill/>
            </a:ln>
          </p:spPr>
          <p:txBody>
            <a:bodyPr spcFirstLastPara="1" wrap="square" lIns="45713" tIns="45713" rIns="45713" bIns="45713" anchor="ctr" anchorCtr="0">
              <a:noAutofit/>
            </a:bodyPr>
            <a:lstStyle/>
            <a:p>
              <a:endParaRPr sz="900"/>
            </a:p>
          </p:txBody>
        </p:sp>
        <p:sp>
          <p:nvSpPr>
            <p:cNvPr id="744" name="Google Shape;744;p36"/>
            <p:cNvSpPr/>
            <p:nvPr/>
          </p:nvSpPr>
          <p:spPr>
            <a:xfrm rot="5400000">
              <a:off x="13719034" y="6766509"/>
              <a:ext cx="183000" cy="183000"/>
            </a:xfrm>
            <a:prstGeom prst="triangle">
              <a:avLst>
                <a:gd name="adj" fmla="val 50000"/>
              </a:avLst>
            </a:prstGeom>
            <a:solidFill>
              <a:srgbClr val="197EED"/>
            </a:solidFill>
            <a:ln>
              <a:noFill/>
            </a:ln>
          </p:spPr>
          <p:txBody>
            <a:bodyPr spcFirstLastPara="1" wrap="square" lIns="45713" tIns="45713" rIns="45713" bIns="45713" anchor="ctr" anchorCtr="0">
              <a:noAutofit/>
            </a:bodyPr>
            <a:lstStyle/>
            <a:p>
              <a:endParaRPr sz="900"/>
            </a:p>
          </p:txBody>
        </p:sp>
      </p:grpSp>
      <p:sp>
        <p:nvSpPr>
          <p:cNvPr id="745" name="Google Shape;745;p36"/>
          <p:cNvSpPr/>
          <p:nvPr/>
        </p:nvSpPr>
        <p:spPr>
          <a:xfrm>
            <a:off x="930442" y="3244325"/>
            <a:ext cx="1801328" cy="2183850"/>
          </a:xfrm>
          <a:prstGeom prst="roundRect">
            <a:avLst>
              <a:gd name="adj" fmla="val 16667"/>
            </a:avLst>
          </a:prstGeom>
          <a:solidFill>
            <a:schemeClr val="lt1"/>
          </a:solidFill>
          <a:ln w="76200" cap="flat" cmpd="sng">
            <a:solidFill>
              <a:schemeClr val="accent1"/>
            </a:solidFill>
            <a:prstDash val="solid"/>
            <a:round/>
            <a:headEnd type="none" w="sm" len="sm"/>
            <a:tailEnd type="none" w="sm" len="sm"/>
          </a:ln>
        </p:spPr>
        <p:txBody>
          <a:bodyPr spcFirstLastPara="1" wrap="square" lIns="137150" tIns="45713" rIns="45713" bIns="45713" anchor="ctr" anchorCtr="0">
            <a:noAutofit/>
          </a:bodyPr>
          <a:lstStyle/>
          <a:p>
            <a:pPr>
              <a:lnSpc>
                <a:spcPct val="115000"/>
              </a:lnSpc>
            </a:pPr>
            <a:r>
              <a:rPr lang="en-US" dirty="0">
                <a:solidFill>
                  <a:schemeClr val="dk2"/>
                </a:solidFill>
                <a:latin typeface="Montserrat"/>
                <a:ea typeface="Montserrat"/>
                <a:cs typeface="Montserrat"/>
                <a:sym typeface="Montserrat"/>
              </a:rPr>
              <a:t>Record =&gt;</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timestamp</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key</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value</a:t>
            </a:r>
            <a:endParaRPr dirty="0">
              <a:solidFill>
                <a:schemeClr val="dk2"/>
              </a:solidFill>
              <a:latin typeface="Montserrat"/>
              <a:ea typeface="Montserrat"/>
              <a:cs typeface="Montserrat"/>
              <a:sym typeface="Montserrat"/>
            </a:endParaRPr>
          </a:p>
          <a:p>
            <a:pPr>
              <a:lnSpc>
                <a:spcPct val="115000"/>
              </a:lnSpc>
            </a:pPr>
            <a:r>
              <a:rPr lang="en-US" dirty="0">
                <a:solidFill>
                  <a:schemeClr val="dk2"/>
                </a:solidFill>
                <a:latin typeface="Montserrat"/>
                <a:ea typeface="Montserrat"/>
                <a:cs typeface="Montserrat"/>
                <a:sym typeface="Montserrat"/>
              </a:rPr>
              <a:t>    Headers</a:t>
            </a:r>
            <a:endParaRPr dirty="0">
              <a:solidFill>
                <a:schemeClr val="dk2"/>
              </a:solidFill>
              <a:latin typeface="Montserrat"/>
              <a:ea typeface="Montserrat"/>
              <a:cs typeface="Montserrat"/>
              <a:sym typeface="Montserrat"/>
            </a:endParaRPr>
          </a:p>
        </p:txBody>
      </p:sp>
      <p:grpSp>
        <p:nvGrpSpPr>
          <p:cNvPr id="746" name="Google Shape;746;p36"/>
          <p:cNvGrpSpPr/>
          <p:nvPr/>
        </p:nvGrpSpPr>
        <p:grpSpPr>
          <a:xfrm>
            <a:off x="3164622" y="2518611"/>
            <a:ext cx="3838800" cy="4339388"/>
            <a:chOff x="12872900" y="1703675"/>
            <a:chExt cx="7677600" cy="10280100"/>
          </a:xfrm>
        </p:grpSpPr>
        <p:sp>
          <p:nvSpPr>
            <p:cNvPr id="747" name="Google Shape;747;p36"/>
            <p:cNvSpPr/>
            <p:nvPr/>
          </p:nvSpPr>
          <p:spPr>
            <a:xfrm>
              <a:off x="12872900" y="1703675"/>
              <a:ext cx="7677600" cy="10280100"/>
            </a:xfrm>
            <a:prstGeom prst="roundRect">
              <a:avLst>
                <a:gd name="adj" fmla="val 8208"/>
              </a:avLst>
            </a:prstGeom>
            <a:solidFill>
              <a:schemeClr val="lt1"/>
            </a:solidFill>
            <a:ln w="76200" cap="flat" cmpd="sng">
              <a:solidFill>
                <a:schemeClr val="accent1"/>
              </a:solidFill>
              <a:prstDash val="solid"/>
              <a:round/>
              <a:headEnd type="none" w="sm" len="sm"/>
              <a:tailEnd type="none" w="sm" len="sm"/>
            </a:ln>
          </p:spPr>
          <p:txBody>
            <a:bodyPr spcFirstLastPara="1" wrap="square" lIns="137150" tIns="137150" rIns="45713" bIns="45713" anchor="t" anchorCtr="0">
              <a:noAutofit/>
            </a:bodyPr>
            <a:lstStyle/>
            <a:p>
              <a:r>
                <a:rPr lang="en-US" sz="1500">
                  <a:solidFill>
                    <a:schemeClr val="dk2"/>
                  </a:solidFill>
                  <a:latin typeface="Montserrat"/>
                  <a:ea typeface="Montserrat"/>
                  <a:cs typeface="Montserrat"/>
                  <a:sym typeface="Montserrat"/>
                </a:rPr>
                <a:t>RecordBatch =&gt;</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attributes: int16</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bit 0~2:</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0: no compression</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1: gzip</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2: snappy</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3: lz4</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4: zstd</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a:t>
              </a:r>
              <a:endParaRPr sz="1500">
                <a:solidFill>
                  <a:schemeClr val="dk2"/>
                </a:solidFill>
                <a:latin typeface="Montserrat"/>
                <a:ea typeface="Montserrat"/>
                <a:cs typeface="Montserrat"/>
                <a:sym typeface="Montserrat"/>
              </a:endParaRPr>
            </a:p>
            <a:p>
              <a:r>
                <a:rPr lang="en-US" sz="1500">
                  <a:solidFill>
                    <a:schemeClr val="dk2"/>
                  </a:solidFill>
                  <a:latin typeface="Montserrat"/>
                  <a:ea typeface="Montserrat"/>
                  <a:cs typeface="Montserrat"/>
                  <a:sym typeface="Montserrat"/>
                </a:rPr>
                <a:t>  records: [Records]</a:t>
              </a:r>
              <a:endParaRPr sz="1500">
                <a:solidFill>
                  <a:schemeClr val="dk2"/>
                </a:solidFill>
                <a:latin typeface="Montserrat"/>
                <a:ea typeface="Montserrat"/>
                <a:cs typeface="Montserrat"/>
                <a:sym typeface="Montserrat"/>
              </a:endParaRPr>
            </a:p>
          </p:txBody>
        </p:sp>
        <p:sp>
          <p:nvSpPr>
            <p:cNvPr id="748" name="Google Shape;748;p36"/>
            <p:cNvSpPr/>
            <p:nvPr/>
          </p:nvSpPr>
          <p:spPr>
            <a:xfrm>
              <a:off x="13196225" y="8379425"/>
              <a:ext cx="7016700" cy="3257400"/>
            </a:xfrm>
            <a:prstGeom prst="roundRect">
              <a:avLst>
                <a:gd name="adj" fmla="val 11176"/>
              </a:avLst>
            </a:prstGeom>
            <a:solidFill>
              <a:schemeClr val="lt1"/>
            </a:solidFill>
            <a:ln w="76200" cap="flat" cmpd="sng">
              <a:solidFill>
                <a:schemeClr val="accent1"/>
              </a:solidFill>
              <a:prstDash val="dash"/>
              <a:round/>
              <a:headEnd type="none" w="sm" len="sm"/>
              <a:tailEnd type="none" w="sm" len="sm"/>
            </a:ln>
          </p:spPr>
          <p:txBody>
            <a:bodyPr spcFirstLastPara="1" wrap="square" lIns="45713" tIns="45713" rIns="137150" bIns="45713" anchor="ctr" anchorCtr="0">
              <a:noAutofit/>
            </a:bodyPr>
            <a:lstStyle/>
            <a:p>
              <a:pPr algn="r"/>
              <a:r>
                <a:rPr lang="en-US" sz="1500">
                  <a:latin typeface="Montserrat"/>
                  <a:ea typeface="Montserrat"/>
                  <a:cs typeface="Montserrat"/>
                  <a:sym typeface="Montserrat"/>
                </a:rPr>
                <a:t>Compression</a:t>
              </a:r>
              <a:endParaRPr sz="1500">
                <a:latin typeface="Montserrat"/>
                <a:ea typeface="Montserrat"/>
                <a:cs typeface="Montserrat"/>
                <a:sym typeface="Montserrat"/>
              </a:endParaRPr>
            </a:p>
          </p:txBody>
        </p:sp>
        <p:sp>
          <p:nvSpPr>
            <p:cNvPr id="749" name="Google Shape;749;p36"/>
            <p:cNvSpPr/>
            <p:nvPr/>
          </p:nvSpPr>
          <p:spPr>
            <a:xfrm>
              <a:off x="13931125" y="8627134"/>
              <a:ext cx="2701800" cy="720600"/>
            </a:xfrm>
            <a:prstGeom prst="rect">
              <a:avLst/>
            </a:prstGeom>
            <a:solidFill>
              <a:schemeClr val="lt1"/>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500">
                  <a:solidFill>
                    <a:schemeClr val="dk2"/>
                  </a:solidFill>
                  <a:latin typeface="Montserrat"/>
                  <a:ea typeface="Montserrat"/>
                  <a:cs typeface="Montserrat"/>
                  <a:sym typeface="Montserrat"/>
                </a:rPr>
                <a:t>Record 1</a:t>
              </a:r>
              <a:endParaRPr sz="1500">
                <a:solidFill>
                  <a:schemeClr val="dk2"/>
                </a:solidFill>
                <a:latin typeface="Montserrat"/>
                <a:ea typeface="Montserrat"/>
                <a:cs typeface="Montserrat"/>
                <a:sym typeface="Montserrat"/>
              </a:endParaRPr>
            </a:p>
          </p:txBody>
        </p:sp>
        <p:sp>
          <p:nvSpPr>
            <p:cNvPr id="750" name="Google Shape;750;p36"/>
            <p:cNvSpPr/>
            <p:nvPr/>
          </p:nvSpPr>
          <p:spPr>
            <a:xfrm>
              <a:off x="13931125" y="9445752"/>
              <a:ext cx="2701800" cy="720600"/>
            </a:xfrm>
            <a:prstGeom prst="rect">
              <a:avLst/>
            </a:prstGeom>
            <a:solidFill>
              <a:schemeClr val="lt1"/>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500">
                  <a:solidFill>
                    <a:schemeClr val="dk2"/>
                  </a:solidFill>
                  <a:latin typeface="Montserrat"/>
                  <a:ea typeface="Montserrat"/>
                  <a:cs typeface="Montserrat"/>
                  <a:sym typeface="Montserrat"/>
                </a:rPr>
                <a:t>Record 2</a:t>
              </a:r>
              <a:endParaRPr sz="1500">
                <a:solidFill>
                  <a:schemeClr val="dk2"/>
                </a:solidFill>
                <a:latin typeface="Montserrat"/>
                <a:ea typeface="Montserrat"/>
                <a:cs typeface="Montserrat"/>
                <a:sym typeface="Montserrat"/>
              </a:endParaRPr>
            </a:p>
          </p:txBody>
        </p:sp>
        <p:sp>
          <p:nvSpPr>
            <p:cNvPr id="751" name="Google Shape;751;p36"/>
            <p:cNvSpPr/>
            <p:nvPr/>
          </p:nvSpPr>
          <p:spPr>
            <a:xfrm>
              <a:off x="13931125" y="10753344"/>
              <a:ext cx="2701800" cy="720600"/>
            </a:xfrm>
            <a:prstGeom prst="rect">
              <a:avLst/>
            </a:prstGeom>
            <a:solidFill>
              <a:schemeClr val="lt1"/>
            </a:solid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pPr algn="ctr"/>
              <a:r>
                <a:rPr lang="en-US" sz="1500">
                  <a:solidFill>
                    <a:schemeClr val="dk2"/>
                  </a:solidFill>
                  <a:latin typeface="Montserrat"/>
                  <a:ea typeface="Montserrat"/>
                  <a:cs typeface="Montserrat"/>
                  <a:sym typeface="Montserrat"/>
                </a:rPr>
                <a:t>Record n</a:t>
              </a:r>
              <a:endParaRPr sz="1500">
                <a:solidFill>
                  <a:schemeClr val="dk2"/>
                </a:solidFill>
                <a:latin typeface="Montserrat"/>
                <a:ea typeface="Montserrat"/>
                <a:cs typeface="Montserrat"/>
                <a:sym typeface="Montserrat"/>
              </a:endParaRPr>
            </a:p>
          </p:txBody>
        </p:sp>
        <p:sp>
          <p:nvSpPr>
            <p:cNvPr id="752" name="Google Shape;752;p36"/>
            <p:cNvSpPr txBox="1"/>
            <p:nvPr/>
          </p:nvSpPr>
          <p:spPr>
            <a:xfrm rot="5400000">
              <a:off x="14994625" y="10188468"/>
              <a:ext cx="574800" cy="717000"/>
            </a:xfrm>
            <a:prstGeom prst="rect">
              <a:avLst/>
            </a:prstGeom>
            <a:noFill/>
            <a:ln>
              <a:noFill/>
            </a:ln>
          </p:spPr>
          <p:txBody>
            <a:bodyPr spcFirstLastPara="1" wrap="square" lIns="45713" tIns="45713" rIns="45713" bIns="45713" anchor="ctr" anchorCtr="0">
              <a:noAutofit/>
            </a:bodyPr>
            <a:lstStyle/>
            <a:p>
              <a:pPr>
                <a:lnSpc>
                  <a:spcPct val="115000"/>
                </a:lnSpc>
              </a:pPr>
              <a:r>
                <a:rPr lang="en-US" sz="1500">
                  <a:solidFill>
                    <a:schemeClr val="dk2"/>
                  </a:solidFill>
                  <a:latin typeface="Montserrat"/>
                  <a:ea typeface="Montserrat"/>
                  <a:cs typeface="Montserrat"/>
                  <a:sym typeface="Montserrat"/>
                </a:rPr>
                <a:t>…</a:t>
              </a:r>
              <a:endParaRPr sz="1500">
                <a:latin typeface="Montserrat"/>
                <a:ea typeface="Montserrat"/>
                <a:cs typeface="Montserrat"/>
                <a:sym typeface="Montserrat"/>
              </a:endParaRPr>
            </a:p>
          </p:txBody>
        </p:sp>
      </p:grpSp>
      <p:cxnSp>
        <p:nvCxnSpPr>
          <p:cNvPr id="753" name="Google Shape;753;p36"/>
          <p:cNvCxnSpPr>
            <a:stCxn id="745" idx="3"/>
            <a:endCxn id="749" idx="1"/>
          </p:cNvCxnSpPr>
          <p:nvPr/>
        </p:nvCxnSpPr>
        <p:spPr>
          <a:xfrm>
            <a:off x="2731770" y="4336250"/>
            <a:ext cx="961965" cy="1256947"/>
          </a:xfrm>
          <a:prstGeom prst="straightConnector1">
            <a:avLst/>
          </a:prstGeom>
          <a:noFill/>
          <a:ln w="76200" cap="flat" cmpd="sng">
            <a:solidFill>
              <a:schemeClr val="accent1"/>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443"/>
          </a:xfrm>
        </p:spPr>
        <p:txBody>
          <a:bodyPr>
            <a:normAutofit fontScale="90000"/>
          </a:bodyPr>
          <a:lstStyle/>
          <a:p>
            <a:r>
              <a:rPr lang="en-US" sz="4000" dirty="0"/>
              <a:t>Records Batches Drained into produce request</a:t>
            </a:r>
            <a:endParaRPr lang="en-US" sz="4000" dirty="0"/>
          </a:p>
        </p:txBody>
      </p:sp>
      <p:sp>
        <p:nvSpPr>
          <p:cNvPr id="3" name="Content Placeholder 2"/>
          <p:cNvSpPr>
            <a:spLocks noGrp="1"/>
          </p:cNvSpPr>
          <p:nvPr>
            <p:ph idx="1"/>
          </p:nvPr>
        </p:nvSpPr>
        <p:spPr>
          <a:xfrm>
            <a:off x="838200" y="1106904"/>
            <a:ext cx="10515600" cy="5598695"/>
          </a:xfrm>
        </p:spPr>
        <p:txBody>
          <a:bodyPr/>
          <a:lstStyle/>
          <a:p>
            <a:r>
              <a:rPr lang="en-US" dirty="0" err="1"/>
              <a:t>Batch.size</a:t>
            </a:r>
            <a:r>
              <a:rPr lang="en-US" dirty="0"/>
              <a:t>()</a:t>
            </a:r>
            <a:endParaRPr lang="en-US" dirty="0"/>
          </a:p>
          <a:p>
            <a:r>
              <a:rPr lang="en-US" dirty="0" err="1"/>
              <a:t>batch.size</a:t>
            </a:r>
            <a:r>
              <a:rPr lang="en-US" dirty="0"/>
              <a:t> is the maximum number of bytes that will be included in one batch. </a:t>
            </a:r>
            <a:r>
              <a:rPr lang="en-US" dirty="0" err="1"/>
              <a:t>deafult</a:t>
            </a:r>
            <a:r>
              <a:rPr lang="en-US" dirty="0"/>
              <a:t> 16kb.</a:t>
            </a:r>
            <a:endParaRPr lang="en-US" dirty="0"/>
          </a:p>
          <a:p>
            <a:r>
              <a:rPr lang="en-US" dirty="0"/>
              <a:t> 100KB, then it won’t be batched.</a:t>
            </a:r>
            <a:br>
              <a:rPr lang="en-US" dirty="0"/>
            </a:br>
            <a:r>
              <a:rPr lang="en-US" dirty="0" err="1"/>
              <a:t>E.g</a:t>
            </a:r>
            <a:r>
              <a:rPr lang="en-US" dirty="0"/>
              <a:t>: 5 flight request in </a:t>
            </a:r>
            <a:r>
              <a:rPr lang="en-US" dirty="0" err="1"/>
              <a:t>esewa</a:t>
            </a:r>
            <a:r>
              <a:rPr lang="en-US" dirty="0"/>
              <a:t> at same time .batching together while wait ,ack and come back and </a:t>
            </a:r>
            <a:r>
              <a:rPr lang="en-US" dirty="0" err="1"/>
              <a:t>kafka</a:t>
            </a:r>
            <a:r>
              <a:rPr lang="en-US" dirty="0"/>
              <a:t> send whole batch at once. minimize  latency.</a:t>
            </a:r>
            <a:br>
              <a:rPr lang="en-US" dirty="0"/>
            </a:br>
            <a:endParaRPr lang="en-US" dirty="0"/>
          </a:p>
          <a:p>
            <a:r>
              <a:rPr lang="en-US" dirty="0"/>
              <a:t>Linger.ms()</a:t>
            </a:r>
            <a:endParaRPr lang="en-US" dirty="0"/>
          </a:p>
          <a:p>
            <a:r>
              <a:rPr lang="en-US" dirty="0"/>
              <a:t>the number of milliseconds a producer is willing to wait before sending a batch out. Default it is zero.</a:t>
            </a:r>
            <a:endParaRPr lang="en-US" dirty="0"/>
          </a:p>
          <a:p>
            <a:r>
              <a:rPr lang="en-US" dirty="0"/>
              <a:t>Linger.ms=5 ,it expense of small delay.</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1148"/>
          </a:xfrm>
        </p:spPr>
        <p:txBody>
          <a:bodyPr>
            <a:normAutofit fontScale="90000"/>
          </a:bodyPr>
          <a:lstStyle/>
          <a:p>
            <a:r>
              <a:rPr lang="en-US" dirty="0"/>
              <a:t>Network thread ,request queue and I/O thread</a:t>
            </a:r>
            <a:endParaRPr lang="en-US" dirty="0"/>
          </a:p>
        </p:txBody>
      </p:sp>
      <p:sp>
        <p:nvSpPr>
          <p:cNvPr id="3" name="Content Placeholder 2"/>
          <p:cNvSpPr>
            <a:spLocks noGrp="1"/>
          </p:cNvSpPr>
          <p:nvPr>
            <p:ph idx="1"/>
          </p:nvPr>
        </p:nvSpPr>
        <p:spPr>
          <a:xfrm>
            <a:off x="838200" y="1106905"/>
            <a:ext cx="10515600" cy="5751095"/>
          </a:xfrm>
        </p:spPr>
        <p:txBody>
          <a:bodyPr>
            <a:normAutofit fontScale="92500" lnSpcReduction="20000"/>
          </a:bodyPr>
          <a:lstStyle/>
          <a:p>
            <a:pPr marL="0" indent="0">
              <a:buNone/>
            </a:pPr>
            <a:r>
              <a:rPr lang="en-US" dirty="0"/>
              <a:t>Network  Thread</a:t>
            </a:r>
            <a:endParaRPr lang="en-US" dirty="0"/>
          </a:p>
          <a:p>
            <a:r>
              <a:rPr lang="en-US" dirty="0">
                <a:solidFill>
                  <a:srgbClr val="231F20"/>
                </a:solidFill>
              </a:rPr>
              <a:t>network thread is used for multiplexing different client connections.</a:t>
            </a:r>
            <a:endParaRPr lang="en-US" dirty="0">
              <a:solidFill>
                <a:srgbClr val="231F20"/>
              </a:solidFill>
            </a:endParaRPr>
          </a:p>
          <a:p>
            <a:r>
              <a:rPr lang="en-US" dirty="0">
                <a:solidFill>
                  <a:srgbClr val="231F20"/>
                </a:solidFill>
              </a:rPr>
              <a:t>request handling, it mostly converts the bytes in socket buffer into a request and put it into a shared request queue.</a:t>
            </a:r>
            <a:endParaRPr lang="en-US" dirty="0">
              <a:solidFill>
                <a:srgbClr val="231F20"/>
              </a:solidFill>
            </a:endParaRPr>
          </a:p>
          <a:p>
            <a:r>
              <a:rPr lang="en-US" dirty="0"/>
              <a:t>It enforces the ordering of requests .one request at a time .</a:t>
            </a:r>
            <a:endParaRPr lang="en-US" dirty="0"/>
          </a:p>
          <a:p>
            <a:pPr marL="0" indent="0">
              <a:buNone/>
            </a:pPr>
            <a:r>
              <a:rPr lang="en-US" dirty="0"/>
              <a:t>Request Queue</a:t>
            </a:r>
            <a:endParaRPr lang="en-US" dirty="0"/>
          </a:p>
          <a:p>
            <a:r>
              <a:rPr lang="en-US" dirty="0">
                <a:solidFill>
                  <a:srgbClr val="231F20"/>
                </a:solidFill>
              </a:rPr>
              <a:t>There is a single request queue per broker .</a:t>
            </a:r>
            <a:endParaRPr lang="en-US" dirty="0">
              <a:solidFill>
                <a:srgbClr val="231F20"/>
              </a:solidFill>
            </a:endParaRPr>
          </a:p>
          <a:p>
            <a:r>
              <a:rPr lang="en-US" dirty="0">
                <a:solidFill>
                  <a:srgbClr val="231F20"/>
                </a:solidFill>
              </a:rPr>
              <a:t>one response queue per network thread</a:t>
            </a:r>
            <a:endParaRPr lang="en-US" dirty="0">
              <a:solidFill>
                <a:srgbClr val="231F20"/>
              </a:solidFill>
            </a:endParaRPr>
          </a:p>
          <a:p>
            <a:pPr marL="0" indent="0">
              <a:buNone/>
            </a:pPr>
            <a:r>
              <a:rPr lang="en-US" dirty="0">
                <a:solidFill>
                  <a:srgbClr val="231F20"/>
                </a:solidFill>
              </a:rPr>
              <a:t>I/O Threads</a:t>
            </a:r>
            <a:endParaRPr lang="en-US" dirty="0">
              <a:solidFill>
                <a:srgbClr val="231F20"/>
              </a:solidFill>
            </a:endParaRPr>
          </a:p>
          <a:p>
            <a:r>
              <a:rPr lang="en-US" dirty="0">
                <a:solidFill>
                  <a:srgbClr val="231F20"/>
                </a:solidFill>
              </a:rPr>
              <a:t>It can pick any request from any client.</a:t>
            </a:r>
            <a:endParaRPr lang="en-US" dirty="0">
              <a:solidFill>
                <a:srgbClr val="231F20"/>
              </a:solidFill>
            </a:endParaRPr>
          </a:p>
          <a:p>
            <a:r>
              <a:rPr lang="en-US" dirty="0">
                <a:solidFill>
                  <a:srgbClr val="231F20"/>
                </a:solidFill>
              </a:rPr>
              <a:t>It verifies the CRC of the data and then append the data to the destination topic partition in the file system through page cache.</a:t>
            </a:r>
            <a:endParaRPr lang="en-US" dirty="0">
              <a:solidFill>
                <a:srgbClr val="231F20"/>
              </a:solidFill>
            </a:endParaRPr>
          </a:p>
          <a:p>
            <a:r>
              <a:rPr lang="en-US" dirty="0">
                <a:solidFill>
                  <a:srgbClr val="231F20"/>
                </a:solidFill>
              </a:rPr>
              <a:t>verifies the starting sequence number for the record batch is the next expected for the producer ID. Ordering guaranteed within broker.</a:t>
            </a:r>
            <a:endParaRPr lang="en-US" dirty="0">
              <a:solidFill>
                <a:srgbClr val="231F20"/>
              </a:solidFill>
            </a:endParaRPr>
          </a:p>
          <a:p>
            <a:endParaRPr lang="en-US" dirty="0">
              <a:solidFill>
                <a:srgbClr val="231F20"/>
              </a:solidFill>
            </a:endParaRPr>
          </a:p>
          <a:p>
            <a:pPr marL="0" lvl="0" indent="0">
              <a:spcBef>
                <a:spcPts val="0"/>
              </a:spcBef>
              <a:buClr>
                <a:schemeClr val="dk1"/>
              </a:buClr>
              <a:buSzPts val="1100"/>
              <a:buNone/>
            </a:pPr>
            <a:endParaRPr lang="en-US" dirty="0">
              <a:solidFill>
                <a:srgbClr val="231F20"/>
              </a:solidFill>
            </a:endParaRPr>
          </a:p>
          <a:p>
            <a:endParaRPr lang="en-US" dirty="0">
              <a:solidFill>
                <a:srgbClr val="231F20"/>
              </a:solidFill>
            </a:endParaRPr>
          </a:p>
          <a:p>
            <a:pPr marL="0" indent="0">
              <a:buNone/>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8" name="Google Shape;788;p38"/>
          <p:cNvPicPr preferRelativeResize="0"/>
          <p:nvPr/>
        </p:nvPicPr>
        <p:blipFill>
          <a:blip r:embed="rId1"/>
          <a:stretch>
            <a:fillRect/>
          </a:stretch>
        </p:blipFill>
        <p:spPr>
          <a:xfrm>
            <a:off x="384981" y="1035445"/>
            <a:ext cx="11225463" cy="5438001"/>
          </a:xfrm>
          <a:prstGeom prst="rect">
            <a:avLst/>
          </a:prstGeom>
          <a:noFill/>
          <a:ln>
            <a:noFill/>
          </a:ln>
        </p:spPr>
      </p:pic>
      <p:sp>
        <p:nvSpPr>
          <p:cNvPr id="789" name="Google Shape;789;p38"/>
          <p:cNvSpPr txBox="1">
            <a:spLocks noGrp="1"/>
          </p:cNvSpPr>
          <p:nvPr>
            <p:ph type="title"/>
          </p:nvPr>
        </p:nvSpPr>
        <p:spPr>
          <a:xfrm>
            <a:off x="530769" y="206885"/>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sz="4000" dirty="0"/>
              <a:t>Network Thread Adds Request to Queue</a:t>
            </a:r>
            <a:endParaRPr sz="4000" dirty="0"/>
          </a:p>
        </p:txBody>
      </p:sp>
      <p:sp>
        <p:nvSpPr>
          <p:cNvPr id="790" name="Google Shape;790;p38"/>
          <p:cNvSpPr/>
          <p:nvPr/>
        </p:nvSpPr>
        <p:spPr>
          <a:xfrm>
            <a:off x="2170150" y="1539773"/>
            <a:ext cx="9633225" cy="5081088"/>
          </a:xfrm>
          <a:custGeom>
            <a:avLst/>
            <a:gdLst/>
            <a:ahLst/>
            <a:cxnLst/>
            <a:rect l="l" t="t" r="r" b="b"/>
            <a:pathLst>
              <a:path w="770658" h="406487" extrusionOk="0">
                <a:moveTo>
                  <a:pt x="374396" y="150871"/>
                </a:moveTo>
                <a:lnTo>
                  <a:pt x="374650" y="122"/>
                </a:lnTo>
                <a:lnTo>
                  <a:pt x="702519" y="0"/>
                </a:lnTo>
                <a:lnTo>
                  <a:pt x="703693" y="148027"/>
                </a:lnTo>
                <a:lnTo>
                  <a:pt x="770658" y="149202"/>
                </a:lnTo>
                <a:lnTo>
                  <a:pt x="770658" y="296054"/>
                </a:lnTo>
                <a:lnTo>
                  <a:pt x="709930" y="295905"/>
                </a:lnTo>
                <a:lnTo>
                  <a:pt x="710742" y="406487"/>
                </a:lnTo>
                <a:lnTo>
                  <a:pt x="11726" y="406487"/>
                </a:lnTo>
                <a:lnTo>
                  <a:pt x="0" y="232659"/>
                </a:lnTo>
                <a:lnTo>
                  <a:pt x="22479" y="177795"/>
                </a:lnTo>
                <a:lnTo>
                  <a:pt x="152781" y="176271"/>
                </a:lnTo>
                <a:lnTo>
                  <a:pt x="152019" y="253233"/>
                </a:lnTo>
                <a:lnTo>
                  <a:pt x="245745" y="252852"/>
                </a:lnTo>
                <a:lnTo>
                  <a:pt x="245364" y="151506"/>
                </a:lnTo>
                <a:close/>
              </a:path>
            </a:pathLst>
          </a:custGeom>
          <a:solidFill>
            <a:srgbClr val="FFFFFF">
              <a:alpha val="82120"/>
            </a:srgbClr>
          </a:solidFill>
          <a:ln>
            <a:noFill/>
          </a:ln>
        </p:spPr>
        <p:txBody>
          <a:bodyPr/>
          <a:lstStyle/>
          <a:p>
            <a:endParaRPr lang="en-US" dirty="0"/>
          </a:p>
        </p:txBody>
      </p:sp>
      <p:cxnSp>
        <p:nvCxnSpPr>
          <p:cNvPr id="791" name="Google Shape;791;p38"/>
          <p:cNvCxnSpPr>
            <a:stCxn id="792" idx="0"/>
            <a:endCxn id="793" idx="1"/>
          </p:cNvCxnSpPr>
          <p:nvPr/>
        </p:nvCxnSpPr>
        <p:spPr>
          <a:xfrm rot="5400000" flipH="1" flipV="1">
            <a:off x="4699459" y="1852635"/>
            <a:ext cx="384683" cy="908775"/>
          </a:xfrm>
          <a:prstGeom prst="curvedConnector2">
            <a:avLst/>
          </a:prstGeom>
          <a:noFill/>
          <a:ln w="76200" cap="flat" cmpd="sng">
            <a:solidFill>
              <a:schemeClr val="accent4"/>
            </a:solidFill>
            <a:prstDash val="solid"/>
            <a:round/>
            <a:headEnd type="none" w="med" len="med"/>
            <a:tailEnd type="triangle" w="med" len="med"/>
          </a:ln>
        </p:spPr>
      </p:cxnSp>
      <p:sp>
        <p:nvSpPr>
          <p:cNvPr id="793" name="Google Shape;793;p38"/>
          <p:cNvSpPr/>
          <p:nvPr/>
        </p:nvSpPr>
        <p:spPr>
          <a:xfrm>
            <a:off x="5346188" y="1277613"/>
            <a:ext cx="1303050" cy="1674134"/>
          </a:xfrm>
          <a:prstGeom prst="roundRect">
            <a:avLst>
              <a:gd name="adj" fmla="val 6666"/>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794" name="Google Shape;794;p38"/>
          <p:cNvSpPr/>
          <p:nvPr/>
        </p:nvSpPr>
        <p:spPr>
          <a:xfrm>
            <a:off x="2555226" y="2307813"/>
            <a:ext cx="974250" cy="952350"/>
          </a:xfrm>
          <a:prstGeom prst="roundRect">
            <a:avLst>
              <a:gd name="adj" fmla="val 9845"/>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cxnSp>
        <p:nvCxnSpPr>
          <p:cNvPr id="795" name="Google Shape;795;p38"/>
          <p:cNvCxnSpPr>
            <a:stCxn id="794" idx="2"/>
          </p:cNvCxnSpPr>
          <p:nvPr/>
        </p:nvCxnSpPr>
        <p:spPr>
          <a:xfrm rot="-5400000" flipH="1">
            <a:off x="3338826" y="2963688"/>
            <a:ext cx="233700" cy="826650"/>
          </a:xfrm>
          <a:prstGeom prst="curvedConnector2">
            <a:avLst/>
          </a:prstGeom>
          <a:noFill/>
          <a:ln w="76200" cap="flat" cmpd="sng">
            <a:solidFill>
              <a:schemeClr val="accent4"/>
            </a:solidFill>
            <a:prstDash val="solid"/>
            <a:round/>
            <a:headEnd type="none" w="med" len="med"/>
            <a:tailEnd type="triangle" w="med" len="med"/>
          </a:ln>
        </p:spPr>
      </p:cxnSp>
      <p:sp>
        <p:nvSpPr>
          <p:cNvPr id="792" name="Google Shape;792;p38"/>
          <p:cNvSpPr/>
          <p:nvPr/>
        </p:nvSpPr>
        <p:spPr>
          <a:xfrm>
            <a:off x="3822188" y="2499363"/>
            <a:ext cx="1230450" cy="1683450"/>
          </a:xfrm>
          <a:prstGeom prst="roundRect">
            <a:avLst>
              <a:gd name="adj" fmla="val 11041"/>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1" name="Google Shape;801;p39"/>
          <p:cNvPicPr preferRelativeResize="0"/>
          <p:nvPr/>
        </p:nvPicPr>
        <p:blipFill>
          <a:blip r:embed="rId1"/>
          <a:stretch>
            <a:fillRect/>
          </a:stretch>
        </p:blipFill>
        <p:spPr>
          <a:xfrm>
            <a:off x="396500" y="1005838"/>
            <a:ext cx="11262101" cy="5422983"/>
          </a:xfrm>
          <a:prstGeom prst="rect">
            <a:avLst/>
          </a:prstGeom>
          <a:noFill/>
          <a:ln>
            <a:noFill/>
          </a:ln>
        </p:spPr>
      </p:pic>
      <p:sp>
        <p:nvSpPr>
          <p:cNvPr id="802" name="Google Shape;802;p39"/>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IO Thread Verifies Record Batch And Stores</a:t>
            </a:r>
            <a:endParaRPr lang="en-US"/>
          </a:p>
        </p:txBody>
      </p:sp>
      <p:sp>
        <p:nvSpPr>
          <p:cNvPr id="803" name="Google Shape;803;p39"/>
          <p:cNvSpPr/>
          <p:nvPr/>
        </p:nvSpPr>
        <p:spPr>
          <a:xfrm>
            <a:off x="2050763" y="1189500"/>
            <a:ext cx="9573975" cy="5016775"/>
          </a:xfrm>
          <a:custGeom>
            <a:avLst/>
            <a:gdLst/>
            <a:ahLst/>
            <a:cxnLst/>
            <a:rect l="l" t="t" r="r" b="b"/>
            <a:pathLst>
              <a:path w="765918" h="401342" extrusionOk="0">
                <a:moveTo>
                  <a:pt x="606956" y="137023"/>
                </a:moveTo>
                <a:lnTo>
                  <a:pt x="606620" y="0"/>
                </a:lnTo>
                <a:lnTo>
                  <a:pt x="701780" y="0"/>
                </a:lnTo>
                <a:lnTo>
                  <a:pt x="700129" y="138629"/>
                </a:lnTo>
                <a:lnTo>
                  <a:pt x="765918" y="137454"/>
                </a:lnTo>
                <a:lnTo>
                  <a:pt x="764539" y="278873"/>
                </a:lnTo>
                <a:lnTo>
                  <a:pt x="697779" y="279607"/>
                </a:lnTo>
                <a:lnTo>
                  <a:pt x="697779" y="400613"/>
                </a:lnTo>
                <a:lnTo>
                  <a:pt x="14691" y="401342"/>
                </a:lnTo>
                <a:lnTo>
                  <a:pt x="0" y="218531"/>
                </a:lnTo>
                <a:lnTo>
                  <a:pt x="21770" y="165546"/>
                </a:lnTo>
                <a:lnTo>
                  <a:pt x="147963" y="164074"/>
                </a:lnTo>
                <a:lnTo>
                  <a:pt x="147225" y="238399"/>
                </a:lnTo>
                <a:lnTo>
                  <a:pt x="237995" y="238031"/>
                </a:lnTo>
                <a:lnTo>
                  <a:pt x="237627" y="140157"/>
                </a:lnTo>
                <a:close/>
              </a:path>
            </a:pathLst>
          </a:custGeom>
          <a:solidFill>
            <a:srgbClr val="FFFFFF">
              <a:alpha val="82120"/>
            </a:srgbClr>
          </a:solidFill>
          <a:ln>
            <a:noFill/>
          </a:ln>
        </p:spPr>
      </p:sp>
      <p:sp>
        <p:nvSpPr>
          <p:cNvPr id="804" name="Google Shape;804;p39"/>
          <p:cNvSpPr/>
          <p:nvPr/>
        </p:nvSpPr>
        <p:spPr>
          <a:xfrm>
            <a:off x="5321808" y="1261875"/>
            <a:ext cx="4389600" cy="1737300"/>
          </a:xfrm>
          <a:prstGeom prst="roundRect">
            <a:avLst>
              <a:gd name="adj" fmla="val 6666"/>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1358"/>
          </a:xfrm>
        </p:spPr>
        <p:txBody>
          <a:bodyPr>
            <a:normAutofit fontScale="90000"/>
          </a:bodyPr>
          <a:lstStyle/>
          <a:p>
            <a:r>
              <a:rPr lang="en-US" dirty="0"/>
              <a:t>Kafka storage</a:t>
            </a:r>
            <a:endParaRPr lang="en-US" dirty="0"/>
          </a:p>
        </p:txBody>
      </p:sp>
      <p:sp>
        <p:nvSpPr>
          <p:cNvPr id="3" name="Content Placeholder 2"/>
          <p:cNvSpPr>
            <a:spLocks noGrp="1"/>
          </p:cNvSpPr>
          <p:nvPr>
            <p:ph idx="1"/>
          </p:nvPr>
        </p:nvSpPr>
        <p:spPr>
          <a:xfrm>
            <a:off x="838200" y="1219200"/>
            <a:ext cx="10515600" cy="5273674"/>
          </a:xfrm>
        </p:spPr>
        <p:txBody>
          <a:bodyPr/>
          <a:lstStyle/>
          <a:p>
            <a:r>
              <a:rPr lang="en-US" dirty="0">
                <a:solidFill>
                  <a:srgbClr val="231F20"/>
                </a:solidFill>
              </a:rPr>
              <a:t>Each topic partition exists on disk as physical files</a:t>
            </a:r>
            <a:endParaRPr lang="en-US" dirty="0">
              <a:solidFill>
                <a:srgbClr val="231F20"/>
              </a:solidFill>
            </a:endParaRPr>
          </a:p>
          <a:p>
            <a:r>
              <a:rPr lang="en-US" dirty="0">
                <a:solidFill>
                  <a:srgbClr val="231F20"/>
                </a:solidFill>
              </a:rPr>
              <a:t>.log is actual data and .index is mapped  from offset position of log file.</a:t>
            </a:r>
            <a:endParaRPr lang="en-US" dirty="0">
              <a:solidFill>
                <a:srgbClr val="231F20"/>
              </a:solidFill>
            </a:endParaRPr>
          </a:p>
          <a:p>
            <a:r>
              <a:rPr lang="en-US" dirty="0">
                <a:solidFill>
                  <a:srgbClr val="231F20"/>
                </a:solidFill>
              </a:rPr>
              <a:t>If an application that uses Kafka transactions is writing events to the topic, there will be a transaction index file for each log segment.</a:t>
            </a:r>
            <a:endParaRPr lang="en-US" dirty="0">
              <a:solidFill>
                <a:srgbClr val="231F20"/>
              </a:solidFill>
            </a:endParaRPr>
          </a:p>
          <a:p>
            <a:r>
              <a:rPr lang="en-US" dirty="0">
                <a:solidFill>
                  <a:srgbClr val="231F20"/>
                </a:solidFill>
              </a:rPr>
              <a:t>This index contains all of the aborted transactions for the partition and is used by the broker to respond to fetches with READ_COMMITTED isolation.</a:t>
            </a:r>
            <a:endParaRPr lang="en-US" dirty="0">
              <a:solidFill>
                <a:srgbClr val="231F20"/>
              </a:solidFill>
            </a:endParaRPr>
          </a:p>
          <a:p>
            <a:r>
              <a:rPr lang="en-US" dirty="0">
                <a:solidFill>
                  <a:srgbClr val="231F20"/>
                </a:solidFill>
              </a:rPr>
              <a:t>Once an event is written to the log, it is immutable and never changes.</a:t>
            </a:r>
            <a:endParaRPr lang="en-US" dirty="0">
              <a:solidFill>
                <a:srgbClr val="231F20"/>
              </a:solidFill>
            </a:endParaRPr>
          </a:p>
          <a:p>
            <a:endParaRPr lang="en-US" dirty="0">
              <a:solidFill>
                <a:srgbClr val="231F20"/>
              </a:solidFill>
            </a:endParaRPr>
          </a:p>
          <a:p>
            <a:endParaRPr lang="en-US" dirty="0">
              <a:solidFill>
                <a:srgbClr val="231F20"/>
              </a:solidFill>
            </a:endParaRP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40"/>
          <p:cNvPicPr preferRelativeResize="0"/>
          <p:nvPr/>
        </p:nvPicPr>
        <p:blipFill>
          <a:blip r:embed="rId1"/>
          <a:stretch>
            <a:fillRect/>
          </a:stretch>
        </p:blipFill>
        <p:spPr>
          <a:xfrm>
            <a:off x="396500" y="1005838"/>
            <a:ext cx="11262101" cy="5422983"/>
          </a:xfrm>
          <a:prstGeom prst="rect">
            <a:avLst/>
          </a:prstGeom>
          <a:noFill/>
          <a:ln>
            <a:noFill/>
          </a:ln>
        </p:spPr>
      </p:pic>
      <p:sp>
        <p:nvSpPr>
          <p:cNvPr id="811" name="Google Shape;811;p40"/>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Kafka Physical Storage</a:t>
            </a:r>
            <a:endParaRPr lang="en-US"/>
          </a:p>
        </p:txBody>
      </p:sp>
      <p:sp>
        <p:nvSpPr>
          <p:cNvPr id="812" name="Google Shape;812;p40"/>
          <p:cNvSpPr/>
          <p:nvPr/>
        </p:nvSpPr>
        <p:spPr>
          <a:xfrm>
            <a:off x="2037538" y="2897200"/>
            <a:ext cx="9567763" cy="3314650"/>
          </a:xfrm>
          <a:custGeom>
            <a:avLst/>
            <a:gdLst/>
            <a:ahLst/>
            <a:cxnLst/>
            <a:rect l="l" t="t" r="r" b="b"/>
            <a:pathLst>
              <a:path w="765421" h="265172" extrusionOk="0">
                <a:moveTo>
                  <a:pt x="607657" y="0"/>
                </a:moveTo>
                <a:lnTo>
                  <a:pt x="621591" y="0"/>
                </a:lnTo>
                <a:lnTo>
                  <a:pt x="669950" y="0"/>
                </a:lnTo>
                <a:lnTo>
                  <a:pt x="690061" y="1047"/>
                </a:lnTo>
                <a:lnTo>
                  <a:pt x="763205" y="68"/>
                </a:lnTo>
                <a:lnTo>
                  <a:pt x="765421" y="141493"/>
                </a:lnTo>
                <a:lnTo>
                  <a:pt x="698615" y="140641"/>
                </a:lnTo>
                <a:lnTo>
                  <a:pt x="698615" y="265172"/>
                </a:lnTo>
                <a:lnTo>
                  <a:pt x="13013" y="263871"/>
                </a:lnTo>
                <a:lnTo>
                  <a:pt x="0" y="81302"/>
                </a:lnTo>
                <a:lnTo>
                  <a:pt x="21795" y="28451"/>
                </a:lnTo>
                <a:lnTo>
                  <a:pt x="148134" y="26983"/>
                </a:lnTo>
                <a:lnTo>
                  <a:pt x="147395" y="101121"/>
                </a:lnTo>
                <a:lnTo>
                  <a:pt x="238270" y="100753"/>
                </a:lnTo>
                <a:lnTo>
                  <a:pt x="237901" y="3127"/>
                </a:lnTo>
                <a:close/>
              </a:path>
            </a:pathLst>
          </a:custGeom>
          <a:solidFill>
            <a:srgbClr val="FFFFFF">
              <a:alpha val="82120"/>
            </a:srgbClr>
          </a:solidFill>
          <a:ln>
            <a:noFill/>
          </a:ln>
        </p:spPr>
      </p:sp>
      <p:sp>
        <p:nvSpPr>
          <p:cNvPr id="813" name="Google Shape;813;p40"/>
          <p:cNvSpPr/>
          <p:nvPr/>
        </p:nvSpPr>
        <p:spPr>
          <a:xfrm>
            <a:off x="4371625" y="2139188"/>
            <a:ext cx="5004450" cy="2532900"/>
          </a:xfrm>
          <a:prstGeom prst="wedgeRoundRectCallout">
            <a:avLst>
              <a:gd name="adj1" fmla="val 57696"/>
              <a:gd name="adj2" fmla="val -32061"/>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22850" rIns="45713" bIns="22850" anchor="ctr" anchorCtr="0">
            <a:noAutofit/>
          </a:bodyPr>
          <a:lstStyle/>
          <a:p>
            <a:pPr>
              <a:lnSpc>
                <a:spcPct val="115000"/>
              </a:lnSpc>
            </a:pPr>
            <a:r>
              <a:rPr lang="en-US" b="1">
                <a:solidFill>
                  <a:schemeClr val="lt1"/>
                </a:solidFill>
                <a:latin typeface="Montserrat"/>
                <a:ea typeface="Montserrat"/>
                <a:cs typeface="Montserrat"/>
                <a:sym typeface="Montserrat"/>
              </a:rPr>
              <a:t>/var/lib/kafka/data/account-deposits-1</a:t>
            </a:r>
            <a:endParaRPr b="1">
              <a:solidFill>
                <a:schemeClr val="lt1"/>
              </a:solidFill>
              <a:latin typeface="Montserrat"/>
              <a:ea typeface="Montserrat"/>
              <a:cs typeface="Montserrat"/>
              <a:sym typeface="Montserrat"/>
            </a:endParaRPr>
          </a:p>
          <a:p>
            <a:pPr>
              <a:lnSpc>
                <a:spcPct val="115000"/>
              </a:lnSpc>
            </a:pPr>
            <a:r>
              <a:rPr lang="en-US" b="1">
                <a:solidFill>
                  <a:schemeClr val="lt1"/>
                </a:solidFill>
                <a:latin typeface="Montserrat"/>
                <a:ea typeface="Montserrat"/>
                <a:cs typeface="Montserrat"/>
                <a:sym typeface="Montserrat"/>
              </a:rPr>
              <a:t>    00000000000047926734.log</a:t>
            </a:r>
            <a:endParaRPr b="1">
              <a:solidFill>
                <a:schemeClr val="lt1"/>
              </a:solidFill>
              <a:latin typeface="Montserrat"/>
              <a:ea typeface="Montserrat"/>
              <a:cs typeface="Montserrat"/>
              <a:sym typeface="Montserrat"/>
            </a:endParaRPr>
          </a:p>
          <a:p>
            <a:pPr>
              <a:lnSpc>
                <a:spcPct val="115000"/>
              </a:lnSpc>
            </a:pPr>
            <a:r>
              <a:rPr lang="en-US" b="1">
                <a:solidFill>
                  <a:schemeClr val="lt1"/>
                </a:solidFill>
                <a:latin typeface="Montserrat"/>
                <a:ea typeface="Montserrat"/>
                <a:cs typeface="Montserrat"/>
                <a:sym typeface="Montserrat"/>
              </a:rPr>
              <a:t>    00000000000047926734.index</a:t>
            </a:r>
            <a:endParaRPr b="1">
              <a:solidFill>
                <a:schemeClr val="lt1"/>
              </a:solidFill>
              <a:latin typeface="Montserrat"/>
              <a:ea typeface="Montserrat"/>
              <a:cs typeface="Montserrat"/>
              <a:sym typeface="Montserrat"/>
            </a:endParaRPr>
          </a:p>
          <a:p>
            <a:pPr>
              <a:lnSpc>
                <a:spcPct val="115000"/>
              </a:lnSpc>
            </a:pPr>
            <a:r>
              <a:rPr lang="en-US" b="1">
                <a:solidFill>
                  <a:schemeClr val="lt1"/>
                </a:solidFill>
                <a:latin typeface="Montserrat"/>
                <a:ea typeface="Montserrat"/>
                <a:cs typeface="Montserrat"/>
                <a:sym typeface="Montserrat"/>
              </a:rPr>
              <a:t>    ...</a:t>
            </a:r>
            <a:endParaRPr b="1">
              <a:solidFill>
                <a:schemeClr val="lt1"/>
              </a:solidFill>
              <a:latin typeface="Montserrat"/>
              <a:ea typeface="Montserrat"/>
              <a:cs typeface="Montserrat"/>
              <a:sym typeface="Montserrat"/>
            </a:endParaRPr>
          </a:p>
          <a:p>
            <a:pPr>
              <a:lnSpc>
                <a:spcPct val="115000"/>
              </a:lnSpc>
            </a:pPr>
            <a:r>
              <a:rPr lang="en-US" b="1">
                <a:solidFill>
                  <a:schemeClr val="lt1"/>
                </a:solidFill>
                <a:latin typeface="Montserrat"/>
                <a:ea typeface="Montserrat"/>
                <a:cs typeface="Montserrat"/>
                <a:sym typeface="Montserrat"/>
              </a:rPr>
              <a:t>    00000000000052497535.log</a:t>
            </a:r>
            <a:endParaRPr b="1">
              <a:solidFill>
                <a:schemeClr val="lt1"/>
              </a:solidFill>
              <a:latin typeface="Montserrat"/>
              <a:ea typeface="Montserrat"/>
              <a:cs typeface="Montserrat"/>
              <a:sym typeface="Montserrat"/>
            </a:endParaRPr>
          </a:p>
          <a:p>
            <a:pPr>
              <a:lnSpc>
                <a:spcPct val="115000"/>
              </a:lnSpc>
            </a:pPr>
            <a:r>
              <a:rPr lang="en-US" b="1">
                <a:solidFill>
                  <a:schemeClr val="lt1"/>
                </a:solidFill>
                <a:latin typeface="Montserrat"/>
                <a:ea typeface="Montserrat"/>
                <a:cs typeface="Montserrat"/>
                <a:sym typeface="Montserrat"/>
              </a:rPr>
              <a:t>    00000000000052497535.index</a:t>
            </a:r>
            <a:endParaRPr b="1">
              <a:solidFill>
                <a:schemeClr val="lt1"/>
              </a:solidFill>
              <a:latin typeface="Montserrat"/>
              <a:ea typeface="Montserrat"/>
              <a:cs typeface="Montserrat"/>
              <a:sym typeface="Montserrat"/>
            </a:endParaRPr>
          </a:p>
          <a:p>
            <a:pPr>
              <a:lnSpc>
                <a:spcPct val="115000"/>
              </a:lnSpc>
            </a:pPr>
            <a:r>
              <a:rPr lang="en-US" b="1">
                <a:solidFill>
                  <a:schemeClr val="lt1"/>
                </a:solidFill>
                <a:latin typeface="Montserrat"/>
                <a:ea typeface="Montserrat"/>
                <a:cs typeface="Montserrat"/>
                <a:sym typeface="Montserrat"/>
              </a:rPr>
              <a:t>    ...</a:t>
            </a:r>
            <a:endParaRPr b="1">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443"/>
          </a:xfrm>
        </p:spPr>
        <p:txBody>
          <a:bodyPr>
            <a:normAutofit fontScale="90000"/>
          </a:bodyPr>
          <a:lstStyle/>
          <a:p>
            <a:r>
              <a:rPr lang="en-US" dirty="0"/>
              <a:t>Purgatory </a:t>
            </a:r>
            <a:endParaRPr lang="en-US" dirty="0"/>
          </a:p>
        </p:txBody>
      </p:sp>
      <p:sp>
        <p:nvSpPr>
          <p:cNvPr id="3" name="Content Placeholder 2"/>
          <p:cNvSpPr>
            <a:spLocks noGrp="1"/>
          </p:cNvSpPr>
          <p:nvPr>
            <p:ph idx="1"/>
          </p:nvPr>
        </p:nvSpPr>
        <p:spPr>
          <a:xfrm>
            <a:off x="838200" y="1332069"/>
            <a:ext cx="10515600" cy="4877552"/>
          </a:xfrm>
        </p:spPr>
        <p:txBody>
          <a:bodyPr/>
          <a:lstStyle/>
          <a:p>
            <a:r>
              <a:rPr lang="en-US" dirty="0">
                <a:solidFill>
                  <a:srgbClr val="231F20"/>
                </a:solidFill>
              </a:rPr>
              <a:t>the broker only acks the producer once the data is fully replicated to other brokers.</a:t>
            </a:r>
            <a:endParaRPr lang="en-US" dirty="0">
              <a:solidFill>
                <a:srgbClr val="231F20"/>
              </a:solidFill>
            </a:endParaRPr>
          </a:p>
          <a:p>
            <a:r>
              <a:rPr lang="en-US" dirty="0">
                <a:solidFill>
                  <a:srgbClr val="231F20"/>
                </a:solidFill>
              </a:rPr>
              <a:t> While waiting, we don’t want to tie up the IO thread since it’s limited</a:t>
            </a:r>
            <a:endParaRPr lang="en-US" dirty="0">
              <a:solidFill>
                <a:srgbClr val="231F20"/>
              </a:solidFill>
            </a:endParaRPr>
          </a:p>
          <a:p>
            <a:r>
              <a:rPr lang="en-US" dirty="0">
                <a:solidFill>
                  <a:srgbClr val="231F20"/>
                </a:solidFill>
              </a:rPr>
              <a:t>Once the replication completes or the timeout is reached, the pending request is taken out of the purgatory.</a:t>
            </a:r>
            <a:endParaRPr lang="en-US" dirty="0">
              <a:solidFill>
                <a:srgbClr val="231F20"/>
              </a:solidFill>
            </a:endParaRPr>
          </a:p>
          <a:p>
            <a:r>
              <a:rPr lang="en-US" dirty="0">
                <a:solidFill>
                  <a:srgbClr val="231F20"/>
                </a:solidFill>
              </a:rPr>
              <a:t>Purgatory is a special data structure, known as a hierarchical timing wheel, that buffers requests while the events are replicated.</a:t>
            </a:r>
            <a:endParaRPr lang="en-US" dirty="0">
              <a:solidFill>
                <a:srgbClr val="231F20"/>
              </a:solidFill>
            </a:endParaRP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Google Shape;828;p42"/>
          <p:cNvPicPr preferRelativeResize="0"/>
          <p:nvPr/>
        </p:nvPicPr>
        <p:blipFill>
          <a:blip r:embed="rId1"/>
          <a:stretch>
            <a:fillRect/>
          </a:stretch>
        </p:blipFill>
        <p:spPr>
          <a:xfrm>
            <a:off x="396500" y="1005838"/>
            <a:ext cx="11262101" cy="5422983"/>
          </a:xfrm>
          <a:prstGeom prst="rect">
            <a:avLst/>
          </a:prstGeom>
          <a:noFill/>
          <a:ln>
            <a:noFill/>
          </a:ln>
        </p:spPr>
      </p:pic>
      <p:sp>
        <p:nvSpPr>
          <p:cNvPr id="829" name="Google Shape;829;p42"/>
          <p:cNvSpPr txBox="1">
            <a:spLocks noGrp="1"/>
          </p:cNvSpPr>
          <p:nvPr>
            <p:ph type="title"/>
          </p:nvPr>
        </p:nvSpPr>
        <p:spPr>
          <a:xfrm>
            <a:off x="609338" y="352113"/>
            <a:ext cx="10643550" cy="566400"/>
          </a:xfrm>
          <a:prstGeom prst="rect">
            <a:avLst/>
          </a:prstGeom>
        </p:spPr>
        <p:txBody>
          <a:bodyPr spcFirstLastPara="1" vert="horz" wrap="square" lIns="0" tIns="60938" rIns="121900" bIns="60938" rtlCol="0" anchor="t" anchorCtr="0">
            <a:noAutofit/>
          </a:bodyPr>
          <a:lstStyle/>
          <a:p>
            <a:pPr>
              <a:spcBef>
                <a:spcPts val="0"/>
              </a:spcBef>
            </a:pPr>
            <a:r>
              <a:rPr lang="en-US"/>
              <a:t>Purgatory Holds Requests Being Replicated</a:t>
            </a:r>
            <a:endParaRPr lang="en-US"/>
          </a:p>
        </p:txBody>
      </p:sp>
      <p:sp>
        <p:nvSpPr>
          <p:cNvPr id="830" name="Google Shape;830;p42"/>
          <p:cNvSpPr/>
          <p:nvPr/>
        </p:nvSpPr>
        <p:spPr>
          <a:xfrm>
            <a:off x="1982788" y="3243263"/>
            <a:ext cx="5112988" cy="2968588"/>
          </a:xfrm>
          <a:custGeom>
            <a:avLst/>
            <a:gdLst/>
            <a:ahLst/>
            <a:cxnLst/>
            <a:rect l="l" t="t" r="r" b="b"/>
            <a:pathLst>
              <a:path w="409039" h="237487" extrusionOk="0">
                <a:moveTo>
                  <a:pt x="409039" y="38798"/>
                </a:moveTo>
                <a:lnTo>
                  <a:pt x="409039" y="94863"/>
                </a:lnTo>
                <a:lnTo>
                  <a:pt x="409039" y="173956"/>
                </a:lnTo>
                <a:lnTo>
                  <a:pt x="373998" y="178962"/>
                </a:lnTo>
                <a:lnTo>
                  <a:pt x="373998" y="198985"/>
                </a:lnTo>
                <a:lnTo>
                  <a:pt x="374744" y="206942"/>
                </a:lnTo>
                <a:lnTo>
                  <a:pt x="374744" y="217515"/>
                </a:lnTo>
                <a:lnTo>
                  <a:pt x="375919" y="236312"/>
                </a:lnTo>
                <a:lnTo>
                  <a:pt x="11726" y="237487"/>
                </a:lnTo>
                <a:lnTo>
                  <a:pt x="0" y="56388"/>
                </a:lnTo>
                <a:lnTo>
                  <a:pt x="22479" y="1524"/>
                </a:lnTo>
                <a:lnTo>
                  <a:pt x="152781" y="0"/>
                </a:lnTo>
                <a:lnTo>
                  <a:pt x="152019" y="76962"/>
                </a:lnTo>
                <a:lnTo>
                  <a:pt x="245745" y="76581"/>
                </a:lnTo>
                <a:lnTo>
                  <a:pt x="244848" y="40800"/>
                </a:lnTo>
                <a:close/>
              </a:path>
            </a:pathLst>
          </a:custGeom>
          <a:solidFill>
            <a:srgbClr val="FFFFFF">
              <a:alpha val="82120"/>
            </a:srgbClr>
          </a:solidFill>
          <a:ln>
            <a:noFill/>
          </a:ln>
        </p:spPr>
      </p:sp>
      <p:sp>
        <p:nvSpPr>
          <p:cNvPr id="831" name="Google Shape;831;p42"/>
          <p:cNvSpPr/>
          <p:nvPr/>
        </p:nvSpPr>
        <p:spPr>
          <a:xfrm>
            <a:off x="8132825" y="2687400"/>
            <a:ext cx="3603563" cy="3524450"/>
          </a:xfrm>
          <a:custGeom>
            <a:avLst/>
            <a:gdLst/>
            <a:ahLst/>
            <a:cxnLst/>
            <a:rect l="l" t="t" r="r" b="b"/>
            <a:pathLst>
              <a:path w="288285" h="281956" extrusionOk="0">
                <a:moveTo>
                  <a:pt x="0" y="15232"/>
                </a:moveTo>
                <a:lnTo>
                  <a:pt x="1398" y="0"/>
                </a:lnTo>
                <a:lnTo>
                  <a:pt x="32037" y="4219"/>
                </a:lnTo>
                <a:lnTo>
                  <a:pt x="34039" y="18236"/>
                </a:lnTo>
                <a:lnTo>
                  <a:pt x="285999" y="19738"/>
                </a:lnTo>
                <a:lnTo>
                  <a:pt x="288285" y="166550"/>
                </a:lnTo>
                <a:lnTo>
                  <a:pt x="212865" y="166824"/>
                </a:lnTo>
                <a:lnTo>
                  <a:pt x="214040" y="281956"/>
                </a:lnTo>
                <a:lnTo>
                  <a:pt x="94209" y="281956"/>
                </a:lnTo>
                <a:lnTo>
                  <a:pt x="54265" y="281956"/>
                </a:lnTo>
                <a:lnTo>
                  <a:pt x="53090" y="260809"/>
                </a:lnTo>
                <a:lnTo>
                  <a:pt x="53090" y="226740"/>
                </a:lnTo>
                <a:lnTo>
                  <a:pt x="13015" y="225477"/>
                </a:lnTo>
                <a:lnTo>
                  <a:pt x="12014" y="88317"/>
                </a:lnTo>
                <a:lnTo>
                  <a:pt x="1001" y="87316"/>
                </a:lnTo>
                <a:close/>
              </a:path>
            </a:pathLst>
          </a:custGeom>
          <a:solidFill>
            <a:srgbClr val="FFFFFF">
              <a:alpha val="82120"/>
            </a:srgbClr>
          </a:solidFill>
          <a:ln>
            <a:noFill/>
          </a:ln>
        </p:spPr>
      </p:sp>
      <p:sp>
        <p:nvSpPr>
          <p:cNvPr id="832" name="Google Shape;832;p42"/>
          <p:cNvSpPr/>
          <p:nvPr/>
        </p:nvSpPr>
        <p:spPr>
          <a:xfrm>
            <a:off x="6638544" y="3666744"/>
            <a:ext cx="1965900" cy="2537400"/>
          </a:xfrm>
          <a:prstGeom prst="roundRect">
            <a:avLst>
              <a:gd name="adj" fmla="val 4691"/>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4743"/>
          </a:xfrm>
        </p:spPr>
        <p:txBody>
          <a:bodyPr>
            <a:normAutofit fontScale="90000"/>
          </a:bodyPr>
          <a:lstStyle/>
          <a:p>
            <a:r>
              <a:rPr lang="en-US" dirty="0"/>
              <a:t>message streaming platform</a:t>
            </a:r>
            <a:endParaRPr lang="en-US" dirty="0"/>
          </a:p>
        </p:txBody>
      </p:sp>
      <p:pic>
        <p:nvPicPr>
          <p:cNvPr id="4" name="Content Placeholder 3"/>
          <p:cNvPicPr>
            <a:picLocks noGrp="1" noChangeAspect="1"/>
          </p:cNvPicPr>
          <p:nvPr>
            <p:ph idx="1"/>
          </p:nvPr>
        </p:nvPicPr>
        <p:blipFill>
          <a:blip r:embed="rId1"/>
          <a:stretch>
            <a:fillRect/>
          </a:stretch>
        </p:blipFill>
        <p:spPr>
          <a:xfrm>
            <a:off x="838200" y="1411405"/>
            <a:ext cx="4630445" cy="4162425"/>
          </a:xfrm>
          <a:prstGeom prst="rect">
            <a:avLst/>
          </a:prstGeom>
        </p:spPr>
      </p:pic>
      <p:pic>
        <p:nvPicPr>
          <p:cNvPr id="5" name="Picture 4"/>
          <p:cNvPicPr>
            <a:picLocks noChangeAspect="1"/>
          </p:cNvPicPr>
          <p:nvPr/>
        </p:nvPicPr>
        <p:blipFill>
          <a:blip r:embed="rId2"/>
          <a:stretch>
            <a:fillRect/>
          </a:stretch>
        </p:blipFill>
        <p:spPr>
          <a:xfrm>
            <a:off x="6470729" y="1286445"/>
            <a:ext cx="5614737" cy="441234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pic>
        <p:nvPicPr>
          <p:cNvPr id="838" name="Google Shape;838;p43"/>
          <p:cNvPicPr preferRelativeResize="0"/>
          <p:nvPr/>
        </p:nvPicPr>
        <p:blipFill>
          <a:blip r:embed="rId1"/>
          <a:stretch>
            <a:fillRect/>
          </a:stretch>
        </p:blipFill>
        <p:spPr>
          <a:xfrm>
            <a:off x="396500" y="1005838"/>
            <a:ext cx="11262101" cy="5422983"/>
          </a:xfrm>
          <a:prstGeom prst="rect">
            <a:avLst/>
          </a:prstGeom>
          <a:noFill/>
          <a:ln>
            <a:noFill/>
          </a:ln>
        </p:spPr>
      </p:pic>
      <p:sp>
        <p:nvSpPr>
          <p:cNvPr id="839" name="Google Shape;839;p43"/>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Response Added to Socket Send Buffer</a:t>
            </a:r>
            <a:endParaRPr lang="en-US"/>
          </a:p>
        </p:txBody>
      </p:sp>
      <p:sp>
        <p:nvSpPr>
          <p:cNvPr id="840" name="Google Shape;840;p43"/>
          <p:cNvSpPr/>
          <p:nvPr/>
        </p:nvSpPr>
        <p:spPr>
          <a:xfrm>
            <a:off x="2537460" y="3457956"/>
            <a:ext cx="967350" cy="969300"/>
          </a:xfrm>
          <a:prstGeom prst="roundRect">
            <a:avLst>
              <a:gd name="adj" fmla="val 6666"/>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cxnSp>
        <p:nvCxnSpPr>
          <p:cNvPr id="841" name="Google Shape;841;p43"/>
          <p:cNvCxnSpPr>
            <a:stCxn id="842" idx="0"/>
            <a:endCxn id="843" idx="3"/>
          </p:cNvCxnSpPr>
          <p:nvPr/>
        </p:nvCxnSpPr>
        <p:spPr>
          <a:xfrm rot="5400000" flipH="1">
            <a:off x="5382765" y="3051816"/>
            <a:ext cx="330000" cy="909000"/>
          </a:xfrm>
          <a:prstGeom prst="curvedConnector2">
            <a:avLst/>
          </a:prstGeom>
          <a:noFill/>
          <a:ln w="76200" cap="flat" cmpd="sng">
            <a:solidFill>
              <a:schemeClr val="accent4"/>
            </a:solidFill>
            <a:prstDash val="solid"/>
            <a:round/>
            <a:headEnd type="none" w="med" len="med"/>
            <a:tailEnd type="triangle" w="med" len="med"/>
          </a:ln>
        </p:spPr>
      </p:cxnSp>
      <p:cxnSp>
        <p:nvCxnSpPr>
          <p:cNvPr id="844" name="Google Shape;844;p43"/>
          <p:cNvCxnSpPr>
            <a:stCxn id="843" idx="2"/>
            <a:endCxn id="840" idx="2"/>
          </p:cNvCxnSpPr>
          <p:nvPr/>
        </p:nvCxnSpPr>
        <p:spPr>
          <a:xfrm rot="5400000">
            <a:off x="3635415" y="3584370"/>
            <a:ext cx="228600" cy="1457100"/>
          </a:xfrm>
          <a:prstGeom prst="curvedConnector3">
            <a:avLst>
              <a:gd name="adj1" fmla="val 152099"/>
            </a:avLst>
          </a:prstGeom>
          <a:noFill/>
          <a:ln w="76200" cap="flat" cmpd="sng">
            <a:solidFill>
              <a:schemeClr val="accent4"/>
            </a:solidFill>
            <a:prstDash val="solid"/>
            <a:round/>
            <a:headEnd type="none" w="med" len="med"/>
            <a:tailEnd type="triangle" w="med" len="med"/>
          </a:ln>
        </p:spPr>
      </p:cxnSp>
      <p:sp>
        <p:nvSpPr>
          <p:cNvPr id="842" name="Google Shape;842;p43"/>
          <p:cNvSpPr/>
          <p:nvPr/>
        </p:nvSpPr>
        <p:spPr>
          <a:xfrm>
            <a:off x="5387340" y="3671316"/>
            <a:ext cx="1229850" cy="1691700"/>
          </a:xfrm>
          <a:prstGeom prst="roundRect">
            <a:avLst>
              <a:gd name="adj" fmla="val 6666"/>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843" name="Google Shape;843;p43"/>
          <p:cNvSpPr/>
          <p:nvPr/>
        </p:nvSpPr>
        <p:spPr>
          <a:xfrm>
            <a:off x="3863340" y="2484120"/>
            <a:ext cx="1229850" cy="1714500"/>
          </a:xfrm>
          <a:prstGeom prst="roundRect">
            <a:avLst>
              <a:gd name="adj" fmla="val 6666"/>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845" name="Google Shape;845;p43"/>
          <p:cNvSpPr/>
          <p:nvPr/>
        </p:nvSpPr>
        <p:spPr>
          <a:xfrm>
            <a:off x="8247125" y="2728188"/>
            <a:ext cx="3427625" cy="3483663"/>
          </a:xfrm>
          <a:custGeom>
            <a:avLst/>
            <a:gdLst/>
            <a:ahLst/>
            <a:cxnLst/>
            <a:rect l="l" t="t" r="r" b="b"/>
            <a:pathLst>
              <a:path w="274210" h="278693" extrusionOk="0">
                <a:moveTo>
                  <a:pt x="0" y="15017"/>
                </a:moveTo>
                <a:lnTo>
                  <a:pt x="5005" y="0"/>
                </a:lnTo>
                <a:lnTo>
                  <a:pt x="32037" y="4004"/>
                </a:lnTo>
                <a:lnTo>
                  <a:pt x="34039" y="18021"/>
                </a:lnTo>
                <a:lnTo>
                  <a:pt x="274210" y="15534"/>
                </a:lnTo>
                <a:lnTo>
                  <a:pt x="274210" y="162386"/>
                </a:lnTo>
                <a:lnTo>
                  <a:pt x="204896" y="162386"/>
                </a:lnTo>
                <a:lnTo>
                  <a:pt x="206071" y="278693"/>
                </a:lnTo>
                <a:lnTo>
                  <a:pt x="56869" y="278693"/>
                </a:lnTo>
                <a:lnTo>
                  <a:pt x="55694" y="263420"/>
                </a:lnTo>
                <a:lnTo>
                  <a:pt x="55694" y="252847"/>
                </a:lnTo>
                <a:lnTo>
                  <a:pt x="54063" y="227265"/>
                </a:lnTo>
                <a:lnTo>
                  <a:pt x="13015" y="225262"/>
                </a:lnTo>
                <a:lnTo>
                  <a:pt x="12014" y="88102"/>
                </a:lnTo>
                <a:lnTo>
                  <a:pt x="1001" y="87101"/>
                </a:lnTo>
                <a:close/>
              </a:path>
            </a:pathLst>
          </a:custGeom>
          <a:solidFill>
            <a:srgbClr val="FFFFFF">
              <a:alpha val="82120"/>
            </a:srgbClr>
          </a:solidFill>
          <a:ln>
            <a:noFill/>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09696"/>
          </a:xfrm>
        </p:spPr>
        <p:txBody>
          <a:bodyPr/>
          <a:lstStyle/>
          <a:p>
            <a:r>
              <a:rPr lang="en-US" dirty="0"/>
              <a:t>Fetch Request</a:t>
            </a:r>
            <a:endParaRPr lang="en-US" dirty="0"/>
          </a:p>
        </p:txBody>
      </p:sp>
      <p:sp>
        <p:nvSpPr>
          <p:cNvPr id="3" name="Content Placeholder 2"/>
          <p:cNvSpPr>
            <a:spLocks noGrp="1"/>
          </p:cNvSpPr>
          <p:nvPr>
            <p:ph idx="1"/>
          </p:nvPr>
        </p:nvSpPr>
        <p:spPr>
          <a:xfrm>
            <a:off x="705853" y="1235242"/>
            <a:ext cx="10647947" cy="4941721"/>
          </a:xfrm>
        </p:spPr>
        <p:txBody>
          <a:bodyPr/>
          <a:lstStyle/>
          <a:p>
            <a:r>
              <a:rPr lang="en-US" dirty="0">
                <a:solidFill>
                  <a:srgbClr val="231F20"/>
                </a:solidFill>
              </a:rPr>
              <a:t>If no new data is available in topics, sending empty response continuously is not efficient.</a:t>
            </a:r>
            <a:endParaRPr lang="en-US" dirty="0">
              <a:solidFill>
                <a:srgbClr val="231F20"/>
              </a:solidFill>
            </a:endParaRPr>
          </a:p>
          <a:p>
            <a:r>
              <a:rPr lang="en-US" dirty="0">
                <a:solidFill>
                  <a:srgbClr val="231F20"/>
                </a:solidFill>
              </a:rPr>
              <a:t>One condition is that a minimum quantity of event data in bytes has been retrieved from the topic and added to the response.</a:t>
            </a:r>
            <a:endParaRPr lang="en-US" dirty="0">
              <a:solidFill>
                <a:srgbClr val="231F20"/>
              </a:solidFill>
            </a:endParaRPr>
          </a:p>
          <a:p>
            <a:r>
              <a:rPr lang="en-US" dirty="0">
                <a:solidFill>
                  <a:srgbClr val="231F20"/>
                </a:solidFill>
              </a:rPr>
              <a:t>The second condition is the time the response has been in the response queue satisfies the max wait period</a:t>
            </a:r>
            <a:endParaRPr lang="en-US" dirty="0">
              <a:solidFill>
                <a:srgbClr val="231F20"/>
              </a:solidFill>
            </a:endParaRPr>
          </a:p>
          <a:p>
            <a:r>
              <a:rPr lang="en-US" dirty="0">
                <a:solidFill>
                  <a:srgbClr val="231F20"/>
                </a:solidFill>
              </a:rPr>
              <a:t>Network thread uses zero-copy transfer to send data from file to socket directly</a:t>
            </a:r>
            <a:endParaRPr lang="en-US" dirty="0">
              <a:solidFill>
                <a:srgbClr val="231F20"/>
              </a:solidFill>
            </a:endParaRP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44"/>
          <p:cNvPicPr preferRelativeResize="0"/>
          <p:nvPr/>
        </p:nvPicPr>
        <p:blipFill>
          <a:blip r:embed="rId1"/>
          <a:stretch>
            <a:fillRect/>
          </a:stretch>
        </p:blipFill>
        <p:spPr>
          <a:xfrm>
            <a:off x="397764" y="1005840"/>
            <a:ext cx="11260836" cy="5422393"/>
          </a:xfrm>
          <a:prstGeom prst="rect">
            <a:avLst/>
          </a:prstGeom>
          <a:noFill/>
          <a:ln>
            <a:noFill/>
          </a:ln>
        </p:spPr>
      </p:pic>
      <p:sp>
        <p:nvSpPr>
          <p:cNvPr id="852" name="Google Shape;852;p44"/>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Fetch Requests</a:t>
            </a:r>
            <a:endParaRPr dirty="0"/>
          </a:p>
        </p:txBody>
      </p:sp>
      <p:sp>
        <p:nvSpPr>
          <p:cNvPr id="853" name="Google Shape;853;p44"/>
          <p:cNvSpPr/>
          <p:nvPr/>
        </p:nvSpPr>
        <p:spPr>
          <a:xfrm>
            <a:off x="6967728" y="3662172"/>
            <a:ext cx="1275600" cy="1705350"/>
          </a:xfrm>
          <a:prstGeom prst="roundRect">
            <a:avLst>
              <a:gd name="adj" fmla="val 6666"/>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854" name="Google Shape;854;p44"/>
          <p:cNvSpPr/>
          <p:nvPr/>
        </p:nvSpPr>
        <p:spPr>
          <a:xfrm>
            <a:off x="3854200" y="3200400"/>
            <a:ext cx="1229850" cy="984900"/>
          </a:xfrm>
          <a:prstGeom prst="roundRect">
            <a:avLst>
              <a:gd name="adj" fmla="val 6666"/>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855" name="Google Shape;855;p44"/>
          <p:cNvSpPr/>
          <p:nvPr/>
        </p:nvSpPr>
        <p:spPr>
          <a:xfrm>
            <a:off x="6963156" y="1242060"/>
            <a:ext cx="1275600" cy="1705350"/>
          </a:xfrm>
          <a:prstGeom prst="roundRect">
            <a:avLst>
              <a:gd name="adj" fmla="val 6666"/>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856" name="Google Shape;856;p44"/>
          <p:cNvSpPr/>
          <p:nvPr/>
        </p:nvSpPr>
        <p:spPr>
          <a:xfrm>
            <a:off x="6309360" y="402088"/>
            <a:ext cx="2016300" cy="594300"/>
          </a:xfrm>
          <a:prstGeom prst="wedgeRoundRectCallout">
            <a:avLst>
              <a:gd name="adj1" fmla="val 20910"/>
              <a:gd name="adj2" fmla="val 89908"/>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22850" rIns="45713" bIns="22850" anchor="ctr" anchorCtr="0">
            <a:noAutofit/>
          </a:bodyPr>
          <a:lstStyle/>
          <a:p>
            <a:pPr algn="ctr"/>
            <a:r>
              <a:rPr lang="en-US" sz="1200" b="1" dirty="0">
                <a:solidFill>
                  <a:schemeClr val="lt1"/>
                </a:solidFill>
                <a:latin typeface="Montserrat"/>
                <a:ea typeface="Montserrat"/>
                <a:cs typeface="Montserrat"/>
                <a:sym typeface="Montserrat"/>
              </a:rPr>
              <a:t>Contiguous fetch ranges are calculated</a:t>
            </a:r>
            <a:endParaRPr sz="1200" b="1" dirty="0">
              <a:solidFill>
                <a:schemeClr val="lt1"/>
              </a:solidFill>
              <a:latin typeface="Montserrat"/>
              <a:ea typeface="Montserrat"/>
              <a:cs typeface="Montserrat"/>
              <a:sym typeface="Montserrat"/>
            </a:endParaRPr>
          </a:p>
        </p:txBody>
      </p:sp>
      <p:sp>
        <p:nvSpPr>
          <p:cNvPr id="857" name="Google Shape;857;p44"/>
          <p:cNvSpPr/>
          <p:nvPr/>
        </p:nvSpPr>
        <p:spPr>
          <a:xfrm>
            <a:off x="8735568" y="4925695"/>
            <a:ext cx="2290500" cy="594300"/>
          </a:xfrm>
          <a:prstGeom prst="wedgeRoundRectCallout">
            <a:avLst>
              <a:gd name="adj1" fmla="val -24575"/>
              <a:gd name="adj2" fmla="val -113679"/>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22850" rIns="45713" bIns="22850" anchor="ctr" anchorCtr="0">
            <a:noAutofit/>
          </a:bodyPr>
          <a:lstStyle/>
          <a:p>
            <a:pPr algn="ctr"/>
            <a:r>
              <a:rPr lang="en-US" sz="1200" b="1">
                <a:solidFill>
                  <a:schemeClr val="lt1"/>
                </a:solidFill>
                <a:latin typeface="Montserrat"/>
                <a:ea typeface="Montserrat"/>
                <a:cs typeface="Montserrat"/>
                <a:sym typeface="Montserrat"/>
              </a:rPr>
              <a:t>Fetch from object storage (if not available locally)</a:t>
            </a:r>
            <a:endParaRPr sz="1200" b="1">
              <a:solidFill>
                <a:schemeClr val="lt1"/>
              </a:solidFill>
              <a:latin typeface="Montserrat"/>
              <a:ea typeface="Montserrat"/>
              <a:cs typeface="Montserrat"/>
              <a:sym typeface="Montserrat"/>
            </a:endParaRPr>
          </a:p>
        </p:txBody>
      </p:sp>
      <p:sp>
        <p:nvSpPr>
          <p:cNvPr id="858" name="Google Shape;858;p44"/>
          <p:cNvSpPr/>
          <p:nvPr/>
        </p:nvSpPr>
        <p:spPr>
          <a:xfrm>
            <a:off x="3039995" y="4654695"/>
            <a:ext cx="1879050" cy="594300"/>
          </a:xfrm>
          <a:prstGeom prst="wedgeRoundRectCallout">
            <a:avLst>
              <a:gd name="adj1" fmla="val 22268"/>
              <a:gd name="adj2" fmla="val -122197"/>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22850" rIns="45713" bIns="22850" anchor="ctr" anchorCtr="0">
            <a:noAutofit/>
          </a:bodyPr>
          <a:lstStyle/>
          <a:p>
            <a:pPr algn="ctr"/>
            <a:r>
              <a:rPr lang="en-US" sz="1200" b="1">
                <a:solidFill>
                  <a:schemeClr val="lt1"/>
                </a:solidFill>
                <a:latin typeface="Montserrat"/>
                <a:ea typeface="Montserrat"/>
                <a:cs typeface="Montserrat"/>
                <a:sym typeface="Montserrat"/>
              </a:rPr>
              <a:t>Data is (zero) copied to the send buffer</a:t>
            </a:r>
            <a:endParaRPr sz="1200" b="1">
              <a:solidFill>
                <a:schemeClr val="lt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5530"/>
          </a:xfrm>
        </p:spPr>
        <p:txBody>
          <a:bodyPr/>
          <a:lstStyle/>
          <a:p>
            <a:r>
              <a:rPr lang="en-US" dirty="0"/>
              <a:t>Controllers</a:t>
            </a:r>
            <a:endParaRPr lang="en-US" dirty="0"/>
          </a:p>
        </p:txBody>
      </p:sp>
      <p:sp>
        <p:nvSpPr>
          <p:cNvPr id="3" name="Content Placeholder 2"/>
          <p:cNvSpPr>
            <a:spLocks noGrp="1"/>
          </p:cNvSpPr>
          <p:nvPr>
            <p:ph idx="1"/>
          </p:nvPr>
        </p:nvSpPr>
        <p:spPr>
          <a:xfrm>
            <a:off x="838200" y="1346662"/>
            <a:ext cx="10515600" cy="4830301"/>
          </a:xfrm>
        </p:spPr>
        <p:txBody>
          <a:bodyPr/>
          <a:lstStyle/>
          <a:p>
            <a:r>
              <a:rPr lang="en-US" dirty="0"/>
              <a:t>One of the brokers of a Kafka cluster</a:t>
            </a:r>
            <a:endParaRPr lang="en-US" dirty="0"/>
          </a:p>
          <a:p>
            <a:r>
              <a:rPr lang="en-US" dirty="0"/>
              <a:t>Responsible for the administration of the partitions.</a:t>
            </a:r>
            <a:endParaRPr lang="en-US" dirty="0"/>
          </a:p>
          <a:p>
            <a:r>
              <a:rPr lang="en-US" dirty="0"/>
              <a:t>For example,</a:t>
            </a:r>
            <a:endParaRPr lang="en-US" dirty="0"/>
          </a:p>
          <a:p>
            <a:r>
              <a:rPr lang="en-US" dirty="0"/>
              <a:t>Decides which replica should become the leader for each partition.</a:t>
            </a:r>
            <a:endParaRPr lang="en-US" dirty="0"/>
          </a:p>
          <a:p>
            <a:r>
              <a:rPr lang="en-US" dirty="0"/>
              <a:t>Tracks the state of each partitions(Online, offline, deleted, partition new partition,  partition deleted )</a:t>
            </a:r>
            <a:endParaRPr lang="en-US" dirty="0"/>
          </a:p>
          <a:p>
            <a:r>
              <a:rPr lang="en-US" dirty="0"/>
              <a:t>Elected by the Zookeeper.</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8657"/>
          </a:xfrm>
        </p:spPr>
        <p:txBody>
          <a:bodyPr/>
          <a:lstStyle/>
          <a:p>
            <a:r>
              <a:rPr lang="en-US" dirty="0"/>
              <a:t>Zookeeper</a:t>
            </a:r>
            <a:endParaRPr lang="en-US" dirty="0"/>
          </a:p>
        </p:txBody>
      </p:sp>
      <p:sp>
        <p:nvSpPr>
          <p:cNvPr id="3" name="Content Placeholder 2"/>
          <p:cNvSpPr>
            <a:spLocks noGrp="1"/>
          </p:cNvSpPr>
          <p:nvPr>
            <p:ph idx="1"/>
          </p:nvPr>
        </p:nvSpPr>
        <p:spPr>
          <a:xfrm>
            <a:off x="838200" y="1163782"/>
            <a:ext cx="10515600" cy="5013181"/>
          </a:xfrm>
        </p:spPr>
        <p:txBody>
          <a:bodyPr>
            <a:normAutofit lnSpcReduction="10000"/>
          </a:bodyPr>
          <a:lstStyle/>
          <a:p>
            <a:r>
              <a:rPr lang="en-US" dirty="0"/>
              <a:t>Application running separately outside of Kafka cluster.</a:t>
            </a:r>
            <a:endParaRPr lang="en-US" dirty="0"/>
          </a:p>
          <a:p>
            <a:r>
              <a:rPr lang="en-US" dirty="0"/>
              <a:t>More than zookeepers are allowed , then all of the work together as zookeeper cluster.</a:t>
            </a:r>
            <a:endParaRPr lang="en-US" dirty="0"/>
          </a:p>
          <a:p>
            <a:r>
              <a:rPr lang="en-US" dirty="0"/>
              <a:t>Default port is 2181</a:t>
            </a:r>
            <a:endParaRPr lang="en-US" dirty="0"/>
          </a:p>
          <a:p>
            <a:r>
              <a:rPr lang="en-US" dirty="0"/>
              <a:t>Metadata management</a:t>
            </a:r>
            <a:endParaRPr lang="en-US" dirty="0"/>
          </a:p>
          <a:p>
            <a:r>
              <a:rPr lang="en-US" dirty="0"/>
              <a:t>Tracks the state of Kafka brokers(alive brokers, crashed broker </a:t>
            </a:r>
            <a:r>
              <a:rPr lang="en-US" dirty="0" err="1"/>
              <a:t>etc</a:t>
            </a:r>
            <a:r>
              <a:rPr lang="en-US" dirty="0"/>
              <a:t>)</a:t>
            </a:r>
            <a:endParaRPr lang="en-US" dirty="0"/>
          </a:p>
          <a:p>
            <a:r>
              <a:rPr lang="en-US" dirty="0"/>
              <a:t>Elects a new controller whenever  a brokers fails.</a:t>
            </a:r>
            <a:endParaRPr lang="en-US" dirty="0"/>
          </a:p>
          <a:p>
            <a:r>
              <a:rPr lang="en-US" dirty="0"/>
              <a:t>Contain the metadata information</a:t>
            </a:r>
            <a:br>
              <a:rPr lang="en-US" dirty="0"/>
            </a:br>
            <a:r>
              <a:rPr lang="en-US" dirty="0"/>
              <a:t>List of topics and number of partitions for each topic.</a:t>
            </a:r>
            <a:br>
              <a:rPr lang="en-US" dirty="0"/>
            </a:br>
            <a:r>
              <a:rPr lang="en-US" dirty="0"/>
              <a:t>Location of all the replicas for each topics </a:t>
            </a:r>
            <a:r>
              <a:rPr lang="en-US" dirty="0" err="1"/>
              <a:t>parition</a:t>
            </a:r>
            <a:r>
              <a:rPr lang="en-US" dirty="0"/>
              <a:t>.</a:t>
            </a:r>
            <a:br>
              <a:rPr lang="en-US" dirty="0"/>
            </a:br>
            <a:r>
              <a:rPr lang="en-US" dirty="0"/>
              <a:t>Information about ACL(Access Control Lists)</a:t>
            </a:r>
            <a:endParaRPr lang="en-US" dirty="0"/>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9186"/>
            <a:ext cx="10515600" cy="516023"/>
          </a:xfrm>
        </p:spPr>
        <p:txBody>
          <a:bodyPr>
            <a:normAutofit fontScale="90000"/>
          </a:bodyPr>
          <a:lstStyle/>
          <a:p>
            <a:r>
              <a:rPr lang="en-US" dirty="0"/>
              <a:t>Producers </a:t>
            </a:r>
            <a:endParaRPr lang="en-US" dirty="0"/>
          </a:p>
        </p:txBody>
      </p:sp>
      <p:sp>
        <p:nvSpPr>
          <p:cNvPr id="3" name="Content Placeholder 2"/>
          <p:cNvSpPr>
            <a:spLocks noGrp="1"/>
          </p:cNvSpPr>
          <p:nvPr>
            <p:ph idx="1"/>
          </p:nvPr>
        </p:nvSpPr>
        <p:spPr>
          <a:xfrm>
            <a:off x="656948" y="715209"/>
            <a:ext cx="10587401" cy="5910033"/>
          </a:xfrm>
        </p:spPr>
        <p:txBody>
          <a:bodyPr>
            <a:normAutofit/>
          </a:bodyPr>
          <a:lstStyle/>
          <a:p>
            <a:r>
              <a:rPr lang="en-US" sz="2400" dirty="0"/>
              <a:t>Producer are write/publish data to the topics within cluster using the producing APIS.</a:t>
            </a:r>
            <a:endParaRPr lang="en-US" sz="2400" dirty="0"/>
          </a:p>
          <a:p>
            <a:r>
              <a:rPr lang="en-US" sz="2400" dirty="0"/>
              <a:t>Producer can write data either on the topic level (All the partition of that topics ) or specific partitions of the topic.</a:t>
            </a:r>
            <a:endParaRPr lang="en-US" sz="2400" dirty="0"/>
          </a:p>
          <a:p>
            <a:r>
              <a:rPr lang="en-US" sz="2400" dirty="0"/>
              <a:t>Producer can choose to receive ack of data writes </a:t>
            </a:r>
            <a:br>
              <a:rPr lang="en-US" sz="2400" dirty="0"/>
            </a:br>
            <a:r>
              <a:rPr lang="en-US" sz="2400" dirty="0"/>
              <a:t>acks=0:Producer wont wait for ack(possible data loss)</a:t>
            </a:r>
            <a:br>
              <a:rPr lang="en-US" sz="2400" dirty="0"/>
            </a:br>
            <a:r>
              <a:rPr lang="en-US" sz="2400" dirty="0"/>
              <a:t>acks=1:producer will wait for leader ack(limited data loss)</a:t>
            </a:r>
            <a:br>
              <a:rPr lang="en-US" sz="2400" dirty="0"/>
            </a:br>
            <a:r>
              <a:rPr lang="en-US" sz="2400" dirty="0"/>
              <a:t>acks=all: Leader + replicas ack(no loss data)</a:t>
            </a:r>
            <a:endParaRPr lang="en-US" sz="2400" dirty="0"/>
          </a:p>
          <a:p>
            <a:endParaRPr lang="en-US" dirty="0"/>
          </a:p>
          <a:p>
            <a:endParaRPr lang="en-US" dirty="0"/>
          </a:p>
        </p:txBody>
      </p:sp>
      <p:pic>
        <p:nvPicPr>
          <p:cNvPr id="4" name="Picture 3"/>
          <p:cNvPicPr>
            <a:picLocks noChangeAspect="1"/>
          </p:cNvPicPr>
          <p:nvPr/>
        </p:nvPicPr>
        <p:blipFill>
          <a:blip r:embed="rId1"/>
          <a:stretch>
            <a:fillRect/>
          </a:stretch>
        </p:blipFill>
        <p:spPr>
          <a:xfrm>
            <a:off x="1724481" y="3670225"/>
            <a:ext cx="8452333" cy="284357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959" y="470616"/>
            <a:ext cx="10515600" cy="900528"/>
          </a:xfrm>
        </p:spPr>
        <p:txBody>
          <a:bodyPr>
            <a:normAutofit fontScale="90000"/>
          </a:bodyPr>
          <a:lstStyle/>
          <a:p>
            <a:r>
              <a:rPr lang="en-US" dirty="0"/>
              <a:t>Acknowledgement</a:t>
            </a:r>
            <a:br>
              <a:rPr lang="en-US" dirty="0"/>
            </a:br>
            <a:endParaRPr lang="en-US" dirty="0"/>
          </a:p>
        </p:txBody>
      </p:sp>
      <p:sp>
        <p:nvSpPr>
          <p:cNvPr id="3" name="Content Placeholder 2"/>
          <p:cNvSpPr>
            <a:spLocks noGrp="1"/>
          </p:cNvSpPr>
          <p:nvPr>
            <p:ph idx="1"/>
          </p:nvPr>
        </p:nvSpPr>
        <p:spPr>
          <a:xfrm>
            <a:off x="838200" y="1131302"/>
            <a:ext cx="10515600" cy="5045662"/>
          </a:xfrm>
        </p:spPr>
        <p:txBody>
          <a:bodyPr/>
          <a:lstStyle/>
          <a:p>
            <a:r>
              <a:rPr lang="en-US" dirty="0"/>
              <a:t>The number of acknowledgements the producer requires the leader to have received before considering a request complete may vary.</a:t>
            </a:r>
            <a:endParaRPr lang="en-US" dirty="0"/>
          </a:p>
          <a:p>
            <a:r>
              <a:rPr lang="en-US" dirty="0"/>
              <a:t>Producer  property to be set acks </a:t>
            </a:r>
            <a:br>
              <a:rPr lang="en-US" dirty="0"/>
            </a:br>
            <a:r>
              <a:rPr lang="en-US" dirty="0"/>
              <a:t>acks=0</a:t>
            </a:r>
            <a:br>
              <a:rPr lang="en-US" dirty="0"/>
            </a:br>
            <a:r>
              <a:rPr lang="en-US" dirty="0"/>
              <a:t>acks=1</a:t>
            </a:r>
            <a:br>
              <a:rPr lang="en-US" dirty="0"/>
            </a:br>
            <a:r>
              <a:rPr lang="en-US" dirty="0"/>
              <a:t>acks=all</a:t>
            </a:r>
            <a:endParaRPr lang="en-US" dirty="0"/>
          </a:p>
          <a:p>
            <a:r>
              <a:rPr lang="en-US" dirty="0"/>
              <a:t>This controls the durability of records that are sent .</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0290"/>
          </a:xfrm>
        </p:spPr>
        <p:txBody>
          <a:bodyPr/>
          <a:lstStyle/>
          <a:p>
            <a:r>
              <a:rPr lang="en-US" dirty="0"/>
              <a:t>Acks=0</a:t>
            </a:r>
            <a:endParaRPr lang="en-US" dirty="0"/>
          </a:p>
        </p:txBody>
      </p:sp>
      <p:sp>
        <p:nvSpPr>
          <p:cNvPr id="3" name="Content Placeholder 2"/>
          <p:cNvSpPr>
            <a:spLocks noGrp="1"/>
          </p:cNvSpPr>
          <p:nvPr>
            <p:ph idx="1"/>
          </p:nvPr>
        </p:nvSpPr>
        <p:spPr>
          <a:xfrm>
            <a:off x="838200" y="1125416"/>
            <a:ext cx="10515600" cy="5051547"/>
          </a:xfrm>
        </p:spPr>
        <p:txBody>
          <a:bodyPr/>
          <a:lstStyle/>
          <a:p>
            <a:r>
              <a:rPr lang="en-US" dirty="0"/>
              <a:t>The producer will not wait for any acknowledgment from the server</a:t>
            </a:r>
            <a:endParaRPr lang="en-US" dirty="0"/>
          </a:p>
          <a:p>
            <a:r>
              <a:rPr lang="en-US" dirty="0"/>
              <a:t>No guarantee can be made that the server has received the record</a:t>
            </a:r>
            <a:endParaRPr lang="en-US" dirty="0"/>
          </a:p>
          <a:p>
            <a:r>
              <a:rPr lang="en-US" dirty="0"/>
              <a:t>High performance </a:t>
            </a:r>
            <a:endParaRPr lang="en-US" dirty="0"/>
          </a:p>
          <a:p>
            <a:r>
              <a:rPr lang="en-US" dirty="0"/>
              <a:t>Possibility of data loss</a:t>
            </a:r>
            <a:endParaRPr lang="en-US" dirty="0"/>
          </a:p>
          <a:p>
            <a:r>
              <a:rPr lang="en-US" dirty="0"/>
              <a:t>Useful when its ok to potentially lose data:</a:t>
            </a:r>
            <a:br>
              <a:rPr lang="en-US" dirty="0"/>
            </a:br>
            <a:r>
              <a:rPr lang="en-US" dirty="0"/>
              <a:t>log collection</a:t>
            </a:r>
            <a:endParaRPr lang="en-US" dirty="0"/>
          </a:p>
          <a:p>
            <a:endParaRPr lang="en-US" dirty="0"/>
          </a:p>
          <a:p>
            <a:endParaRPr lang="en-US" dirty="0"/>
          </a:p>
        </p:txBody>
      </p:sp>
      <p:pic>
        <p:nvPicPr>
          <p:cNvPr id="4" name="Picture 3"/>
          <p:cNvPicPr>
            <a:picLocks noChangeAspect="1"/>
          </p:cNvPicPr>
          <p:nvPr/>
        </p:nvPicPr>
        <p:blipFill>
          <a:blip r:embed="rId1"/>
          <a:stretch>
            <a:fillRect/>
          </a:stretch>
        </p:blipFill>
        <p:spPr>
          <a:xfrm>
            <a:off x="838200" y="4378569"/>
            <a:ext cx="10047396" cy="179839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5460"/>
          </a:xfrm>
        </p:spPr>
        <p:txBody>
          <a:bodyPr/>
          <a:lstStyle/>
          <a:p>
            <a:r>
              <a:rPr lang="en-US" dirty="0"/>
              <a:t>Acks=1</a:t>
            </a:r>
            <a:endParaRPr lang="en-US" dirty="0"/>
          </a:p>
        </p:txBody>
      </p:sp>
      <p:sp>
        <p:nvSpPr>
          <p:cNvPr id="3" name="Content Placeholder 2"/>
          <p:cNvSpPr>
            <a:spLocks noGrp="1"/>
          </p:cNvSpPr>
          <p:nvPr>
            <p:ph idx="1"/>
          </p:nvPr>
        </p:nvSpPr>
        <p:spPr>
          <a:xfrm>
            <a:off x="838200" y="1160586"/>
            <a:ext cx="10515600" cy="5016377"/>
          </a:xfrm>
        </p:spPr>
        <p:txBody>
          <a:bodyPr/>
          <a:lstStyle/>
          <a:p>
            <a:r>
              <a:rPr lang="en-US" dirty="0"/>
              <a:t>Acknowledgement sent once data is written to the leader partition </a:t>
            </a:r>
            <a:endParaRPr lang="en-US" dirty="0"/>
          </a:p>
          <a:p>
            <a:r>
              <a:rPr lang="en-US" dirty="0"/>
              <a:t>No guarantee for data being replicated to ISRs</a:t>
            </a:r>
            <a:endParaRPr lang="en-US" dirty="0"/>
          </a:p>
          <a:p>
            <a:r>
              <a:rPr lang="en-US" dirty="0"/>
              <a:t>If an ack is not received, the producer may retry</a:t>
            </a:r>
            <a:endParaRPr lang="en-US" dirty="0"/>
          </a:p>
          <a:p>
            <a:r>
              <a:rPr lang="en-US" dirty="0"/>
              <a:t>Data loss possibility in case the leader goes down but the data is not yet replicated to ISRs</a:t>
            </a:r>
            <a:endParaRPr lang="en-US" dirty="0"/>
          </a:p>
          <a:p>
            <a:endParaRPr lang="en-US" dirty="0"/>
          </a:p>
        </p:txBody>
      </p:sp>
      <p:pic>
        <p:nvPicPr>
          <p:cNvPr id="4" name="Picture 3"/>
          <p:cNvPicPr>
            <a:picLocks noChangeAspect="1"/>
          </p:cNvPicPr>
          <p:nvPr/>
        </p:nvPicPr>
        <p:blipFill>
          <a:blip r:embed="rId1"/>
          <a:stretch>
            <a:fillRect/>
          </a:stretch>
        </p:blipFill>
        <p:spPr>
          <a:xfrm>
            <a:off x="1161317" y="3668774"/>
            <a:ext cx="10515600" cy="262010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49779"/>
          </a:xfrm>
        </p:spPr>
        <p:txBody>
          <a:bodyPr>
            <a:normAutofit fontScale="90000"/>
          </a:bodyPr>
          <a:lstStyle/>
          <a:p>
            <a:r>
              <a:rPr lang="en-US" dirty="0"/>
              <a:t>Acks=all</a:t>
            </a:r>
            <a:endParaRPr lang="en-US" dirty="0"/>
          </a:p>
        </p:txBody>
      </p:sp>
      <p:sp>
        <p:nvSpPr>
          <p:cNvPr id="3" name="Content Placeholder 2"/>
          <p:cNvSpPr>
            <a:spLocks noGrp="1"/>
          </p:cNvSpPr>
          <p:nvPr>
            <p:ph idx="1"/>
          </p:nvPr>
        </p:nvSpPr>
        <p:spPr>
          <a:xfrm>
            <a:off x="615462" y="760407"/>
            <a:ext cx="10738338" cy="5732467"/>
          </a:xfrm>
        </p:spPr>
        <p:txBody>
          <a:bodyPr/>
          <a:lstStyle/>
          <a:p>
            <a:r>
              <a:rPr lang="en-US" dirty="0"/>
              <a:t>The leader will wait for the full set of in-sync replicas to acknowledge the records. confluent default ack</a:t>
            </a:r>
            <a:endParaRPr lang="en-US" dirty="0"/>
          </a:p>
          <a:p>
            <a:r>
              <a:rPr lang="en-US" dirty="0"/>
              <a:t>More latency and more safety </a:t>
            </a:r>
            <a:endParaRPr lang="en-US" dirty="0"/>
          </a:p>
          <a:p>
            <a:r>
              <a:rPr lang="en-US" dirty="0"/>
              <a:t>No data loss as long as ISR is alive .</a:t>
            </a:r>
            <a:endParaRPr lang="en-US" dirty="0"/>
          </a:p>
          <a:p>
            <a:endParaRPr lang="en-US" dirty="0"/>
          </a:p>
        </p:txBody>
      </p:sp>
      <p:pic>
        <p:nvPicPr>
          <p:cNvPr id="4" name="Picture 3"/>
          <p:cNvPicPr>
            <a:picLocks noChangeAspect="1"/>
          </p:cNvPicPr>
          <p:nvPr/>
        </p:nvPicPr>
        <p:blipFill>
          <a:blip r:embed="rId1"/>
          <a:stretch>
            <a:fillRect/>
          </a:stretch>
        </p:blipFill>
        <p:spPr>
          <a:xfrm>
            <a:off x="1479213" y="2840426"/>
            <a:ext cx="9010835" cy="36524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437"/>
            <a:ext cx="10371667" cy="1142091"/>
          </a:xfrm>
        </p:spPr>
        <p:txBody>
          <a:bodyPr/>
          <a:lstStyle/>
          <a:p>
            <a:r>
              <a:rPr lang="en-US" dirty="0"/>
              <a:t>Messaging System</a:t>
            </a:r>
            <a:endParaRPr lang="en-US" dirty="0"/>
          </a:p>
        </p:txBody>
      </p:sp>
      <p:sp>
        <p:nvSpPr>
          <p:cNvPr id="3" name="Content Placeholder 2"/>
          <p:cNvSpPr>
            <a:spLocks noGrp="1"/>
          </p:cNvSpPr>
          <p:nvPr>
            <p:ph idx="1"/>
          </p:nvPr>
        </p:nvSpPr>
        <p:spPr>
          <a:xfrm>
            <a:off x="838200" y="1524000"/>
            <a:ext cx="10515600" cy="4652963"/>
          </a:xfrm>
        </p:spPr>
        <p:txBody>
          <a:bodyPr/>
          <a:lstStyle/>
          <a:p>
            <a:pPr marL="0" indent="0">
              <a:buNone/>
            </a:pPr>
            <a:r>
              <a:rPr lang="en-US" dirty="0"/>
              <a:t>Messaging system is responsible for transferring data from one application to another so the application can focus on data without getting down on data  transmission and sharing.</a:t>
            </a:r>
            <a:endParaRPr lang="en-US" dirty="0"/>
          </a:p>
          <a:p>
            <a:pPr marL="0" indent="0">
              <a:buNone/>
            </a:pPr>
            <a:r>
              <a:rPr lang="en-US" dirty="0"/>
              <a:t>Point to point messaging system</a:t>
            </a:r>
            <a:endParaRPr lang="en-US" dirty="0"/>
          </a:p>
          <a:p>
            <a:pPr marL="514350" indent="-514350">
              <a:buFont typeface="+mj-lt"/>
              <a:buAutoNum type="arabicPeriod"/>
            </a:pPr>
            <a:r>
              <a:rPr lang="en-US" dirty="0"/>
              <a:t>Massage are persisted in a queue.</a:t>
            </a:r>
            <a:endParaRPr lang="en-US" dirty="0"/>
          </a:p>
          <a:p>
            <a:pPr marL="514350" indent="-514350">
              <a:buFont typeface="+mj-lt"/>
              <a:buAutoNum type="arabicPeriod"/>
            </a:pPr>
            <a:r>
              <a:rPr lang="en-US" dirty="0"/>
              <a:t>There is no time dependency laid for the receiver to receive message.</a:t>
            </a:r>
            <a:endParaRPr lang="en-US" dirty="0"/>
          </a:p>
          <a:p>
            <a:pPr marL="514350" indent="-514350">
              <a:buFont typeface="+mj-lt"/>
              <a:buAutoNum type="arabicPeriod"/>
            </a:pPr>
            <a:r>
              <a:rPr lang="en-US" dirty="0"/>
              <a:t>When the receiver receives the message ,it will send an acknowledgement back to the sender.</a:t>
            </a:r>
            <a:endParaRPr lang="en-US" dirty="0"/>
          </a:p>
          <a:p>
            <a:pPr marL="514350" indent="-514350">
              <a:buFont typeface="+mj-lt"/>
              <a:buAutoNum type="arabicPeriod"/>
            </a:pPr>
            <a:r>
              <a:rPr lang="en-US" dirty="0"/>
              <a:t>Particular message can be consumed by max of one receiver only.</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354" y="206864"/>
            <a:ext cx="10515600" cy="760290"/>
          </a:xfrm>
        </p:spPr>
        <p:txBody>
          <a:bodyPr/>
          <a:lstStyle/>
          <a:p>
            <a:r>
              <a:rPr lang="en-US" dirty="0" err="1"/>
              <a:t>Min.insync.replicas</a:t>
            </a:r>
            <a:endParaRPr lang="en-US" dirty="0"/>
          </a:p>
        </p:txBody>
      </p:sp>
      <p:sp>
        <p:nvSpPr>
          <p:cNvPr id="3" name="Content Placeholder 2"/>
          <p:cNvSpPr>
            <a:spLocks noGrp="1"/>
          </p:cNvSpPr>
          <p:nvPr>
            <p:ph idx="1"/>
          </p:nvPr>
        </p:nvSpPr>
        <p:spPr>
          <a:xfrm>
            <a:off x="838200" y="967154"/>
            <a:ext cx="10515600" cy="5209809"/>
          </a:xfrm>
        </p:spPr>
        <p:txBody>
          <a:bodyPr/>
          <a:lstStyle/>
          <a:p>
            <a:r>
              <a:rPr lang="en-US" dirty="0"/>
              <a:t>When a producer sets acks to all ,</a:t>
            </a:r>
            <a:r>
              <a:rPr lang="en-US" dirty="0" err="1"/>
              <a:t>min.insync.replicas</a:t>
            </a:r>
            <a:r>
              <a:rPr lang="en-US" dirty="0"/>
              <a:t> specifies the minimum number of replicas that must acknowledge a write for the write to be considered successful.</a:t>
            </a:r>
            <a:br>
              <a:rPr lang="en-US" dirty="0"/>
            </a:br>
            <a:br>
              <a:rPr lang="en-US" dirty="0"/>
            </a:br>
            <a:r>
              <a:rPr lang="en-US" dirty="0"/>
              <a:t> 10,replicas,min.insync.replicas=2,write successful if data is written to         leader and any 2 ISR</a:t>
            </a:r>
            <a:endParaRPr lang="en-US" dirty="0"/>
          </a:p>
          <a:p>
            <a:r>
              <a:rPr lang="en-US" dirty="0"/>
              <a:t>If minimum cannot be met, then the producer will raise an exception (</a:t>
            </a:r>
            <a:r>
              <a:rPr lang="en-US" dirty="0" err="1"/>
              <a:t>notenoughreplicas</a:t>
            </a:r>
            <a:r>
              <a:rPr lang="en-US" dirty="0"/>
              <a:t>).</a:t>
            </a:r>
            <a:endParaRPr lang="en-US" dirty="0"/>
          </a:p>
          <a:p>
            <a:r>
              <a:rPr lang="en-US" dirty="0"/>
              <a:t>Combination of both provide durability guarantees. </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6137"/>
          </a:xfrm>
        </p:spPr>
        <p:txBody>
          <a:bodyPr/>
          <a:lstStyle/>
          <a:p>
            <a:r>
              <a:rPr lang="en-US" dirty="0"/>
              <a:t>Retrying to produce messages</a:t>
            </a:r>
            <a:endParaRPr lang="en-US" dirty="0"/>
          </a:p>
        </p:txBody>
      </p:sp>
      <p:sp>
        <p:nvSpPr>
          <p:cNvPr id="3" name="Content Placeholder 2"/>
          <p:cNvSpPr>
            <a:spLocks noGrp="1"/>
          </p:cNvSpPr>
          <p:nvPr>
            <p:ph idx="1"/>
          </p:nvPr>
        </p:nvSpPr>
        <p:spPr>
          <a:xfrm>
            <a:off x="838200" y="1301262"/>
            <a:ext cx="10515600" cy="4875701"/>
          </a:xfrm>
        </p:spPr>
        <p:txBody>
          <a:bodyPr/>
          <a:lstStyle/>
          <a:p>
            <a:r>
              <a:rPr lang="en-US" dirty="0"/>
              <a:t>In case of transient failures (</a:t>
            </a:r>
            <a:r>
              <a:rPr lang="en-US" dirty="0" err="1"/>
              <a:t>Notenoughexception</a:t>
            </a:r>
            <a:r>
              <a:rPr lang="en-US" dirty="0"/>
              <a:t>), developers are expected to handle exceptions, otherwise the data will be lost.</a:t>
            </a:r>
            <a:endParaRPr lang="en-US" dirty="0"/>
          </a:p>
          <a:p>
            <a:r>
              <a:rPr lang="en-US" dirty="0"/>
              <a:t>Retries: Number of times to retry a request that failed for potentially transient reason.</a:t>
            </a:r>
            <a:endParaRPr lang="en-US" dirty="0"/>
          </a:p>
          <a:p>
            <a:r>
              <a:rPr lang="en-US" dirty="0"/>
              <a:t>Setting a value of greater the zero for this property will cause the client to send any request that fails with transient error.</a:t>
            </a:r>
            <a:endParaRPr lang="en-US" dirty="0"/>
          </a:p>
          <a:p>
            <a:r>
              <a:rPr lang="en-US" dirty="0"/>
              <a:t>It is recommended that rather than control the number of retries, we should control for how long a client should retry request.in this case retries can be set to a very large value.</a:t>
            </a:r>
            <a:endParaRPr lang="en-US" dirty="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8213"/>
          </a:xfrm>
        </p:spPr>
        <p:txBody>
          <a:bodyPr/>
          <a:lstStyle/>
          <a:p>
            <a:r>
              <a:rPr lang="en-US" dirty="0"/>
              <a:t>Retrying with timeouts</a:t>
            </a:r>
            <a:endParaRPr lang="en-US" dirty="0"/>
          </a:p>
        </p:txBody>
      </p:sp>
      <p:sp>
        <p:nvSpPr>
          <p:cNvPr id="3" name="Content Placeholder 2"/>
          <p:cNvSpPr>
            <a:spLocks noGrp="1"/>
          </p:cNvSpPr>
          <p:nvPr>
            <p:ph idx="1"/>
          </p:nvPr>
        </p:nvSpPr>
        <p:spPr>
          <a:xfrm>
            <a:off x="838200" y="1213338"/>
            <a:ext cx="10515600" cy="4963625"/>
          </a:xfrm>
        </p:spPr>
        <p:txBody>
          <a:bodyPr/>
          <a:lstStyle/>
          <a:p>
            <a:r>
              <a:rPr lang="en-US" dirty="0"/>
              <a:t>Retry.backoff.ms(=100 </a:t>
            </a:r>
            <a:r>
              <a:rPr lang="en-US" dirty="0" err="1"/>
              <a:t>ms</a:t>
            </a:r>
            <a:r>
              <a:rPr lang="en-US" dirty="0"/>
              <a:t>) is the amount of time to wait before attempting to retry a failed request to a given topics partition.</a:t>
            </a:r>
            <a:endParaRPr lang="en-US" dirty="0"/>
          </a:p>
          <a:p>
            <a:r>
              <a:rPr lang="en-US" dirty="0"/>
              <a:t>Delivery.timeout.ms(defaults to 2 mins) is the maximum amount of time for which the producer will attempt to retry a failed request.</a:t>
            </a:r>
            <a:endParaRPr lang="en-US" dirty="0"/>
          </a:p>
          <a:p>
            <a:r>
              <a:rPr lang="en-US" dirty="0"/>
              <a:t>If retries are enable there are failed sends, there is a risk of massage re-ordering due to retries.</a:t>
            </a:r>
            <a:br>
              <a:rPr lang="en-US" dirty="0"/>
            </a:br>
            <a:r>
              <a:rPr lang="en-US" dirty="0"/>
              <a:t>	Two request are sent to single partition.</a:t>
            </a:r>
            <a:br>
              <a:rPr lang="en-US" dirty="0"/>
            </a:br>
            <a:r>
              <a:rPr lang="en-US" dirty="0"/>
              <a:t>	First fails and is retried.</a:t>
            </a:r>
            <a:br>
              <a:rPr lang="en-US" dirty="0"/>
            </a:br>
            <a:r>
              <a:rPr lang="en-US" dirty="0"/>
              <a:t>	Meanwhile the 2</a:t>
            </a:r>
            <a:r>
              <a:rPr lang="en-US" baseline="30000" dirty="0"/>
              <a:t>nd</a:t>
            </a:r>
            <a:r>
              <a:rPr lang="en-US" dirty="0"/>
              <a:t> one is already written to the partition</a:t>
            </a:r>
            <a:br>
              <a:rPr lang="en-US" dirty="0"/>
            </a:br>
            <a:r>
              <a:rPr lang="en-US" dirty="0"/>
              <a:t>	After the retry the first one is also written to the partition but 	order is messed up</a:t>
            </a:r>
            <a:endParaRPr lang="en-US" dirty="0"/>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4785"/>
            <a:ext cx="10515600" cy="540972"/>
          </a:xfrm>
        </p:spPr>
        <p:txBody>
          <a:bodyPr>
            <a:normAutofit fontScale="90000"/>
          </a:bodyPr>
          <a:lstStyle/>
          <a:p>
            <a:r>
              <a:rPr lang="en-US" dirty="0" err="1"/>
              <a:t>Max.in.flight.request.per.connection</a:t>
            </a:r>
            <a:endParaRPr lang="en-US" dirty="0"/>
          </a:p>
        </p:txBody>
      </p:sp>
      <p:sp>
        <p:nvSpPr>
          <p:cNvPr id="6" name="Title 1"/>
          <p:cNvSpPr>
            <a:spLocks noGrp="1"/>
          </p:cNvSpPr>
          <p:nvPr>
            <p:ph idx="1"/>
          </p:nvPr>
        </p:nvSpPr>
        <p:spPr>
          <a:xfrm>
            <a:off x="838200" y="1266825"/>
            <a:ext cx="10515600" cy="4910138"/>
          </a:xfrm>
        </p:spPr>
        <p:txBody>
          <a:bodyPr>
            <a:normAutofit fontScale="97500"/>
          </a:bodyPr>
          <a:lstStyle/>
          <a:p>
            <a:r>
              <a:rPr lang="en-US" dirty="0" err="1"/>
              <a:t>Max.in.flight.request.per.connection</a:t>
            </a:r>
            <a:r>
              <a:rPr lang="en-US" dirty="0"/>
              <a:t>(=5) the maximum number of unacknowledged request the client will send on a single connection before blocking.</a:t>
            </a:r>
            <a:endParaRPr lang="en-US" dirty="0"/>
          </a:p>
          <a:p>
            <a:r>
              <a:rPr lang="en-US" dirty="0"/>
              <a:t>Is set =1 will ensure ordering but will reduce throughput</a:t>
            </a:r>
            <a:endParaRPr lang="en-US" dirty="0"/>
          </a:p>
          <a:p>
            <a:endParaRPr lang="en-US" dirty="0"/>
          </a:p>
          <a:p>
            <a:pPr marL="0" indent="0">
              <a:buNone/>
            </a:pPr>
            <a:r>
              <a:rPr lang="en-US" dirty="0" err="1"/>
              <a:t>Enable.idemoptence</a:t>
            </a:r>
            <a:endParaRPr lang="en-US" dirty="0"/>
          </a:p>
          <a:p>
            <a:r>
              <a:rPr lang="en-US" dirty="0"/>
              <a:t>When it set to true the producer adds a unique sequences number to message. duplicate check  </a:t>
            </a:r>
            <a:endParaRPr lang="en-US" dirty="0"/>
          </a:p>
          <a:p>
            <a:endParaRPr lang="en-US" dirty="0"/>
          </a:p>
          <a:p>
            <a:pPr marL="0" indent="0">
              <a:buNone/>
            </a:pPr>
            <a:r>
              <a:rPr lang="en-US" dirty="0" err="1"/>
              <a:t>Refrance</a:t>
            </a:r>
            <a:r>
              <a:rPr lang="en-US" dirty="0"/>
              <a:t>: https://kafka.apache.org/documentation/#producerconfigs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1319"/>
          </a:xfrm>
        </p:spPr>
        <p:txBody>
          <a:bodyPr>
            <a:normAutofit fontScale="90000"/>
          </a:bodyPr>
          <a:lstStyle/>
          <a:p>
            <a:endParaRPr lang="en-US" dirty="0"/>
          </a:p>
        </p:txBody>
      </p:sp>
      <p:pic>
        <p:nvPicPr>
          <p:cNvPr id="9" name="Content Placeholder 8"/>
          <p:cNvPicPr>
            <a:picLocks noGrp="1" noChangeAspect="1"/>
          </p:cNvPicPr>
          <p:nvPr>
            <p:ph idx="1"/>
          </p:nvPr>
        </p:nvPicPr>
        <p:blipFill rotWithShape="1">
          <a:blip r:embed="rId1">
            <a:extLst>
              <a:ext uri="{28A0092B-C50C-407E-A947-70E740481C1C}">
                <a14:useLocalDpi xmlns:a14="http://schemas.microsoft.com/office/drawing/2010/main" val="0"/>
              </a:ext>
            </a:extLst>
          </a:blip>
          <a:srcRect t="21075" b="2050"/>
          <a:stretch>
            <a:fillRect/>
          </a:stretch>
        </p:blipFill>
        <p:spPr>
          <a:xfrm>
            <a:off x="707962" y="958789"/>
            <a:ext cx="10645838" cy="5095783"/>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644" y="148995"/>
            <a:ext cx="10515600" cy="649028"/>
          </a:xfrm>
        </p:spPr>
        <p:txBody>
          <a:bodyPr>
            <a:normAutofit fontScale="90000"/>
          </a:bodyPr>
          <a:lstStyle/>
          <a:p>
            <a:r>
              <a:rPr lang="en-US" dirty="0"/>
              <a:t> Consumers</a:t>
            </a:r>
            <a:endParaRPr lang="en-US" dirty="0"/>
          </a:p>
        </p:txBody>
      </p:sp>
      <p:sp>
        <p:nvSpPr>
          <p:cNvPr id="3" name="Content Placeholder 2"/>
          <p:cNvSpPr>
            <a:spLocks noGrp="1"/>
          </p:cNvSpPr>
          <p:nvPr>
            <p:ph idx="1"/>
          </p:nvPr>
        </p:nvSpPr>
        <p:spPr>
          <a:xfrm>
            <a:off x="681644" y="798024"/>
            <a:ext cx="10672156" cy="5722810"/>
          </a:xfrm>
        </p:spPr>
        <p:txBody>
          <a:bodyPr/>
          <a:lstStyle/>
          <a:p>
            <a:r>
              <a:rPr lang="en-US" sz="2400" dirty="0"/>
              <a:t>Consumer are the application which read/consume data from the topics within a cluster using the consuming APIs.</a:t>
            </a:r>
            <a:endParaRPr lang="en-US" sz="2400" dirty="0"/>
          </a:p>
          <a:p>
            <a:r>
              <a:rPr lang="en-US" sz="2400" dirty="0"/>
              <a:t>Consumer can read data either on the topic level (All the partition of that topics ) or specific partitions of the topic.</a:t>
            </a:r>
            <a:endParaRPr lang="en-US" sz="2400" dirty="0"/>
          </a:p>
          <a:p>
            <a:r>
              <a:rPr lang="en-US" sz="2400" dirty="0"/>
              <a:t>A consumer group is a group of related consumer that perform a task.</a:t>
            </a:r>
            <a:endParaRPr lang="en-US" sz="2400" dirty="0"/>
          </a:p>
          <a:p>
            <a:r>
              <a:rPr lang="en-US" sz="2400" dirty="0"/>
              <a:t>Note: offset 2 under broker 2 doesn't have any connection with the data contained in offset 2 under broker 3</a:t>
            </a:r>
            <a:endParaRPr lang="en-US" sz="2400" dirty="0"/>
          </a:p>
          <a:p>
            <a:pPr marL="0" indent="0">
              <a:buNone/>
            </a:pPr>
            <a:endParaRPr lang="en-US" dirty="0"/>
          </a:p>
        </p:txBody>
      </p:sp>
      <p:pic>
        <p:nvPicPr>
          <p:cNvPr id="1026" name="Picture 2" descr="Kafka Consumer and Consumer Grou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94348" y="3735786"/>
            <a:ext cx="6235913" cy="2785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443"/>
          </a:xfrm>
        </p:spPr>
        <p:txBody>
          <a:bodyPr>
            <a:normAutofit fontScale="90000"/>
          </a:bodyPr>
          <a:lstStyle/>
          <a:p>
            <a:r>
              <a:rPr lang="en-US" dirty="0"/>
              <a:t>Kafka Consumer Group</a:t>
            </a:r>
            <a:endParaRPr lang="en-US" dirty="0"/>
          </a:p>
        </p:txBody>
      </p:sp>
      <p:pic>
        <p:nvPicPr>
          <p:cNvPr id="4" name="Content Placeholder 3"/>
          <p:cNvPicPr>
            <a:picLocks noGrp="1" noChangeAspect="1"/>
          </p:cNvPicPr>
          <p:nvPr>
            <p:ph idx="1"/>
          </p:nvPr>
        </p:nvPicPr>
        <p:blipFill>
          <a:blip r:embed="rId1"/>
          <a:stretch>
            <a:fillRect/>
          </a:stretch>
        </p:blipFill>
        <p:spPr>
          <a:xfrm>
            <a:off x="838200" y="1443791"/>
            <a:ext cx="10520074" cy="471095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7401"/>
          </a:xfrm>
        </p:spPr>
        <p:txBody>
          <a:bodyPr>
            <a:normAutofit fontScale="90000"/>
          </a:bodyPr>
          <a:lstStyle/>
          <a:p>
            <a:r>
              <a:rPr lang="en-US" dirty="0"/>
              <a:t>Consumer Group</a:t>
            </a:r>
            <a:endParaRPr lang="en-US" dirty="0"/>
          </a:p>
        </p:txBody>
      </p:sp>
      <p:sp>
        <p:nvSpPr>
          <p:cNvPr id="3" name="Content Placeholder 2"/>
          <p:cNvSpPr>
            <a:spLocks noGrp="1"/>
          </p:cNvSpPr>
          <p:nvPr>
            <p:ph idx="1"/>
          </p:nvPr>
        </p:nvSpPr>
        <p:spPr>
          <a:xfrm>
            <a:off x="838200" y="1074821"/>
            <a:ext cx="10515600" cy="5102142"/>
          </a:xfrm>
        </p:spPr>
        <p:txBody>
          <a:bodyPr/>
          <a:lstStyle/>
          <a:p>
            <a:r>
              <a:rPr lang="en-US" dirty="0"/>
              <a:t>Max no of consumer in a group is equal number of partition.</a:t>
            </a:r>
            <a:endParaRPr lang="en-US" dirty="0"/>
          </a:p>
          <a:p>
            <a:r>
              <a:rPr lang="en-US" dirty="0"/>
              <a:t>First member who joined the group is leader.</a:t>
            </a:r>
            <a:endParaRPr lang="en-US" dirty="0"/>
          </a:p>
          <a:p>
            <a:pPr marL="0" indent="0">
              <a:buNone/>
            </a:pPr>
            <a:r>
              <a:rPr lang="en-US" dirty="0"/>
              <a:t>Who is chose group co-ordinate ?</a:t>
            </a:r>
            <a:endParaRPr lang="en-US" dirty="0"/>
          </a:p>
          <a:p>
            <a:r>
              <a:rPr lang="en-US" dirty="0"/>
              <a:t>Chosen Leaders of internal offset topic, __</a:t>
            </a:r>
            <a:r>
              <a:rPr lang="en-US" dirty="0" err="1"/>
              <a:t>consumer_offsets</a:t>
            </a:r>
            <a:r>
              <a:rPr lang="en-US" dirty="0"/>
              <a:t> ,which is used to store committed offset.</a:t>
            </a:r>
            <a:endParaRPr lang="en-US" dirty="0"/>
          </a:p>
          <a:p>
            <a:pPr marL="0" indent="0">
              <a:buNone/>
            </a:pPr>
            <a:r>
              <a:rPr lang="en-US" dirty="0"/>
              <a:t>Who create the consumer group?</a:t>
            </a:r>
            <a:endParaRPr lang="en-US" dirty="0"/>
          </a:p>
          <a:p>
            <a:r>
              <a:rPr lang="en-US" dirty="0"/>
              <a:t>new random consumer group is created with the name console-consumer-&lt;</a:t>
            </a:r>
            <a:r>
              <a:rPr lang="en-US" dirty="0" err="1"/>
              <a:t>some_random_number</a:t>
            </a:r>
            <a:r>
              <a:rPr lang="en-US" dirty="0"/>
              <a:t>&gt; and the consumer automatically falls under this consumer group</a:t>
            </a:r>
            <a:endParaRPr lang="en-US" dirty="0"/>
          </a:p>
          <a:p>
            <a:pPr marL="0" indent="0">
              <a:buNone/>
            </a:pPr>
            <a:endParaRPr lang="en-US" dirty="0"/>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86"/>
        <p:cNvGrpSpPr/>
        <p:nvPr/>
      </p:nvGrpSpPr>
      <p:grpSpPr>
        <a:xfrm>
          <a:off x="0" y="0"/>
          <a:ext cx="0" cy="0"/>
          <a:chOff x="0" y="0"/>
          <a:chExt cx="0" cy="0"/>
        </a:xfrm>
      </p:grpSpPr>
      <p:sp>
        <p:nvSpPr>
          <p:cNvPr id="3187" name="Google Shape;3187;p83"/>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Group Coordinator</a:t>
            </a:r>
            <a:endParaRPr dirty="0"/>
          </a:p>
        </p:txBody>
      </p:sp>
      <p:grpSp>
        <p:nvGrpSpPr>
          <p:cNvPr id="3188" name="Google Shape;3188;p83"/>
          <p:cNvGrpSpPr/>
          <p:nvPr/>
        </p:nvGrpSpPr>
        <p:grpSpPr>
          <a:xfrm>
            <a:off x="1600200" y="3026664"/>
            <a:ext cx="1924050" cy="1691700"/>
            <a:chOff x="6848475" y="5916775"/>
            <a:chExt cx="3848100" cy="3383400"/>
          </a:xfrm>
        </p:grpSpPr>
        <p:sp>
          <p:nvSpPr>
            <p:cNvPr id="3189" name="Google Shape;3189;p83"/>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190" name="Google Shape;3190;p83"/>
            <p:cNvGrpSpPr/>
            <p:nvPr/>
          </p:nvGrpSpPr>
          <p:grpSpPr>
            <a:xfrm>
              <a:off x="7950643" y="6056474"/>
              <a:ext cx="1643764" cy="601334"/>
              <a:chOff x="7850843" y="5601624"/>
              <a:chExt cx="1643764" cy="601334"/>
            </a:xfrm>
          </p:grpSpPr>
          <p:pic>
            <p:nvPicPr>
              <p:cNvPr id="3191" name="Google Shape;3191;p83"/>
              <p:cNvPicPr preferRelativeResize="0"/>
              <p:nvPr/>
            </p:nvPicPr>
            <p:blipFill>
              <a:blip r:embed="rId1"/>
              <a:stretch>
                <a:fillRect/>
              </a:stretch>
            </p:blipFill>
            <p:spPr>
              <a:xfrm>
                <a:off x="7850843" y="5601624"/>
                <a:ext cx="365761" cy="601334"/>
              </a:xfrm>
              <a:prstGeom prst="rect">
                <a:avLst/>
              </a:prstGeom>
              <a:noFill/>
              <a:ln>
                <a:noFill/>
              </a:ln>
            </p:spPr>
          </p:pic>
          <p:sp>
            <p:nvSpPr>
              <p:cNvPr id="3192" name="Google Shape;3192;p83"/>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193" name="Google Shape;3193;p83"/>
            <p:cNvSpPr/>
            <p:nvPr/>
          </p:nvSpPr>
          <p:spPr>
            <a:xfrm>
              <a:off x="7035225" y="6766560"/>
              <a:ext cx="3474600" cy="493800"/>
            </a:xfrm>
            <a:prstGeom prst="roundRect">
              <a:avLst>
                <a:gd name="adj" fmla="val 4202"/>
              </a:avLst>
            </a:prstGeom>
            <a:solidFill>
              <a:srgbClr val="81CFE2"/>
            </a:solid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a:solidFill>
                    <a:srgbClr val="040531"/>
                  </a:solidFill>
                  <a:latin typeface="Montserrat"/>
                  <a:ea typeface="Montserrat"/>
                  <a:cs typeface="Montserrat"/>
                  <a:sym typeface="Montserrat"/>
                </a:rPr>
                <a:t>Group Coordinator</a:t>
              </a:r>
              <a:endParaRPr sz="1200">
                <a:solidFill>
                  <a:srgbClr val="0074A2"/>
                </a:solidFill>
                <a:latin typeface="Montserrat SemiBold"/>
                <a:ea typeface="Montserrat SemiBold"/>
                <a:cs typeface="Montserrat SemiBold"/>
                <a:sym typeface="Montserrat SemiBold"/>
              </a:endParaRPr>
            </a:p>
          </p:txBody>
        </p:sp>
        <p:grpSp>
          <p:nvGrpSpPr>
            <p:cNvPr id="3194" name="Google Shape;3194;p83"/>
            <p:cNvGrpSpPr/>
            <p:nvPr/>
          </p:nvGrpSpPr>
          <p:grpSpPr>
            <a:xfrm>
              <a:off x="7035225" y="7356300"/>
              <a:ext cx="3474600" cy="868800"/>
              <a:chOff x="7355950" y="6946274"/>
              <a:chExt cx="3474600" cy="868800"/>
            </a:xfrm>
          </p:grpSpPr>
          <p:sp>
            <p:nvSpPr>
              <p:cNvPr id="3195" name="Google Shape;3195;p83"/>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196" name="Google Shape;3196;p83"/>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197" name="Google Shape;3197;p83"/>
          <p:cNvGrpSpPr/>
          <p:nvPr/>
        </p:nvGrpSpPr>
        <p:grpSpPr>
          <a:xfrm>
            <a:off x="1600200" y="1207008"/>
            <a:ext cx="1924050" cy="1691700"/>
            <a:chOff x="6848475" y="5916775"/>
            <a:chExt cx="3848100" cy="3383400"/>
          </a:xfrm>
        </p:grpSpPr>
        <p:sp>
          <p:nvSpPr>
            <p:cNvPr id="3198" name="Google Shape;3198;p83"/>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199" name="Google Shape;3199;p83"/>
            <p:cNvGrpSpPr/>
            <p:nvPr/>
          </p:nvGrpSpPr>
          <p:grpSpPr>
            <a:xfrm>
              <a:off x="7950643" y="6056474"/>
              <a:ext cx="1643764" cy="601334"/>
              <a:chOff x="7850843" y="5601624"/>
              <a:chExt cx="1643764" cy="601334"/>
            </a:xfrm>
          </p:grpSpPr>
          <p:pic>
            <p:nvPicPr>
              <p:cNvPr id="3200" name="Google Shape;3200;p83"/>
              <p:cNvPicPr preferRelativeResize="0"/>
              <p:nvPr/>
            </p:nvPicPr>
            <p:blipFill>
              <a:blip r:embed="rId1"/>
              <a:stretch>
                <a:fillRect/>
              </a:stretch>
            </p:blipFill>
            <p:spPr>
              <a:xfrm>
                <a:off x="7850843" y="5601624"/>
                <a:ext cx="365761" cy="601334"/>
              </a:xfrm>
              <a:prstGeom prst="rect">
                <a:avLst/>
              </a:prstGeom>
              <a:noFill/>
              <a:ln>
                <a:noFill/>
              </a:ln>
            </p:spPr>
          </p:pic>
          <p:sp>
            <p:nvSpPr>
              <p:cNvPr id="3201" name="Google Shape;3201;p83"/>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202" name="Google Shape;3202;p83"/>
            <p:cNvSpPr/>
            <p:nvPr/>
          </p:nvSpPr>
          <p:spPr>
            <a:xfrm>
              <a:off x="7035225" y="6766560"/>
              <a:ext cx="3474600" cy="493800"/>
            </a:xfrm>
            <a:prstGeom prst="roundRect">
              <a:avLst>
                <a:gd name="adj" fmla="val 4202"/>
              </a:avLst>
            </a:prstGeom>
            <a:no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a:solidFill>
                    <a:srgbClr val="040531"/>
                  </a:solidFill>
                  <a:latin typeface="Montserrat"/>
                  <a:ea typeface="Montserrat"/>
                  <a:cs typeface="Montserrat"/>
                  <a:sym typeface="Montserrat"/>
                </a:rPr>
                <a:t>Group Coordinator</a:t>
              </a:r>
              <a:endParaRPr sz="1200">
                <a:solidFill>
                  <a:srgbClr val="0074A2"/>
                </a:solidFill>
                <a:latin typeface="Montserrat SemiBold"/>
                <a:ea typeface="Montserrat SemiBold"/>
                <a:cs typeface="Montserrat SemiBold"/>
                <a:sym typeface="Montserrat SemiBold"/>
              </a:endParaRPr>
            </a:p>
          </p:txBody>
        </p:sp>
        <p:grpSp>
          <p:nvGrpSpPr>
            <p:cNvPr id="3203" name="Google Shape;3203;p83"/>
            <p:cNvGrpSpPr/>
            <p:nvPr/>
          </p:nvGrpSpPr>
          <p:grpSpPr>
            <a:xfrm>
              <a:off x="7035225" y="7356300"/>
              <a:ext cx="3474600" cy="868800"/>
              <a:chOff x="7355950" y="6946274"/>
              <a:chExt cx="3474600" cy="868800"/>
            </a:xfrm>
          </p:grpSpPr>
          <p:sp>
            <p:nvSpPr>
              <p:cNvPr id="3204" name="Google Shape;3204;p83"/>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205" name="Google Shape;3205;p83"/>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206" name="Google Shape;3206;p83"/>
          <p:cNvGrpSpPr/>
          <p:nvPr/>
        </p:nvGrpSpPr>
        <p:grpSpPr>
          <a:xfrm>
            <a:off x="1600200" y="4846320"/>
            <a:ext cx="1924050" cy="1691700"/>
            <a:chOff x="6848475" y="5916775"/>
            <a:chExt cx="3848100" cy="3383400"/>
          </a:xfrm>
        </p:grpSpPr>
        <p:sp>
          <p:nvSpPr>
            <p:cNvPr id="3207" name="Google Shape;3207;p83"/>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208" name="Google Shape;3208;p83"/>
            <p:cNvGrpSpPr/>
            <p:nvPr/>
          </p:nvGrpSpPr>
          <p:grpSpPr>
            <a:xfrm>
              <a:off x="7950643" y="6056474"/>
              <a:ext cx="1643764" cy="601334"/>
              <a:chOff x="7850843" y="5601624"/>
              <a:chExt cx="1643764" cy="601334"/>
            </a:xfrm>
          </p:grpSpPr>
          <p:pic>
            <p:nvPicPr>
              <p:cNvPr id="3209" name="Google Shape;3209;p83"/>
              <p:cNvPicPr preferRelativeResize="0"/>
              <p:nvPr/>
            </p:nvPicPr>
            <p:blipFill>
              <a:blip r:embed="rId1"/>
              <a:stretch>
                <a:fillRect/>
              </a:stretch>
            </p:blipFill>
            <p:spPr>
              <a:xfrm>
                <a:off x="7850843" y="5601624"/>
                <a:ext cx="365761" cy="601334"/>
              </a:xfrm>
              <a:prstGeom prst="rect">
                <a:avLst/>
              </a:prstGeom>
              <a:noFill/>
              <a:ln>
                <a:noFill/>
              </a:ln>
            </p:spPr>
          </p:pic>
          <p:sp>
            <p:nvSpPr>
              <p:cNvPr id="3210" name="Google Shape;3210;p83"/>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211" name="Google Shape;3211;p83"/>
            <p:cNvSpPr/>
            <p:nvPr/>
          </p:nvSpPr>
          <p:spPr>
            <a:xfrm>
              <a:off x="7035225" y="6766560"/>
              <a:ext cx="3474600" cy="493800"/>
            </a:xfrm>
            <a:prstGeom prst="roundRect">
              <a:avLst>
                <a:gd name="adj" fmla="val 4202"/>
              </a:avLst>
            </a:prstGeom>
            <a:solidFill>
              <a:srgbClr val="81CFE2"/>
            </a:solid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a:solidFill>
                    <a:srgbClr val="040531"/>
                  </a:solidFill>
                  <a:latin typeface="Montserrat"/>
                  <a:ea typeface="Montserrat"/>
                  <a:cs typeface="Montserrat"/>
                  <a:sym typeface="Montserrat"/>
                </a:rPr>
                <a:t>Group Coordinator</a:t>
              </a:r>
              <a:endParaRPr sz="1200">
                <a:solidFill>
                  <a:srgbClr val="0074A2"/>
                </a:solidFill>
                <a:latin typeface="Montserrat SemiBold"/>
                <a:ea typeface="Montserrat SemiBold"/>
                <a:cs typeface="Montserrat SemiBold"/>
                <a:sym typeface="Montserrat SemiBold"/>
              </a:endParaRPr>
            </a:p>
          </p:txBody>
        </p:sp>
        <p:grpSp>
          <p:nvGrpSpPr>
            <p:cNvPr id="3212" name="Google Shape;3212;p83"/>
            <p:cNvGrpSpPr/>
            <p:nvPr/>
          </p:nvGrpSpPr>
          <p:grpSpPr>
            <a:xfrm>
              <a:off x="7035225" y="7356300"/>
              <a:ext cx="3474600" cy="868800"/>
              <a:chOff x="7355950" y="6946274"/>
              <a:chExt cx="3474600" cy="868800"/>
            </a:xfrm>
          </p:grpSpPr>
          <p:sp>
            <p:nvSpPr>
              <p:cNvPr id="3213" name="Google Shape;3213;p83"/>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214" name="Google Shape;3214;p83"/>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215" name="Google Shape;3215;p83"/>
          <p:cNvGrpSpPr/>
          <p:nvPr/>
        </p:nvGrpSpPr>
        <p:grpSpPr>
          <a:xfrm>
            <a:off x="5943600" y="1550913"/>
            <a:ext cx="1881600" cy="2035650"/>
            <a:chOff x="13360775" y="3858855"/>
            <a:chExt cx="3763200" cy="3528600"/>
          </a:xfrm>
        </p:grpSpPr>
        <p:sp>
          <p:nvSpPr>
            <p:cNvPr id="3216" name="Google Shape;3216;p83"/>
            <p:cNvSpPr/>
            <p:nvPr/>
          </p:nvSpPr>
          <p:spPr>
            <a:xfrm>
              <a:off x="13360775" y="3858855"/>
              <a:ext cx="3763200" cy="352860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77713" tIns="121900" rIns="77713" bIns="121900" anchor="t" anchorCtr="0">
              <a:noAutofit/>
            </a:bodyPr>
            <a:lstStyle/>
            <a:p>
              <a:pPr algn="ctr"/>
              <a:r>
                <a:rPr lang="en-US" sz="1500">
                  <a:solidFill>
                    <a:schemeClr val="dk2"/>
                  </a:solidFill>
                  <a:latin typeface="Montserrat"/>
                  <a:ea typeface="Montserrat"/>
                  <a:cs typeface="Montserrat"/>
                  <a:sym typeface="Montserrat"/>
                </a:rPr>
                <a:t>Consumer Group</a:t>
              </a:r>
              <a:endParaRPr sz="1500">
                <a:solidFill>
                  <a:schemeClr val="dk2"/>
                </a:solidFill>
                <a:latin typeface="Montserrat"/>
                <a:ea typeface="Montserrat"/>
                <a:cs typeface="Montserrat"/>
                <a:sym typeface="Montserrat"/>
              </a:endParaRPr>
            </a:p>
          </p:txBody>
        </p:sp>
        <p:sp>
          <p:nvSpPr>
            <p:cNvPr id="3217" name="Google Shape;3217;p83"/>
            <p:cNvSpPr/>
            <p:nvPr/>
          </p:nvSpPr>
          <p:spPr>
            <a:xfrm>
              <a:off x="13727975" y="4735573"/>
              <a:ext cx="3028800" cy="10650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a:solidFill>
                    <a:schemeClr val="dk2"/>
                  </a:solidFill>
                  <a:latin typeface="Montserrat SemiBold"/>
                  <a:ea typeface="Montserrat SemiBold"/>
                  <a:cs typeface="Montserrat SemiBold"/>
                  <a:sym typeface="Montserrat SemiBold"/>
                </a:rPr>
                <a:t>Consumer 1</a:t>
              </a:r>
              <a:endParaRPr sz="1500">
                <a:solidFill>
                  <a:schemeClr val="dk2"/>
                </a:solidFill>
                <a:latin typeface="Montserrat SemiBold"/>
                <a:ea typeface="Montserrat SemiBold"/>
                <a:cs typeface="Montserrat SemiBold"/>
                <a:sym typeface="Montserrat SemiBold"/>
              </a:endParaRPr>
            </a:p>
            <a:p>
              <a:pPr algn="ctr"/>
              <a:r>
                <a:rPr lang="en-US" sz="1500" b="1">
                  <a:solidFill>
                    <a:schemeClr val="accent3"/>
                  </a:solidFill>
                  <a:latin typeface="Source Code Pro"/>
                  <a:ea typeface="Source Code Pro"/>
                  <a:cs typeface="Source Code Pro"/>
                  <a:sym typeface="Source Code Pro"/>
                </a:rPr>
                <a:t>group.id=1</a:t>
              </a:r>
              <a:endParaRPr sz="1500">
                <a:solidFill>
                  <a:schemeClr val="dk2"/>
                </a:solidFill>
                <a:latin typeface="Montserrat SemiBold"/>
                <a:ea typeface="Montserrat SemiBold"/>
                <a:cs typeface="Montserrat SemiBold"/>
                <a:sym typeface="Montserrat SemiBold"/>
              </a:endParaRPr>
            </a:p>
          </p:txBody>
        </p:sp>
        <p:sp>
          <p:nvSpPr>
            <p:cNvPr id="3218" name="Google Shape;3218;p83"/>
            <p:cNvSpPr/>
            <p:nvPr/>
          </p:nvSpPr>
          <p:spPr>
            <a:xfrm>
              <a:off x="13727975" y="6041872"/>
              <a:ext cx="3028800" cy="10620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a:solidFill>
                    <a:schemeClr val="dk2"/>
                  </a:solidFill>
                  <a:latin typeface="Montserrat SemiBold"/>
                  <a:ea typeface="Montserrat SemiBold"/>
                  <a:cs typeface="Montserrat SemiBold"/>
                  <a:sym typeface="Montserrat SemiBold"/>
                </a:rPr>
                <a:t>Consumer 2</a:t>
              </a:r>
              <a:endParaRPr sz="1500">
                <a:solidFill>
                  <a:schemeClr val="dk2"/>
                </a:solidFill>
                <a:latin typeface="Montserrat SemiBold"/>
                <a:ea typeface="Montserrat SemiBold"/>
                <a:cs typeface="Montserrat SemiBold"/>
                <a:sym typeface="Montserrat SemiBold"/>
              </a:endParaRPr>
            </a:p>
            <a:p>
              <a:pPr algn="ctr"/>
              <a:r>
                <a:rPr lang="en-US" sz="1500" b="1">
                  <a:solidFill>
                    <a:schemeClr val="accent3"/>
                  </a:solidFill>
                  <a:latin typeface="Source Code Pro"/>
                  <a:ea typeface="Source Code Pro"/>
                  <a:cs typeface="Source Code Pro"/>
                  <a:sym typeface="Source Code Pro"/>
                </a:rPr>
                <a:t>group.id=1</a:t>
              </a:r>
              <a:endParaRPr sz="1500" b="1">
                <a:solidFill>
                  <a:schemeClr val="accent3"/>
                </a:solidFill>
                <a:latin typeface="Source Code Pro"/>
                <a:ea typeface="Source Code Pro"/>
                <a:cs typeface="Source Code Pro"/>
                <a:sym typeface="Source Code Pro"/>
              </a:endParaRPr>
            </a:p>
          </p:txBody>
        </p:sp>
      </p:grpSp>
      <p:grpSp>
        <p:nvGrpSpPr>
          <p:cNvPr id="3219" name="Google Shape;3219;p83"/>
          <p:cNvGrpSpPr/>
          <p:nvPr/>
        </p:nvGrpSpPr>
        <p:grpSpPr>
          <a:xfrm>
            <a:off x="5943600" y="3899650"/>
            <a:ext cx="1881600" cy="2035650"/>
            <a:chOff x="13360775" y="3858855"/>
            <a:chExt cx="3763200" cy="3528600"/>
          </a:xfrm>
        </p:grpSpPr>
        <p:sp>
          <p:nvSpPr>
            <p:cNvPr id="3220" name="Google Shape;3220;p83"/>
            <p:cNvSpPr/>
            <p:nvPr/>
          </p:nvSpPr>
          <p:spPr>
            <a:xfrm>
              <a:off x="13360775" y="3858855"/>
              <a:ext cx="3763200" cy="352860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77713" tIns="121900" rIns="77713" bIns="121900" anchor="t" anchorCtr="0">
              <a:noAutofit/>
            </a:bodyPr>
            <a:lstStyle/>
            <a:p>
              <a:pPr algn="ctr"/>
              <a:r>
                <a:rPr lang="en-US" sz="1500">
                  <a:solidFill>
                    <a:schemeClr val="dk2"/>
                  </a:solidFill>
                  <a:latin typeface="Montserrat"/>
                  <a:ea typeface="Montserrat"/>
                  <a:cs typeface="Montserrat"/>
                  <a:sym typeface="Montserrat"/>
                </a:rPr>
                <a:t>Consumer Group</a:t>
              </a:r>
              <a:endParaRPr sz="1500">
                <a:solidFill>
                  <a:schemeClr val="dk2"/>
                </a:solidFill>
                <a:latin typeface="Montserrat"/>
                <a:ea typeface="Montserrat"/>
                <a:cs typeface="Montserrat"/>
                <a:sym typeface="Montserrat"/>
              </a:endParaRPr>
            </a:p>
          </p:txBody>
        </p:sp>
        <p:sp>
          <p:nvSpPr>
            <p:cNvPr id="3221" name="Google Shape;3221;p83"/>
            <p:cNvSpPr/>
            <p:nvPr/>
          </p:nvSpPr>
          <p:spPr>
            <a:xfrm>
              <a:off x="13727975" y="4735573"/>
              <a:ext cx="3028800" cy="10650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a:solidFill>
                    <a:schemeClr val="dk2"/>
                  </a:solidFill>
                  <a:latin typeface="Montserrat SemiBold"/>
                  <a:ea typeface="Montserrat SemiBold"/>
                  <a:cs typeface="Montserrat SemiBold"/>
                  <a:sym typeface="Montserrat SemiBold"/>
                </a:rPr>
                <a:t>Consumer 1</a:t>
              </a:r>
              <a:endParaRPr sz="1500">
                <a:solidFill>
                  <a:schemeClr val="dk2"/>
                </a:solidFill>
                <a:latin typeface="Montserrat SemiBold"/>
                <a:ea typeface="Montserrat SemiBold"/>
                <a:cs typeface="Montserrat SemiBold"/>
                <a:sym typeface="Montserrat SemiBold"/>
              </a:endParaRPr>
            </a:p>
            <a:p>
              <a:pPr algn="ctr"/>
              <a:r>
                <a:rPr lang="en-US" sz="1500" b="1">
                  <a:solidFill>
                    <a:schemeClr val="accent3"/>
                  </a:solidFill>
                  <a:latin typeface="Source Code Pro"/>
                  <a:ea typeface="Source Code Pro"/>
                  <a:cs typeface="Source Code Pro"/>
                  <a:sym typeface="Source Code Pro"/>
                </a:rPr>
                <a:t>group.id=2</a:t>
              </a:r>
              <a:endParaRPr sz="1500">
                <a:solidFill>
                  <a:schemeClr val="dk2"/>
                </a:solidFill>
                <a:latin typeface="Montserrat SemiBold"/>
                <a:ea typeface="Montserrat SemiBold"/>
                <a:cs typeface="Montserrat SemiBold"/>
                <a:sym typeface="Montserrat SemiBold"/>
              </a:endParaRPr>
            </a:p>
          </p:txBody>
        </p:sp>
        <p:sp>
          <p:nvSpPr>
            <p:cNvPr id="3222" name="Google Shape;3222;p83"/>
            <p:cNvSpPr/>
            <p:nvPr/>
          </p:nvSpPr>
          <p:spPr>
            <a:xfrm>
              <a:off x="13727975" y="6041872"/>
              <a:ext cx="3028800" cy="10620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a:solidFill>
                    <a:schemeClr val="dk2"/>
                  </a:solidFill>
                  <a:latin typeface="Montserrat SemiBold"/>
                  <a:ea typeface="Montserrat SemiBold"/>
                  <a:cs typeface="Montserrat SemiBold"/>
                  <a:sym typeface="Montserrat SemiBold"/>
                </a:rPr>
                <a:t>Consumer 2</a:t>
              </a:r>
              <a:endParaRPr sz="1500">
                <a:solidFill>
                  <a:schemeClr val="dk2"/>
                </a:solidFill>
                <a:latin typeface="Montserrat SemiBold"/>
                <a:ea typeface="Montserrat SemiBold"/>
                <a:cs typeface="Montserrat SemiBold"/>
                <a:sym typeface="Montserrat SemiBold"/>
              </a:endParaRPr>
            </a:p>
            <a:p>
              <a:pPr algn="ctr"/>
              <a:r>
                <a:rPr lang="en-US" sz="1500" b="1">
                  <a:solidFill>
                    <a:schemeClr val="accent3"/>
                  </a:solidFill>
                  <a:latin typeface="Source Code Pro"/>
                  <a:ea typeface="Source Code Pro"/>
                  <a:cs typeface="Source Code Pro"/>
                  <a:sym typeface="Source Code Pro"/>
                </a:rPr>
                <a:t>group.id=2</a:t>
              </a:r>
              <a:endParaRPr sz="1500" b="1">
                <a:solidFill>
                  <a:schemeClr val="accent3"/>
                </a:solidFill>
                <a:latin typeface="Source Code Pro"/>
                <a:ea typeface="Source Code Pro"/>
                <a:cs typeface="Source Code Pro"/>
                <a:sym typeface="Source Code Pro"/>
              </a:endParaRPr>
            </a:p>
          </p:txBody>
        </p:sp>
      </p:grpSp>
      <p:cxnSp>
        <p:nvCxnSpPr>
          <p:cNvPr id="3223" name="Google Shape;3223;p83"/>
          <p:cNvCxnSpPr>
            <a:stCxn id="3216" idx="1"/>
            <a:endCxn id="3193" idx="3"/>
          </p:cNvCxnSpPr>
          <p:nvPr/>
        </p:nvCxnSpPr>
        <p:spPr>
          <a:xfrm flipH="1">
            <a:off x="3430950" y="2568737"/>
            <a:ext cx="2512650" cy="1006200"/>
          </a:xfrm>
          <a:prstGeom prst="straightConnector1">
            <a:avLst/>
          </a:prstGeom>
          <a:noFill/>
          <a:ln w="38100" cap="flat" cmpd="sng">
            <a:solidFill>
              <a:schemeClr val="dk2"/>
            </a:solidFill>
            <a:prstDash val="solid"/>
            <a:round/>
            <a:headEnd type="triangle" w="med" len="med"/>
            <a:tailEnd type="triangle" w="med" len="med"/>
          </a:ln>
        </p:spPr>
      </p:cxnSp>
      <p:cxnSp>
        <p:nvCxnSpPr>
          <p:cNvPr id="3224" name="Google Shape;3224;p83"/>
          <p:cNvCxnSpPr>
            <a:stCxn id="3220" idx="1"/>
            <a:endCxn id="3211" idx="3"/>
          </p:cNvCxnSpPr>
          <p:nvPr/>
        </p:nvCxnSpPr>
        <p:spPr>
          <a:xfrm flipH="1">
            <a:off x="3430950" y="4917475"/>
            <a:ext cx="2512650" cy="477150"/>
          </a:xfrm>
          <a:prstGeom prst="straightConnector1">
            <a:avLst/>
          </a:prstGeom>
          <a:noFill/>
          <a:ln w="38100" cap="flat" cmpd="sng">
            <a:solidFill>
              <a:schemeClr val="dk2"/>
            </a:solidFill>
            <a:prstDash val="solid"/>
            <a:round/>
            <a:headEnd type="triangle" w="med" len="med"/>
            <a:tailEnd type="triangle" w="med" len="med"/>
          </a:ln>
        </p:spPr>
      </p:cxnSp>
      <p:sp>
        <p:nvSpPr>
          <p:cNvPr id="3225" name="Google Shape;3225;p83"/>
          <p:cNvSpPr/>
          <p:nvPr/>
        </p:nvSpPr>
        <p:spPr>
          <a:xfrm>
            <a:off x="8304438" y="2171363"/>
            <a:ext cx="2122800" cy="992100"/>
          </a:xfrm>
          <a:prstGeom prst="wedgeRoundRectCallout">
            <a:avLst>
              <a:gd name="adj1" fmla="val -84991"/>
              <a:gd name="adj2" fmla="val -21155"/>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dirty="0">
                <a:solidFill>
                  <a:schemeClr val="lt1"/>
                </a:solidFill>
                <a:latin typeface="Montserrat"/>
                <a:ea typeface="Montserrat"/>
                <a:cs typeface="Montserrat"/>
                <a:sym typeface="Montserrat"/>
              </a:rPr>
              <a:t>Group coordinator determined by </a:t>
            </a:r>
            <a:r>
              <a:rPr lang="en-US" sz="1500" b="1" dirty="0">
                <a:solidFill>
                  <a:schemeClr val="accent5"/>
                </a:solidFill>
                <a:latin typeface="Source Code Pro"/>
                <a:ea typeface="Source Code Pro"/>
                <a:cs typeface="Source Code Pro"/>
                <a:sym typeface="Source Code Pro"/>
              </a:rPr>
              <a:t>group.id</a:t>
            </a:r>
            <a:endParaRPr sz="1500" b="1" dirty="0">
              <a:solidFill>
                <a:schemeClr val="lt1"/>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29"/>
        <p:cNvGrpSpPr/>
        <p:nvPr/>
      </p:nvGrpSpPr>
      <p:grpSpPr>
        <a:xfrm>
          <a:off x="0" y="0"/>
          <a:ext cx="0" cy="0"/>
          <a:chOff x="0" y="0"/>
          <a:chExt cx="0" cy="0"/>
        </a:xfrm>
      </p:grpSpPr>
      <p:sp>
        <p:nvSpPr>
          <p:cNvPr id="3230" name="Google Shape;3230;p84"/>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sz="4000" dirty="0"/>
              <a:t>Group Startup: Step 1 - Find Group Coordinator</a:t>
            </a:r>
            <a:endParaRPr sz="4000" dirty="0"/>
          </a:p>
        </p:txBody>
      </p:sp>
      <p:sp>
        <p:nvSpPr>
          <p:cNvPr id="3231" name="Google Shape;3231;p84"/>
          <p:cNvSpPr/>
          <p:nvPr/>
        </p:nvSpPr>
        <p:spPr>
          <a:xfrm rot="497166">
            <a:off x="4644723" y="1741376"/>
            <a:ext cx="2921600" cy="282286"/>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FindCoordinator(groupId)</a:t>
            </a:r>
            <a:endParaRPr sz="1200" b="1">
              <a:solidFill>
                <a:schemeClr val="accent3"/>
              </a:solidFill>
              <a:latin typeface="Source Code Pro"/>
              <a:ea typeface="Source Code Pro"/>
              <a:cs typeface="Source Code Pro"/>
              <a:sym typeface="Source Code Pro"/>
            </a:endParaRPr>
          </a:p>
        </p:txBody>
      </p:sp>
      <p:sp>
        <p:nvSpPr>
          <p:cNvPr id="3232" name="Google Shape;3232;p84"/>
          <p:cNvSpPr/>
          <p:nvPr/>
        </p:nvSpPr>
        <p:spPr>
          <a:xfrm rot="496417">
            <a:off x="4644619" y="2174498"/>
            <a:ext cx="2921810" cy="282116"/>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coordinator endpoint</a:t>
            </a:r>
            <a:endParaRPr sz="1200" b="1">
              <a:solidFill>
                <a:schemeClr val="accent3"/>
              </a:solidFill>
              <a:latin typeface="Source Code Pro"/>
              <a:ea typeface="Source Code Pro"/>
              <a:cs typeface="Source Code Pro"/>
              <a:sym typeface="Source Code Pro"/>
            </a:endParaRPr>
          </a:p>
        </p:txBody>
      </p:sp>
      <p:sp>
        <p:nvSpPr>
          <p:cNvPr id="3233" name="Google Shape;3233;p84"/>
          <p:cNvSpPr/>
          <p:nvPr/>
        </p:nvSpPr>
        <p:spPr>
          <a:xfrm rot="-193188">
            <a:off x="4644689" y="5248190"/>
            <a:ext cx="2921662" cy="281841"/>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FindCoordinator(groupId)</a:t>
            </a:r>
            <a:endParaRPr sz="1200" b="1">
              <a:solidFill>
                <a:schemeClr val="accent3"/>
              </a:solidFill>
              <a:latin typeface="Source Code Pro"/>
              <a:ea typeface="Source Code Pro"/>
              <a:cs typeface="Source Code Pro"/>
              <a:sym typeface="Source Code Pro"/>
            </a:endParaRPr>
          </a:p>
        </p:txBody>
      </p:sp>
      <p:sp>
        <p:nvSpPr>
          <p:cNvPr id="3234" name="Google Shape;3234;p84"/>
          <p:cNvSpPr/>
          <p:nvPr/>
        </p:nvSpPr>
        <p:spPr>
          <a:xfrm rot="-193717">
            <a:off x="4644679" y="4777499"/>
            <a:ext cx="2921688" cy="281990"/>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coordinator endpoint</a:t>
            </a:r>
            <a:endParaRPr sz="1200" b="1">
              <a:solidFill>
                <a:schemeClr val="accent3"/>
              </a:solidFill>
              <a:latin typeface="Source Code Pro"/>
              <a:ea typeface="Source Code Pro"/>
              <a:cs typeface="Source Code Pro"/>
              <a:sym typeface="Source Code Pro"/>
            </a:endParaRPr>
          </a:p>
        </p:txBody>
      </p:sp>
      <p:grpSp>
        <p:nvGrpSpPr>
          <p:cNvPr id="3235" name="Google Shape;3235;p84"/>
          <p:cNvGrpSpPr/>
          <p:nvPr/>
        </p:nvGrpSpPr>
        <p:grpSpPr>
          <a:xfrm>
            <a:off x="1600200" y="3026664"/>
            <a:ext cx="1924050" cy="1691700"/>
            <a:chOff x="6848475" y="5916775"/>
            <a:chExt cx="3848100" cy="3383400"/>
          </a:xfrm>
        </p:grpSpPr>
        <p:sp>
          <p:nvSpPr>
            <p:cNvPr id="3236" name="Google Shape;3236;p84"/>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237" name="Google Shape;3237;p84"/>
            <p:cNvGrpSpPr/>
            <p:nvPr/>
          </p:nvGrpSpPr>
          <p:grpSpPr>
            <a:xfrm>
              <a:off x="7950643" y="6056474"/>
              <a:ext cx="1643764" cy="601334"/>
              <a:chOff x="7850843" y="5601624"/>
              <a:chExt cx="1643764" cy="601334"/>
            </a:xfrm>
          </p:grpSpPr>
          <p:pic>
            <p:nvPicPr>
              <p:cNvPr id="3238" name="Google Shape;3238;p84"/>
              <p:cNvPicPr preferRelativeResize="0"/>
              <p:nvPr/>
            </p:nvPicPr>
            <p:blipFill>
              <a:blip r:embed="rId1"/>
              <a:stretch>
                <a:fillRect/>
              </a:stretch>
            </p:blipFill>
            <p:spPr>
              <a:xfrm>
                <a:off x="7850843" y="5601624"/>
                <a:ext cx="365761" cy="601334"/>
              </a:xfrm>
              <a:prstGeom prst="rect">
                <a:avLst/>
              </a:prstGeom>
              <a:noFill/>
              <a:ln>
                <a:noFill/>
              </a:ln>
            </p:spPr>
          </p:pic>
          <p:sp>
            <p:nvSpPr>
              <p:cNvPr id="3239" name="Google Shape;3239;p84"/>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240" name="Google Shape;3240;p84"/>
            <p:cNvSpPr/>
            <p:nvPr/>
          </p:nvSpPr>
          <p:spPr>
            <a:xfrm>
              <a:off x="7035225" y="6766560"/>
              <a:ext cx="3474600" cy="493800"/>
            </a:xfrm>
            <a:prstGeom prst="roundRect">
              <a:avLst>
                <a:gd name="adj" fmla="val 4202"/>
              </a:avLst>
            </a:prstGeom>
            <a:solidFill>
              <a:srgbClr val="81CFE2"/>
            </a:solid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dirty="0">
                  <a:solidFill>
                    <a:srgbClr val="040531"/>
                  </a:solidFill>
                  <a:latin typeface="Montserrat"/>
                  <a:ea typeface="Montserrat"/>
                  <a:cs typeface="Montserrat"/>
                  <a:sym typeface="Montserrat"/>
                </a:rPr>
                <a:t>Group Coordinator</a:t>
              </a:r>
              <a:endParaRPr sz="1200" dirty="0">
                <a:solidFill>
                  <a:srgbClr val="0074A2"/>
                </a:solidFill>
                <a:latin typeface="Montserrat SemiBold"/>
                <a:ea typeface="Montserrat SemiBold"/>
                <a:cs typeface="Montserrat SemiBold"/>
                <a:sym typeface="Montserrat SemiBold"/>
              </a:endParaRPr>
            </a:p>
          </p:txBody>
        </p:sp>
        <p:grpSp>
          <p:nvGrpSpPr>
            <p:cNvPr id="3241" name="Google Shape;3241;p84"/>
            <p:cNvGrpSpPr/>
            <p:nvPr/>
          </p:nvGrpSpPr>
          <p:grpSpPr>
            <a:xfrm>
              <a:off x="7035225" y="7356300"/>
              <a:ext cx="3474600" cy="868800"/>
              <a:chOff x="7355950" y="6946274"/>
              <a:chExt cx="3474600" cy="868800"/>
            </a:xfrm>
          </p:grpSpPr>
          <p:sp>
            <p:nvSpPr>
              <p:cNvPr id="3242" name="Google Shape;3242;p84"/>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243" name="Google Shape;3243;p84"/>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244" name="Google Shape;3244;p84"/>
          <p:cNvGrpSpPr/>
          <p:nvPr/>
        </p:nvGrpSpPr>
        <p:grpSpPr>
          <a:xfrm>
            <a:off x="1600200" y="1207008"/>
            <a:ext cx="1924050" cy="1691700"/>
            <a:chOff x="6848475" y="5916775"/>
            <a:chExt cx="3848100" cy="3383400"/>
          </a:xfrm>
        </p:grpSpPr>
        <p:sp>
          <p:nvSpPr>
            <p:cNvPr id="3245" name="Google Shape;3245;p84"/>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246" name="Google Shape;3246;p84"/>
            <p:cNvGrpSpPr/>
            <p:nvPr/>
          </p:nvGrpSpPr>
          <p:grpSpPr>
            <a:xfrm>
              <a:off x="7950643" y="6056474"/>
              <a:ext cx="1643764" cy="601334"/>
              <a:chOff x="7850843" y="5601624"/>
              <a:chExt cx="1643764" cy="601334"/>
            </a:xfrm>
          </p:grpSpPr>
          <p:pic>
            <p:nvPicPr>
              <p:cNvPr id="3247" name="Google Shape;3247;p84"/>
              <p:cNvPicPr preferRelativeResize="0"/>
              <p:nvPr/>
            </p:nvPicPr>
            <p:blipFill>
              <a:blip r:embed="rId1"/>
              <a:stretch>
                <a:fillRect/>
              </a:stretch>
            </p:blipFill>
            <p:spPr>
              <a:xfrm>
                <a:off x="7850843" y="5601624"/>
                <a:ext cx="365761" cy="601334"/>
              </a:xfrm>
              <a:prstGeom prst="rect">
                <a:avLst/>
              </a:prstGeom>
              <a:noFill/>
              <a:ln>
                <a:noFill/>
              </a:ln>
            </p:spPr>
          </p:pic>
          <p:sp>
            <p:nvSpPr>
              <p:cNvPr id="3248" name="Google Shape;3248;p84"/>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249" name="Google Shape;3249;p84"/>
            <p:cNvGrpSpPr/>
            <p:nvPr/>
          </p:nvGrpSpPr>
          <p:grpSpPr>
            <a:xfrm>
              <a:off x="7035225" y="7356300"/>
              <a:ext cx="3474600" cy="868800"/>
              <a:chOff x="7355950" y="6946274"/>
              <a:chExt cx="3474600" cy="868800"/>
            </a:xfrm>
          </p:grpSpPr>
          <p:sp>
            <p:nvSpPr>
              <p:cNvPr id="3250" name="Google Shape;3250;p84"/>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251" name="Google Shape;3251;p84"/>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252" name="Google Shape;3252;p84"/>
          <p:cNvGrpSpPr/>
          <p:nvPr/>
        </p:nvGrpSpPr>
        <p:grpSpPr>
          <a:xfrm>
            <a:off x="1600200" y="4846320"/>
            <a:ext cx="1924050" cy="1691700"/>
            <a:chOff x="6848475" y="5916775"/>
            <a:chExt cx="3848100" cy="3383400"/>
          </a:xfrm>
        </p:grpSpPr>
        <p:sp>
          <p:nvSpPr>
            <p:cNvPr id="3253" name="Google Shape;3253;p84"/>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254" name="Google Shape;3254;p84"/>
            <p:cNvGrpSpPr/>
            <p:nvPr/>
          </p:nvGrpSpPr>
          <p:grpSpPr>
            <a:xfrm>
              <a:off x="7950643" y="6056474"/>
              <a:ext cx="1643764" cy="601334"/>
              <a:chOff x="7850843" y="5601624"/>
              <a:chExt cx="1643764" cy="601334"/>
            </a:xfrm>
          </p:grpSpPr>
          <p:pic>
            <p:nvPicPr>
              <p:cNvPr id="3255" name="Google Shape;3255;p84"/>
              <p:cNvPicPr preferRelativeResize="0"/>
              <p:nvPr/>
            </p:nvPicPr>
            <p:blipFill>
              <a:blip r:embed="rId1"/>
              <a:stretch>
                <a:fillRect/>
              </a:stretch>
            </p:blipFill>
            <p:spPr>
              <a:xfrm>
                <a:off x="7850843" y="5601624"/>
                <a:ext cx="365761" cy="601334"/>
              </a:xfrm>
              <a:prstGeom prst="rect">
                <a:avLst/>
              </a:prstGeom>
              <a:noFill/>
              <a:ln>
                <a:noFill/>
              </a:ln>
            </p:spPr>
          </p:pic>
          <p:sp>
            <p:nvSpPr>
              <p:cNvPr id="3256" name="Google Shape;3256;p84"/>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257" name="Google Shape;3257;p84"/>
            <p:cNvGrpSpPr/>
            <p:nvPr/>
          </p:nvGrpSpPr>
          <p:grpSpPr>
            <a:xfrm>
              <a:off x="7035225" y="7356300"/>
              <a:ext cx="3474600" cy="868800"/>
              <a:chOff x="7355950" y="6946274"/>
              <a:chExt cx="3474600" cy="868800"/>
            </a:xfrm>
          </p:grpSpPr>
          <p:sp>
            <p:nvSpPr>
              <p:cNvPr id="3258" name="Google Shape;3258;p84"/>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259" name="Google Shape;3259;p84"/>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260" name="Google Shape;3260;p84"/>
          <p:cNvGrpSpPr/>
          <p:nvPr/>
        </p:nvGrpSpPr>
        <p:grpSpPr>
          <a:xfrm>
            <a:off x="8686800" y="1069848"/>
            <a:ext cx="1881600" cy="4996877"/>
            <a:chOff x="13360775" y="2721309"/>
            <a:chExt cx="3763200" cy="8661600"/>
          </a:xfrm>
        </p:grpSpPr>
        <p:sp>
          <p:nvSpPr>
            <p:cNvPr id="3261" name="Google Shape;3261;p84"/>
            <p:cNvSpPr/>
            <p:nvPr/>
          </p:nvSpPr>
          <p:spPr>
            <a:xfrm>
              <a:off x="13360775" y="2721309"/>
              <a:ext cx="3763200" cy="866160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262" name="Google Shape;3262;p84"/>
            <p:cNvSpPr txBox="1"/>
            <p:nvPr/>
          </p:nvSpPr>
          <p:spPr>
            <a:xfrm>
              <a:off x="13432175" y="2903580"/>
              <a:ext cx="3620400" cy="560151"/>
            </a:xfrm>
            <a:prstGeom prst="rect">
              <a:avLst/>
            </a:prstGeom>
            <a:noFill/>
            <a:ln w="9525" cap="flat" cmpd="sng">
              <a:solidFill>
                <a:srgbClr val="FFFFFF"/>
              </a:solidFill>
              <a:prstDash val="solid"/>
              <a:round/>
              <a:headEnd type="none" w="sm" len="sm"/>
              <a:tailEnd type="none" w="sm" len="sm"/>
            </a:ln>
          </p:spPr>
          <p:txBody>
            <a:bodyPr spcFirstLastPara="1" wrap="square" lIns="45713" tIns="45713" rIns="45713" bIns="45713" anchor="t" anchorCtr="0">
              <a:spAutoFit/>
            </a:bodyPr>
            <a:lstStyle/>
            <a:p>
              <a:pPr algn="ctr"/>
              <a:r>
                <a:rPr lang="en-US" sz="1500">
                  <a:solidFill>
                    <a:schemeClr val="dk2"/>
                  </a:solidFill>
                  <a:latin typeface="Montserrat"/>
                  <a:ea typeface="Montserrat"/>
                  <a:cs typeface="Montserrat"/>
                  <a:sym typeface="Montserrat"/>
                </a:rPr>
                <a:t>Consumer Group</a:t>
              </a:r>
              <a:endParaRPr sz="1500">
                <a:solidFill>
                  <a:schemeClr val="dk2"/>
                </a:solidFill>
                <a:latin typeface="Montserrat"/>
                <a:ea typeface="Montserrat"/>
                <a:cs typeface="Montserrat"/>
                <a:sym typeface="Montserrat"/>
              </a:endParaRPr>
            </a:p>
          </p:txBody>
        </p:sp>
        <p:sp>
          <p:nvSpPr>
            <p:cNvPr id="3263" name="Google Shape;3263;p84"/>
            <p:cNvSpPr/>
            <p:nvPr/>
          </p:nvSpPr>
          <p:spPr>
            <a:xfrm>
              <a:off x="13727975" y="3783267"/>
              <a:ext cx="3028800" cy="27978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a:solidFill>
                    <a:schemeClr val="dk2"/>
                  </a:solidFill>
                  <a:latin typeface="Montserrat SemiBold"/>
                  <a:ea typeface="Montserrat SemiBold"/>
                  <a:cs typeface="Montserrat SemiBold"/>
                  <a:sym typeface="Montserrat SemiBold"/>
                </a:rPr>
                <a:t>Consumer 1</a:t>
              </a:r>
              <a:endParaRPr sz="1500">
                <a:solidFill>
                  <a:schemeClr val="dk2"/>
                </a:solidFill>
                <a:latin typeface="Montserrat SemiBold"/>
                <a:ea typeface="Montserrat SemiBold"/>
                <a:cs typeface="Montserrat SemiBold"/>
                <a:sym typeface="Montserrat SemiBold"/>
              </a:endParaRPr>
            </a:p>
            <a:p>
              <a:pPr algn="ctr"/>
              <a:r>
                <a:rPr lang="en-US" sz="1500" b="1">
                  <a:solidFill>
                    <a:schemeClr val="accent3"/>
                  </a:solidFill>
                  <a:latin typeface="Source Code Pro"/>
                  <a:ea typeface="Source Code Pro"/>
                  <a:cs typeface="Source Code Pro"/>
                  <a:sym typeface="Source Code Pro"/>
                </a:rPr>
                <a:t>group.id=1</a:t>
              </a:r>
              <a:endParaRPr sz="1500" b="1">
                <a:solidFill>
                  <a:schemeClr val="accent3"/>
                </a:solidFill>
                <a:latin typeface="Source Code Pro"/>
                <a:ea typeface="Source Code Pro"/>
                <a:cs typeface="Source Code Pro"/>
                <a:sym typeface="Source Code Pro"/>
              </a:endParaRPr>
            </a:p>
            <a:p>
              <a:endParaRPr sz="1500">
                <a:solidFill>
                  <a:schemeClr val="dk2"/>
                </a:solidFill>
                <a:latin typeface="Montserrat SemiBold"/>
                <a:ea typeface="Montserrat SemiBold"/>
                <a:cs typeface="Montserrat SemiBold"/>
                <a:sym typeface="Montserrat SemiBold"/>
              </a:endParaRPr>
            </a:p>
          </p:txBody>
        </p:sp>
        <p:sp>
          <p:nvSpPr>
            <p:cNvPr id="3264" name="Google Shape;3264;p84"/>
            <p:cNvSpPr/>
            <p:nvPr/>
          </p:nvSpPr>
          <p:spPr>
            <a:xfrm>
              <a:off x="13727975" y="8144576"/>
              <a:ext cx="3028800" cy="27978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a:solidFill>
                    <a:schemeClr val="dk2"/>
                  </a:solidFill>
                  <a:latin typeface="Montserrat SemiBold"/>
                  <a:ea typeface="Montserrat SemiBold"/>
                  <a:cs typeface="Montserrat SemiBold"/>
                  <a:sym typeface="Montserrat SemiBold"/>
                </a:rPr>
                <a:t>Consumer 2</a:t>
              </a:r>
              <a:endParaRPr sz="1500">
                <a:solidFill>
                  <a:schemeClr val="dk2"/>
                </a:solidFill>
                <a:latin typeface="Montserrat SemiBold"/>
                <a:ea typeface="Montserrat SemiBold"/>
                <a:cs typeface="Montserrat SemiBold"/>
                <a:sym typeface="Montserrat SemiBold"/>
              </a:endParaRPr>
            </a:p>
            <a:p>
              <a:pPr algn="ctr"/>
              <a:r>
                <a:rPr lang="en-US" sz="1500" b="1">
                  <a:solidFill>
                    <a:schemeClr val="accent3"/>
                  </a:solidFill>
                  <a:latin typeface="Source Code Pro"/>
                  <a:ea typeface="Source Code Pro"/>
                  <a:cs typeface="Source Code Pro"/>
                  <a:sym typeface="Source Code Pro"/>
                </a:rPr>
                <a:t>group.id=1</a:t>
              </a:r>
              <a:endParaRPr sz="1500" b="1">
                <a:solidFill>
                  <a:schemeClr val="accent3"/>
                </a:solidFill>
                <a:latin typeface="Source Code Pro"/>
                <a:ea typeface="Source Code Pro"/>
                <a:cs typeface="Source Code Pro"/>
                <a:sym typeface="Source Code Pro"/>
              </a:endParaRPr>
            </a:p>
          </p:txBody>
        </p:sp>
      </p:grpSp>
      <p:cxnSp>
        <p:nvCxnSpPr>
          <p:cNvPr id="3265" name="Google Shape;3265;p84"/>
          <p:cNvCxnSpPr/>
          <p:nvPr/>
        </p:nvCxnSpPr>
        <p:spPr>
          <a:xfrm rot="10800000">
            <a:off x="3520438" y="1783080"/>
            <a:ext cx="5349300" cy="777600"/>
          </a:xfrm>
          <a:prstGeom prst="straightConnector1">
            <a:avLst/>
          </a:prstGeom>
          <a:noFill/>
          <a:ln w="38100" cap="flat" cmpd="sng">
            <a:solidFill>
              <a:schemeClr val="dk2"/>
            </a:solidFill>
            <a:prstDash val="solid"/>
            <a:round/>
            <a:headEnd type="triangle" w="med" len="med"/>
            <a:tailEnd type="none" w="med" len="med"/>
          </a:ln>
        </p:spPr>
      </p:cxnSp>
      <p:cxnSp>
        <p:nvCxnSpPr>
          <p:cNvPr id="3266" name="Google Shape;3266;p84"/>
          <p:cNvCxnSpPr/>
          <p:nvPr/>
        </p:nvCxnSpPr>
        <p:spPr>
          <a:xfrm rot="10800000">
            <a:off x="3518248" y="1641348"/>
            <a:ext cx="5349750" cy="778350"/>
          </a:xfrm>
          <a:prstGeom prst="straightConnector1">
            <a:avLst/>
          </a:prstGeom>
          <a:noFill/>
          <a:ln w="38100" cap="flat" cmpd="sng">
            <a:solidFill>
              <a:schemeClr val="dk2"/>
            </a:solidFill>
            <a:prstDash val="solid"/>
            <a:round/>
            <a:headEnd type="none" w="med" len="med"/>
            <a:tailEnd type="triangle" w="med" len="med"/>
          </a:ln>
        </p:spPr>
      </p:cxnSp>
      <p:cxnSp>
        <p:nvCxnSpPr>
          <p:cNvPr id="3267" name="Google Shape;3267;p84"/>
          <p:cNvCxnSpPr/>
          <p:nvPr/>
        </p:nvCxnSpPr>
        <p:spPr>
          <a:xfrm flipH="1">
            <a:off x="3522088" y="4928613"/>
            <a:ext cx="5347650" cy="297000"/>
          </a:xfrm>
          <a:prstGeom prst="straightConnector1">
            <a:avLst/>
          </a:prstGeom>
          <a:noFill/>
          <a:ln w="38100" cap="flat" cmpd="sng">
            <a:solidFill>
              <a:schemeClr val="dk2"/>
            </a:solidFill>
            <a:prstDash val="solid"/>
            <a:round/>
            <a:headEnd type="triangle" w="med" len="med"/>
            <a:tailEnd type="none" w="med" len="med"/>
          </a:ln>
        </p:spPr>
      </p:cxnSp>
      <p:cxnSp>
        <p:nvCxnSpPr>
          <p:cNvPr id="3268" name="Google Shape;3268;p84"/>
          <p:cNvCxnSpPr/>
          <p:nvPr/>
        </p:nvCxnSpPr>
        <p:spPr>
          <a:xfrm flipH="1">
            <a:off x="3520511" y="5070348"/>
            <a:ext cx="5348100" cy="297150"/>
          </a:xfrm>
          <a:prstGeom prst="straightConnector1">
            <a:avLst/>
          </a:prstGeom>
          <a:noFill/>
          <a:ln w="38100" cap="flat" cmpd="sng">
            <a:solidFill>
              <a:schemeClr val="dk2"/>
            </a:solidFill>
            <a:prstDash val="solid"/>
            <a:round/>
            <a:headEnd type="none" w="med" len="med"/>
            <a:tailEnd type="triangle" w="med" len="med"/>
          </a:ln>
        </p:spPr>
      </p:cxnSp>
      <p:sp>
        <p:nvSpPr>
          <p:cNvPr id="3269" name="Google Shape;3269;p84"/>
          <p:cNvSpPr/>
          <p:nvPr/>
        </p:nvSpPr>
        <p:spPr>
          <a:xfrm>
            <a:off x="1632313" y="3383280"/>
            <a:ext cx="1856250" cy="385350"/>
          </a:xfrm>
          <a:prstGeom prst="roundRect">
            <a:avLst>
              <a:gd name="adj" fmla="val 16667"/>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3270" name="Google Shape;3270;p84"/>
          <p:cNvSpPr/>
          <p:nvPr/>
        </p:nvSpPr>
        <p:spPr>
          <a:xfrm>
            <a:off x="5900738" y="1097280"/>
            <a:ext cx="2167200" cy="457200"/>
          </a:xfrm>
          <a:prstGeom prst="wedgeRoundRectCallout">
            <a:avLst>
              <a:gd name="adj1" fmla="val -28855"/>
              <a:gd name="adj2" fmla="val 100647"/>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Sent to any broker</a:t>
            </a:r>
            <a:endParaRPr sz="1500" b="1">
              <a:solidFill>
                <a:schemeClr val="lt1"/>
              </a:solidFill>
              <a:latin typeface="Montserrat"/>
              <a:ea typeface="Montserrat"/>
              <a:cs typeface="Montserrat"/>
              <a:sym typeface="Montserrat"/>
            </a:endParaRPr>
          </a:p>
        </p:txBody>
      </p:sp>
      <p:sp>
        <p:nvSpPr>
          <p:cNvPr id="3271" name="Google Shape;3271;p84"/>
          <p:cNvSpPr/>
          <p:nvPr/>
        </p:nvSpPr>
        <p:spPr>
          <a:xfrm rot="497940">
            <a:off x="5063521" y="2165750"/>
            <a:ext cx="2094028" cy="310605"/>
          </a:xfrm>
          <a:prstGeom prst="roundRect">
            <a:avLst>
              <a:gd name="adj" fmla="val 16667"/>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3272" name="Google Shape;3272;p84"/>
          <p:cNvSpPr/>
          <p:nvPr/>
        </p:nvSpPr>
        <p:spPr>
          <a:xfrm rot="-191937">
            <a:off x="5058541" y="4763150"/>
            <a:ext cx="2093963" cy="310688"/>
          </a:xfrm>
          <a:prstGeom prst="roundRect">
            <a:avLst>
              <a:gd name="adj" fmla="val 16667"/>
            </a:avLst>
          </a:prstGeom>
          <a:noFill/>
          <a:ln w="76200" cap="flat" cmpd="sng">
            <a:solidFill>
              <a:schemeClr val="accent4"/>
            </a:solidFill>
            <a:prstDash val="solid"/>
            <a:round/>
            <a:headEnd type="none" w="sm" len="sm"/>
            <a:tailEnd type="none" w="sm" len="sm"/>
          </a:ln>
        </p:spPr>
        <p:txBody>
          <a:bodyPr spcFirstLastPara="1" wrap="square" lIns="45713" tIns="45713" rIns="45713" bIns="45713" anchor="ctr" anchorCtr="0">
            <a:noAutofit/>
          </a:bodyPr>
          <a:lstStyle/>
          <a:p>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descr="JMS - Point-To-Point Messag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252133" y="1785815"/>
            <a:ext cx="6908800" cy="36159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76"/>
        <p:cNvGrpSpPr/>
        <p:nvPr/>
      </p:nvGrpSpPr>
      <p:grpSpPr>
        <a:xfrm>
          <a:off x="0" y="0"/>
          <a:ext cx="0" cy="0"/>
          <a:chOff x="0" y="0"/>
          <a:chExt cx="0" cy="0"/>
        </a:xfrm>
      </p:grpSpPr>
      <p:sp>
        <p:nvSpPr>
          <p:cNvPr id="3277" name="Google Shape;3277;p85"/>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Group Startup: Step 2 - Members Join</a:t>
            </a:r>
            <a:endParaRPr lang="en-US"/>
          </a:p>
        </p:txBody>
      </p:sp>
      <p:grpSp>
        <p:nvGrpSpPr>
          <p:cNvPr id="3278" name="Google Shape;3278;p85"/>
          <p:cNvGrpSpPr/>
          <p:nvPr/>
        </p:nvGrpSpPr>
        <p:grpSpPr>
          <a:xfrm>
            <a:off x="1600200" y="2889504"/>
            <a:ext cx="1924050" cy="1691700"/>
            <a:chOff x="6848475" y="5916775"/>
            <a:chExt cx="3848100" cy="3383400"/>
          </a:xfrm>
        </p:grpSpPr>
        <p:sp>
          <p:nvSpPr>
            <p:cNvPr id="3279" name="Google Shape;3279;p85"/>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280" name="Google Shape;3280;p85"/>
            <p:cNvGrpSpPr/>
            <p:nvPr/>
          </p:nvGrpSpPr>
          <p:grpSpPr>
            <a:xfrm>
              <a:off x="7950643" y="6056474"/>
              <a:ext cx="1643764" cy="601334"/>
              <a:chOff x="7850843" y="5601624"/>
              <a:chExt cx="1643764" cy="601334"/>
            </a:xfrm>
          </p:grpSpPr>
          <p:pic>
            <p:nvPicPr>
              <p:cNvPr id="3281" name="Google Shape;3281;p85"/>
              <p:cNvPicPr preferRelativeResize="0"/>
              <p:nvPr/>
            </p:nvPicPr>
            <p:blipFill>
              <a:blip r:embed="rId1"/>
              <a:stretch>
                <a:fillRect/>
              </a:stretch>
            </p:blipFill>
            <p:spPr>
              <a:xfrm>
                <a:off x="7850843" y="5601624"/>
                <a:ext cx="365761" cy="601334"/>
              </a:xfrm>
              <a:prstGeom prst="rect">
                <a:avLst/>
              </a:prstGeom>
              <a:noFill/>
              <a:ln>
                <a:noFill/>
              </a:ln>
            </p:spPr>
          </p:pic>
          <p:sp>
            <p:nvSpPr>
              <p:cNvPr id="3282" name="Google Shape;3282;p85"/>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283" name="Google Shape;3283;p85"/>
            <p:cNvSpPr/>
            <p:nvPr/>
          </p:nvSpPr>
          <p:spPr>
            <a:xfrm>
              <a:off x="7035225" y="6766560"/>
              <a:ext cx="3474600" cy="493800"/>
            </a:xfrm>
            <a:prstGeom prst="roundRect">
              <a:avLst>
                <a:gd name="adj" fmla="val 4202"/>
              </a:avLst>
            </a:prstGeom>
            <a:solidFill>
              <a:schemeClr val="accent5"/>
            </a:solid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a:solidFill>
                    <a:srgbClr val="040531"/>
                  </a:solidFill>
                  <a:latin typeface="Montserrat"/>
                  <a:ea typeface="Montserrat"/>
                  <a:cs typeface="Montserrat"/>
                  <a:sym typeface="Montserrat"/>
                </a:rPr>
                <a:t>Group Coordinator</a:t>
              </a:r>
              <a:endParaRPr sz="1200">
                <a:solidFill>
                  <a:srgbClr val="0074A2"/>
                </a:solidFill>
                <a:latin typeface="Montserrat SemiBold"/>
                <a:ea typeface="Montserrat SemiBold"/>
                <a:cs typeface="Montserrat SemiBold"/>
                <a:sym typeface="Montserrat SemiBold"/>
              </a:endParaRPr>
            </a:p>
          </p:txBody>
        </p:sp>
        <p:grpSp>
          <p:nvGrpSpPr>
            <p:cNvPr id="3284" name="Google Shape;3284;p85"/>
            <p:cNvGrpSpPr/>
            <p:nvPr/>
          </p:nvGrpSpPr>
          <p:grpSpPr>
            <a:xfrm>
              <a:off x="7035225" y="7356300"/>
              <a:ext cx="3474600" cy="868800"/>
              <a:chOff x="7355950" y="6946274"/>
              <a:chExt cx="3474600" cy="868800"/>
            </a:xfrm>
          </p:grpSpPr>
          <p:sp>
            <p:nvSpPr>
              <p:cNvPr id="3285" name="Google Shape;3285;p85"/>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286" name="Google Shape;3286;p85"/>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287" name="Google Shape;3287;p85"/>
          <p:cNvGrpSpPr/>
          <p:nvPr/>
        </p:nvGrpSpPr>
        <p:grpSpPr>
          <a:xfrm>
            <a:off x="1600200" y="1069848"/>
            <a:ext cx="1924050" cy="1691700"/>
            <a:chOff x="6848475" y="5916775"/>
            <a:chExt cx="3848100" cy="3383400"/>
          </a:xfrm>
        </p:grpSpPr>
        <p:sp>
          <p:nvSpPr>
            <p:cNvPr id="3288" name="Google Shape;3288;p85"/>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289" name="Google Shape;3289;p85"/>
            <p:cNvGrpSpPr/>
            <p:nvPr/>
          </p:nvGrpSpPr>
          <p:grpSpPr>
            <a:xfrm>
              <a:off x="7950643" y="6056474"/>
              <a:ext cx="1643764" cy="601334"/>
              <a:chOff x="7850843" y="5601624"/>
              <a:chExt cx="1643764" cy="601334"/>
            </a:xfrm>
          </p:grpSpPr>
          <p:pic>
            <p:nvPicPr>
              <p:cNvPr id="3290" name="Google Shape;3290;p85"/>
              <p:cNvPicPr preferRelativeResize="0"/>
              <p:nvPr/>
            </p:nvPicPr>
            <p:blipFill>
              <a:blip r:embed="rId1"/>
              <a:stretch>
                <a:fillRect/>
              </a:stretch>
            </p:blipFill>
            <p:spPr>
              <a:xfrm>
                <a:off x="7850843" y="5601624"/>
                <a:ext cx="365761" cy="601334"/>
              </a:xfrm>
              <a:prstGeom prst="rect">
                <a:avLst/>
              </a:prstGeom>
              <a:noFill/>
              <a:ln>
                <a:noFill/>
              </a:ln>
            </p:spPr>
          </p:pic>
          <p:sp>
            <p:nvSpPr>
              <p:cNvPr id="3291" name="Google Shape;3291;p85"/>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292" name="Google Shape;3292;p85"/>
            <p:cNvGrpSpPr/>
            <p:nvPr/>
          </p:nvGrpSpPr>
          <p:grpSpPr>
            <a:xfrm>
              <a:off x="7035225" y="8321040"/>
              <a:ext cx="3474600" cy="868800"/>
              <a:chOff x="7355950" y="7955838"/>
              <a:chExt cx="3474600" cy="868800"/>
            </a:xfrm>
          </p:grpSpPr>
          <p:sp>
            <p:nvSpPr>
              <p:cNvPr id="3293" name="Google Shape;3293;p85"/>
              <p:cNvSpPr/>
              <p:nvPr/>
            </p:nvSpPr>
            <p:spPr>
              <a:xfrm>
                <a:off x="7355950" y="7955838"/>
                <a:ext cx="3474600" cy="8688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topic-a</a:t>
                </a:r>
                <a:endParaRPr sz="1200" b="1">
                  <a:solidFill>
                    <a:schemeClr val="accent3"/>
                  </a:solidFill>
                  <a:latin typeface="Source Code Pro"/>
                  <a:ea typeface="Source Code Pro"/>
                  <a:cs typeface="Source Code Pro"/>
                  <a:sym typeface="Source Code Pro"/>
                </a:endParaRPr>
              </a:p>
            </p:txBody>
          </p:sp>
          <p:pic>
            <p:nvPicPr>
              <p:cNvPr id="3294" name="Google Shape;3294;p85"/>
              <p:cNvPicPr preferRelativeResize="0"/>
              <p:nvPr/>
            </p:nvPicPr>
            <p:blipFill rotWithShape="1">
              <a:blip r:embed="rId2"/>
              <a:srcRect t="32073" b="33722"/>
              <a:stretch>
                <a:fillRect/>
              </a:stretch>
            </p:blipFill>
            <p:spPr>
              <a:xfrm>
                <a:off x="8453176" y="8349030"/>
                <a:ext cx="1280149" cy="420624"/>
              </a:xfrm>
              <a:prstGeom prst="rect">
                <a:avLst/>
              </a:prstGeom>
              <a:noFill/>
              <a:ln>
                <a:noFill/>
              </a:ln>
            </p:spPr>
          </p:pic>
        </p:grpSp>
      </p:grpSp>
      <p:grpSp>
        <p:nvGrpSpPr>
          <p:cNvPr id="3295" name="Google Shape;3295;p85"/>
          <p:cNvGrpSpPr/>
          <p:nvPr/>
        </p:nvGrpSpPr>
        <p:grpSpPr>
          <a:xfrm>
            <a:off x="1600200" y="4709160"/>
            <a:ext cx="1924050" cy="1691700"/>
            <a:chOff x="6848475" y="5916775"/>
            <a:chExt cx="3848100" cy="3383400"/>
          </a:xfrm>
        </p:grpSpPr>
        <p:sp>
          <p:nvSpPr>
            <p:cNvPr id="3296" name="Google Shape;3296;p85"/>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297" name="Google Shape;3297;p85"/>
            <p:cNvGrpSpPr/>
            <p:nvPr/>
          </p:nvGrpSpPr>
          <p:grpSpPr>
            <a:xfrm>
              <a:off x="7950643" y="6056474"/>
              <a:ext cx="1643764" cy="601334"/>
              <a:chOff x="7850843" y="5601624"/>
              <a:chExt cx="1643764" cy="601334"/>
            </a:xfrm>
          </p:grpSpPr>
          <p:pic>
            <p:nvPicPr>
              <p:cNvPr id="3298" name="Google Shape;3298;p85"/>
              <p:cNvPicPr preferRelativeResize="0"/>
              <p:nvPr/>
            </p:nvPicPr>
            <p:blipFill>
              <a:blip r:embed="rId1"/>
              <a:stretch>
                <a:fillRect/>
              </a:stretch>
            </p:blipFill>
            <p:spPr>
              <a:xfrm>
                <a:off x="7850843" y="5601624"/>
                <a:ext cx="365761" cy="601334"/>
              </a:xfrm>
              <a:prstGeom prst="rect">
                <a:avLst/>
              </a:prstGeom>
              <a:noFill/>
              <a:ln>
                <a:noFill/>
              </a:ln>
            </p:spPr>
          </p:pic>
          <p:sp>
            <p:nvSpPr>
              <p:cNvPr id="3299" name="Google Shape;3299;p85"/>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300" name="Google Shape;3300;p85"/>
            <p:cNvGrpSpPr/>
            <p:nvPr/>
          </p:nvGrpSpPr>
          <p:grpSpPr>
            <a:xfrm>
              <a:off x="7035225" y="8321040"/>
              <a:ext cx="3474600" cy="868800"/>
              <a:chOff x="7355950" y="7955838"/>
              <a:chExt cx="3474600" cy="868800"/>
            </a:xfrm>
          </p:grpSpPr>
          <p:sp>
            <p:nvSpPr>
              <p:cNvPr id="3301" name="Google Shape;3301;p85"/>
              <p:cNvSpPr/>
              <p:nvPr/>
            </p:nvSpPr>
            <p:spPr>
              <a:xfrm>
                <a:off x="7355950" y="7955838"/>
                <a:ext cx="3474600" cy="8688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topic-a</a:t>
                </a:r>
                <a:endParaRPr sz="1200" b="1">
                  <a:solidFill>
                    <a:schemeClr val="accent3"/>
                  </a:solidFill>
                  <a:latin typeface="Source Code Pro"/>
                  <a:ea typeface="Source Code Pro"/>
                  <a:cs typeface="Source Code Pro"/>
                  <a:sym typeface="Source Code Pro"/>
                </a:endParaRPr>
              </a:p>
            </p:txBody>
          </p:sp>
          <p:pic>
            <p:nvPicPr>
              <p:cNvPr id="3302" name="Google Shape;3302;p85"/>
              <p:cNvPicPr preferRelativeResize="0"/>
              <p:nvPr/>
            </p:nvPicPr>
            <p:blipFill rotWithShape="1">
              <a:blip r:embed="rId2"/>
              <a:srcRect t="32073" b="33722"/>
              <a:stretch>
                <a:fillRect/>
              </a:stretch>
            </p:blipFill>
            <p:spPr>
              <a:xfrm>
                <a:off x="8453176" y="8349030"/>
                <a:ext cx="1280149" cy="420624"/>
              </a:xfrm>
              <a:prstGeom prst="rect">
                <a:avLst/>
              </a:prstGeom>
              <a:noFill/>
              <a:ln>
                <a:noFill/>
              </a:ln>
            </p:spPr>
          </p:pic>
        </p:grpSp>
      </p:grpSp>
      <p:grpSp>
        <p:nvGrpSpPr>
          <p:cNvPr id="3303" name="Google Shape;3303;p85"/>
          <p:cNvGrpSpPr/>
          <p:nvPr/>
        </p:nvGrpSpPr>
        <p:grpSpPr>
          <a:xfrm>
            <a:off x="8686800" y="1069848"/>
            <a:ext cx="1881600" cy="4996877"/>
            <a:chOff x="13360775" y="2721309"/>
            <a:chExt cx="3763200" cy="8661600"/>
          </a:xfrm>
        </p:grpSpPr>
        <p:sp>
          <p:nvSpPr>
            <p:cNvPr id="3304" name="Google Shape;3304;p85"/>
            <p:cNvSpPr/>
            <p:nvPr/>
          </p:nvSpPr>
          <p:spPr>
            <a:xfrm>
              <a:off x="13360775" y="2721309"/>
              <a:ext cx="3763200" cy="866160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305" name="Google Shape;3305;p85"/>
            <p:cNvSpPr txBox="1"/>
            <p:nvPr/>
          </p:nvSpPr>
          <p:spPr>
            <a:xfrm>
              <a:off x="13432175" y="2903580"/>
              <a:ext cx="3620400" cy="560151"/>
            </a:xfrm>
            <a:prstGeom prst="rect">
              <a:avLst/>
            </a:prstGeom>
            <a:noFill/>
            <a:ln w="9525" cap="flat" cmpd="sng">
              <a:solidFill>
                <a:srgbClr val="FFFFFF"/>
              </a:solidFill>
              <a:prstDash val="solid"/>
              <a:round/>
              <a:headEnd type="none" w="sm" len="sm"/>
              <a:tailEnd type="none" w="sm" len="sm"/>
            </a:ln>
          </p:spPr>
          <p:txBody>
            <a:bodyPr spcFirstLastPara="1" wrap="square" lIns="45713" tIns="45713" rIns="45713" bIns="45713" anchor="t" anchorCtr="0">
              <a:spAutoFit/>
            </a:bodyPr>
            <a:lstStyle/>
            <a:p>
              <a:pPr algn="ctr"/>
              <a:r>
                <a:rPr lang="en-US" sz="1500">
                  <a:solidFill>
                    <a:schemeClr val="dk2"/>
                  </a:solidFill>
                  <a:latin typeface="Montserrat"/>
                  <a:ea typeface="Montserrat"/>
                  <a:cs typeface="Montserrat"/>
                  <a:sym typeface="Montserrat"/>
                </a:rPr>
                <a:t>Consumer Group</a:t>
              </a:r>
              <a:endParaRPr sz="1500">
                <a:solidFill>
                  <a:schemeClr val="dk2"/>
                </a:solidFill>
                <a:latin typeface="Montserrat"/>
                <a:ea typeface="Montserrat"/>
                <a:cs typeface="Montserrat"/>
                <a:sym typeface="Montserrat"/>
              </a:endParaRPr>
            </a:p>
          </p:txBody>
        </p:sp>
        <p:sp>
          <p:nvSpPr>
            <p:cNvPr id="3306" name="Google Shape;3306;p85"/>
            <p:cNvSpPr/>
            <p:nvPr/>
          </p:nvSpPr>
          <p:spPr>
            <a:xfrm>
              <a:off x="13727975" y="3783267"/>
              <a:ext cx="3028800" cy="27978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a:solidFill>
                    <a:schemeClr val="dk2"/>
                  </a:solidFill>
                  <a:latin typeface="Montserrat SemiBold"/>
                  <a:ea typeface="Montserrat SemiBold"/>
                  <a:cs typeface="Montserrat SemiBold"/>
                  <a:sym typeface="Montserrat SemiBold"/>
                </a:rPr>
                <a:t>Consumer 1</a:t>
              </a:r>
              <a:endParaRPr sz="1500">
                <a:solidFill>
                  <a:schemeClr val="dk2"/>
                </a:solidFill>
                <a:latin typeface="Montserrat SemiBold"/>
                <a:ea typeface="Montserrat SemiBold"/>
                <a:cs typeface="Montserrat SemiBold"/>
                <a:sym typeface="Montserrat SemiBold"/>
              </a:endParaRPr>
            </a:p>
            <a:p>
              <a:pPr algn="ctr"/>
              <a:r>
                <a:rPr lang="en-US" sz="1500" b="1">
                  <a:solidFill>
                    <a:schemeClr val="accent3"/>
                  </a:solidFill>
                  <a:latin typeface="Source Code Pro"/>
                  <a:ea typeface="Source Code Pro"/>
                  <a:cs typeface="Source Code Pro"/>
                  <a:sym typeface="Source Code Pro"/>
                </a:rPr>
                <a:t>group.id=1</a:t>
              </a:r>
              <a:endParaRPr sz="1500" b="1">
                <a:solidFill>
                  <a:schemeClr val="accent3"/>
                </a:solidFill>
                <a:latin typeface="Source Code Pro"/>
                <a:ea typeface="Source Code Pro"/>
                <a:cs typeface="Source Code Pro"/>
                <a:sym typeface="Source Code Pro"/>
              </a:endParaRPr>
            </a:p>
            <a:p>
              <a:pPr algn="ctr"/>
              <a:endParaRPr sz="1200">
                <a:solidFill>
                  <a:schemeClr val="dk2"/>
                </a:solidFill>
                <a:latin typeface="Montserrat SemiBold"/>
                <a:ea typeface="Montserrat SemiBold"/>
                <a:cs typeface="Montserrat SemiBold"/>
                <a:sym typeface="Montserrat SemiBold"/>
              </a:endParaRPr>
            </a:p>
            <a:p>
              <a:pPr algn="ctr"/>
              <a:r>
                <a:rPr lang="en-US" sz="1200">
                  <a:solidFill>
                    <a:schemeClr val="dk2"/>
                  </a:solidFill>
                  <a:latin typeface="Montserrat SemiBold"/>
                  <a:ea typeface="Montserrat SemiBold"/>
                  <a:cs typeface="Montserrat SemiBold"/>
                  <a:sym typeface="Montserrat SemiBold"/>
                </a:rPr>
                <a:t>group leader</a:t>
              </a:r>
              <a:endParaRPr sz="1500">
                <a:solidFill>
                  <a:schemeClr val="dk2"/>
                </a:solidFill>
                <a:latin typeface="Montserrat SemiBold"/>
                <a:ea typeface="Montserrat SemiBold"/>
                <a:cs typeface="Montserrat SemiBold"/>
                <a:sym typeface="Montserrat SemiBold"/>
              </a:endParaRPr>
            </a:p>
          </p:txBody>
        </p:sp>
        <p:sp>
          <p:nvSpPr>
            <p:cNvPr id="3307" name="Google Shape;3307;p85"/>
            <p:cNvSpPr/>
            <p:nvPr/>
          </p:nvSpPr>
          <p:spPr>
            <a:xfrm>
              <a:off x="13727975" y="8144576"/>
              <a:ext cx="3028800" cy="27978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a:solidFill>
                    <a:schemeClr val="dk2"/>
                  </a:solidFill>
                  <a:latin typeface="Montserrat SemiBold"/>
                  <a:ea typeface="Montserrat SemiBold"/>
                  <a:cs typeface="Montserrat SemiBold"/>
                  <a:sym typeface="Montserrat SemiBold"/>
                </a:rPr>
                <a:t>Consumer 2</a:t>
              </a:r>
              <a:endParaRPr sz="1500">
                <a:solidFill>
                  <a:schemeClr val="dk2"/>
                </a:solidFill>
                <a:latin typeface="Montserrat SemiBold"/>
                <a:ea typeface="Montserrat SemiBold"/>
                <a:cs typeface="Montserrat SemiBold"/>
                <a:sym typeface="Montserrat SemiBold"/>
              </a:endParaRPr>
            </a:p>
            <a:p>
              <a:pPr algn="ctr"/>
              <a:r>
                <a:rPr lang="en-US" sz="1500" b="1">
                  <a:solidFill>
                    <a:schemeClr val="accent3"/>
                  </a:solidFill>
                  <a:latin typeface="Source Code Pro"/>
                  <a:ea typeface="Source Code Pro"/>
                  <a:cs typeface="Source Code Pro"/>
                  <a:sym typeface="Source Code Pro"/>
                </a:rPr>
                <a:t>group.id=1</a:t>
              </a:r>
              <a:endParaRPr sz="1500" b="1">
                <a:solidFill>
                  <a:schemeClr val="accent3"/>
                </a:solidFill>
                <a:latin typeface="Source Code Pro"/>
                <a:ea typeface="Source Code Pro"/>
                <a:cs typeface="Source Code Pro"/>
                <a:sym typeface="Source Code Pro"/>
              </a:endParaRPr>
            </a:p>
          </p:txBody>
        </p:sp>
      </p:grpSp>
      <p:cxnSp>
        <p:nvCxnSpPr>
          <p:cNvPr id="3308" name="Google Shape;3308;p85"/>
          <p:cNvCxnSpPr/>
          <p:nvPr/>
        </p:nvCxnSpPr>
        <p:spPr>
          <a:xfrm rot="10800000">
            <a:off x="3524865" y="4023356"/>
            <a:ext cx="5343150" cy="924300"/>
          </a:xfrm>
          <a:prstGeom prst="straightConnector1">
            <a:avLst/>
          </a:prstGeom>
          <a:noFill/>
          <a:ln w="38100" cap="flat" cmpd="sng">
            <a:solidFill>
              <a:schemeClr val="dk2"/>
            </a:solidFill>
            <a:prstDash val="solid"/>
            <a:round/>
            <a:headEnd type="none" w="med" len="med"/>
            <a:tailEnd type="triangle" w="med" len="med"/>
          </a:ln>
        </p:spPr>
      </p:cxnSp>
      <p:cxnSp>
        <p:nvCxnSpPr>
          <p:cNvPr id="3309" name="Google Shape;3309;p85"/>
          <p:cNvCxnSpPr/>
          <p:nvPr/>
        </p:nvCxnSpPr>
        <p:spPr>
          <a:xfrm rot="10800000">
            <a:off x="3524865" y="4160516"/>
            <a:ext cx="5343150" cy="924300"/>
          </a:xfrm>
          <a:prstGeom prst="straightConnector1">
            <a:avLst/>
          </a:prstGeom>
          <a:noFill/>
          <a:ln w="38100" cap="flat" cmpd="sng">
            <a:solidFill>
              <a:schemeClr val="dk2"/>
            </a:solidFill>
            <a:prstDash val="solid"/>
            <a:round/>
            <a:headEnd type="triangle" w="med" len="med"/>
            <a:tailEnd type="none" w="med" len="med"/>
          </a:ln>
        </p:spPr>
      </p:cxnSp>
      <p:cxnSp>
        <p:nvCxnSpPr>
          <p:cNvPr id="3310" name="Google Shape;3310;p85"/>
          <p:cNvCxnSpPr/>
          <p:nvPr/>
        </p:nvCxnSpPr>
        <p:spPr>
          <a:xfrm>
            <a:off x="1681255" y="3428997"/>
            <a:ext cx="300" cy="388650"/>
          </a:xfrm>
          <a:prstGeom prst="curvedConnector3">
            <a:avLst>
              <a:gd name="adj1" fmla="val -131768083"/>
            </a:avLst>
          </a:prstGeom>
          <a:noFill/>
          <a:ln w="76200" cap="flat" cmpd="sng">
            <a:solidFill>
              <a:schemeClr val="accent1"/>
            </a:solidFill>
            <a:prstDash val="solid"/>
            <a:round/>
            <a:headEnd type="none" w="med" len="med"/>
            <a:tailEnd type="triangle" w="med" len="med"/>
          </a:ln>
        </p:spPr>
      </p:cxnSp>
      <p:sp>
        <p:nvSpPr>
          <p:cNvPr id="3311" name="Google Shape;3311;p85"/>
          <p:cNvSpPr/>
          <p:nvPr/>
        </p:nvSpPr>
        <p:spPr>
          <a:xfrm rot="-600499">
            <a:off x="4735622" y="2547916"/>
            <a:ext cx="2921610" cy="281924"/>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JoinGroupRequest</a:t>
            </a:r>
            <a:endParaRPr sz="1200" b="1">
              <a:solidFill>
                <a:schemeClr val="accent3"/>
              </a:solidFill>
              <a:latin typeface="Source Code Pro"/>
              <a:ea typeface="Source Code Pro"/>
              <a:cs typeface="Source Code Pro"/>
              <a:sym typeface="Source Code Pro"/>
            </a:endParaRPr>
          </a:p>
          <a:p>
            <a:pPr algn="ctr"/>
            <a:r>
              <a:rPr lang="en-US" sz="1200" b="1">
                <a:solidFill>
                  <a:schemeClr val="accent3"/>
                </a:solidFill>
                <a:latin typeface="Source Code Pro"/>
                <a:ea typeface="Source Code Pro"/>
                <a:cs typeface="Source Code Pro"/>
                <a:sym typeface="Source Code Pro"/>
              </a:rPr>
              <a:t>(subscription)</a:t>
            </a:r>
            <a:endParaRPr sz="1200" b="1">
              <a:solidFill>
                <a:schemeClr val="accent3"/>
              </a:solidFill>
              <a:latin typeface="Source Code Pro"/>
              <a:ea typeface="Source Code Pro"/>
              <a:cs typeface="Source Code Pro"/>
              <a:sym typeface="Source Code Pro"/>
            </a:endParaRPr>
          </a:p>
        </p:txBody>
      </p:sp>
      <p:sp>
        <p:nvSpPr>
          <p:cNvPr id="3312" name="Google Shape;3312;p85"/>
          <p:cNvSpPr/>
          <p:nvPr/>
        </p:nvSpPr>
        <p:spPr>
          <a:xfrm rot="-567584">
            <a:off x="4289889" y="3123187"/>
            <a:ext cx="3813103" cy="281986"/>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JoinGroupResponse</a:t>
            </a:r>
            <a:endParaRPr sz="1200" b="1">
              <a:solidFill>
                <a:schemeClr val="accent3"/>
              </a:solidFill>
              <a:latin typeface="Source Code Pro"/>
              <a:ea typeface="Source Code Pro"/>
              <a:cs typeface="Source Code Pro"/>
              <a:sym typeface="Source Code Pro"/>
            </a:endParaRPr>
          </a:p>
          <a:p>
            <a:pPr algn="ctr"/>
            <a:r>
              <a:rPr lang="en-US" sz="1200" b="1">
                <a:solidFill>
                  <a:schemeClr val="accent3"/>
                </a:solidFill>
                <a:latin typeface="Source Code Pro"/>
                <a:ea typeface="Source Code Pro"/>
                <a:cs typeface="Source Code Pro"/>
                <a:sym typeface="Source Code Pro"/>
              </a:rPr>
              <a:t>(memberId, member list &amp; subscriptions)</a:t>
            </a:r>
            <a:endParaRPr sz="1200" b="1">
              <a:solidFill>
                <a:schemeClr val="accent3"/>
              </a:solidFill>
              <a:latin typeface="Source Code Pro"/>
              <a:ea typeface="Source Code Pro"/>
              <a:cs typeface="Source Code Pro"/>
              <a:sym typeface="Source Code Pro"/>
            </a:endParaRPr>
          </a:p>
        </p:txBody>
      </p:sp>
      <p:sp>
        <p:nvSpPr>
          <p:cNvPr id="3313" name="Google Shape;3313;p85"/>
          <p:cNvSpPr/>
          <p:nvPr/>
        </p:nvSpPr>
        <p:spPr>
          <a:xfrm rot="598335">
            <a:off x="4942623" y="4124031"/>
            <a:ext cx="2507636" cy="281950"/>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JoinGroupRequest</a:t>
            </a:r>
            <a:endParaRPr sz="1200" b="1">
              <a:solidFill>
                <a:schemeClr val="accent3"/>
              </a:solidFill>
              <a:latin typeface="Source Code Pro"/>
              <a:ea typeface="Source Code Pro"/>
              <a:cs typeface="Source Code Pro"/>
              <a:sym typeface="Source Code Pro"/>
            </a:endParaRPr>
          </a:p>
          <a:p>
            <a:pPr algn="ctr"/>
            <a:r>
              <a:rPr lang="en-US" sz="1200" b="1">
                <a:solidFill>
                  <a:schemeClr val="accent3"/>
                </a:solidFill>
                <a:latin typeface="Source Code Pro"/>
                <a:ea typeface="Source Code Pro"/>
                <a:cs typeface="Source Code Pro"/>
                <a:sym typeface="Source Code Pro"/>
              </a:rPr>
              <a:t>(subscription)</a:t>
            </a:r>
            <a:endParaRPr sz="1200" b="1">
              <a:solidFill>
                <a:schemeClr val="accent3"/>
              </a:solidFill>
              <a:latin typeface="Source Code Pro"/>
              <a:ea typeface="Source Code Pro"/>
              <a:cs typeface="Source Code Pro"/>
              <a:sym typeface="Source Code Pro"/>
            </a:endParaRPr>
          </a:p>
        </p:txBody>
      </p:sp>
      <p:cxnSp>
        <p:nvCxnSpPr>
          <p:cNvPr id="3314" name="Google Shape;3314;p85"/>
          <p:cNvCxnSpPr/>
          <p:nvPr/>
        </p:nvCxnSpPr>
        <p:spPr>
          <a:xfrm flipH="1">
            <a:off x="3524865" y="2592320"/>
            <a:ext cx="5343150" cy="924300"/>
          </a:xfrm>
          <a:prstGeom prst="straightConnector1">
            <a:avLst/>
          </a:prstGeom>
          <a:noFill/>
          <a:ln w="38100" cap="flat" cmpd="sng">
            <a:solidFill>
              <a:schemeClr val="dk2"/>
            </a:solidFill>
            <a:prstDash val="solid"/>
            <a:round/>
            <a:headEnd type="triangle" w="med" len="med"/>
            <a:tailEnd type="none" w="med" len="med"/>
          </a:ln>
        </p:spPr>
      </p:cxnSp>
      <p:cxnSp>
        <p:nvCxnSpPr>
          <p:cNvPr id="3315" name="Google Shape;3315;p85"/>
          <p:cNvCxnSpPr/>
          <p:nvPr/>
        </p:nvCxnSpPr>
        <p:spPr>
          <a:xfrm flipH="1">
            <a:off x="3524865" y="2455160"/>
            <a:ext cx="5343150" cy="924300"/>
          </a:xfrm>
          <a:prstGeom prst="straightConnector1">
            <a:avLst/>
          </a:prstGeom>
          <a:noFill/>
          <a:ln w="38100" cap="flat" cmpd="sng">
            <a:solidFill>
              <a:schemeClr val="dk2"/>
            </a:solidFill>
            <a:prstDash val="solid"/>
            <a:round/>
            <a:headEnd type="none" w="med" len="med"/>
            <a:tailEnd type="triangle" w="med" len="med"/>
          </a:ln>
        </p:spPr>
      </p:cxnSp>
      <p:sp>
        <p:nvSpPr>
          <p:cNvPr id="3316" name="Google Shape;3316;p85"/>
          <p:cNvSpPr/>
          <p:nvPr/>
        </p:nvSpPr>
        <p:spPr>
          <a:xfrm rot="598335">
            <a:off x="4942623" y="4690959"/>
            <a:ext cx="2507636" cy="281950"/>
          </a:xfrm>
          <a:prstGeom prst="rect">
            <a:avLst/>
          </a:prstGeom>
          <a:noFill/>
          <a:ln>
            <a:noFill/>
          </a:ln>
        </p:spPr>
        <p:txBody>
          <a:bodyPr spcFirstLastPara="1" wrap="square" lIns="45713" tIns="45713" rIns="45713" bIns="45713" anchor="ctr" anchorCtr="0">
            <a:noAutofit/>
          </a:bodyPr>
          <a:lstStyle/>
          <a:p>
            <a:pPr algn="ctr"/>
            <a:r>
              <a:rPr lang="en-US" sz="1200" b="1" dirty="0" err="1">
                <a:solidFill>
                  <a:schemeClr val="accent3"/>
                </a:solidFill>
                <a:latin typeface="Source Code Pro"/>
                <a:ea typeface="Source Code Pro"/>
                <a:cs typeface="Source Code Pro"/>
                <a:sym typeface="Source Code Pro"/>
              </a:rPr>
              <a:t>JoinGroupResponse</a:t>
            </a:r>
            <a:endParaRPr sz="1200" b="1" dirty="0">
              <a:solidFill>
                <a:schemeClr val="accent3"/>
              </a:solidFill>
              <a:latin typeface="Source Code Pro"/>
              <a:ea typeface="Source Code Pro"/>
              <a:cs typeface="Source Code Pro"/>
              <a:sym typeface="Source Code Pro"/>
            </a:endParaRPr>
          </a:p>
          <a:p>
            <a:pPr algn="ctr"/>
            <a:r>
              <a:rPr lang="en-US" sz="1200" b="1" dirty="0">
                <a:solidFill>
                  <a:schemeClr val="accent3"/>
                </a:solidFill>
                <a:latin typeface="Source Code Pro"/>
                <a:ea typeface="Source Code Pro"/>
                <a:cs typeface="Source Code Pro"/>
                <a:sym typeface="Source Code Pro"/>
              </a:rPr>
              <a:t>(</a:t>
            </a:r>
            <a:r>
              <a:rPr lang="en-US" sz="1200" b="1" dirty="0" err="1">
                <a:solidFill>
                  <a:schemeClr val="accent3"/>
                </a:solidFill>
                <a:latin typeface="Source Code Pro"/>
                <a:ea typeface="Source Code Pro"/>
                <a:cs typeface="Source Code Pro"/>
                <a:sym typeface="Source Code Pro"/>
              </a:rPr>
              <a:t>memberId</a:t>
            </a:r>
            <a:r>
              <a:rPr lang="en-US" sz="1200" b="1" dirty="0">
                <a:solidFill>
                  <a:schemeClr val="accent3"/>
                </a:solidFill>
                <a:latin typeface="Source Code Pro"/>
                <a:ea typeface="Source Code Pro"/>
                <a:cs typeface="Source Code Pro"/>
                <a:sym typeface="Source Code Pro"/>
              </a:rPr>
              <a:t>)</a:t>
            </a:r>
            <a:endParaRPr sz="1200" b="1" dirty="0">
              <a:solidFill>
                <a:schemeClr val="accent3"/>
              </a:solidFill>
              <a:latin typeface="Source Code Pro"/>
              <a:ea typeface="Source Code Pro"/>
              <a:cs typeface="Source Code Pro"/>
              <a:sym typeface="Source Code Pr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20"/>
        <p:cNvGrpSpPr/>
        <p:nvPr/>
      </p:nvGrpSpPr>
      <p:grpSpPr>
        <a:xfrm>
          <a:off x="0" y="0"/>
          <a:ext cx="0" cy="0"/>
          <a:chOff x="0" y="0"/>
          <a:chExt cx="0" cy="0"/>
        </a:xfrm>
      </p:grpSpPr>
      <p:sp>
        <p:nvSpPr>
          <p:cNvPr id="3321" name="Google Shape;3321;p86"/>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Group Startup: Step 3 - Partitions Assigned</a:t>
            </a:r>
            <a:endParaRPr lang="en-US"/>
          </a:p>
        </p:txBody>
      </p:sp>
      <p:sp>
        <p:nvSpPr>
          <p:cNvPr id="3322" name="Google Shape;3322;p86"/>
          <p:cNvSpPr txBox="1"/>
          <p:nvPr/>
        </p:nvSpPr>
        <p:spPr>
          <a:xfrm rot="-600160">
            <a:off x="4184093" y="2572473"/>
            <a:ext cx="3744518" cy="283453"/>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SyncGroupRequest</a:t>
            </a:r>
            <a:endParaRPr sz="1200" b="1">
              <a:solidFill>
                <a:schemeClr val="accent3"/>
              </a:solidFill>
              <a:latin typeface="Source Code Pro"/>
              <a:ea typeface="Source Code Pro"/>
              <a:cs typeface="Source Code Pro"/>
              <a:sym typeface="Source Code Pro"/>
            </a:endParaRPr>
          </a:p>
          <a:p>
            <a:pPr algn="ctr"/>
            <a:r>
              <a:rPr lang="en-US" sz="1200" b="1">
                <a:solidFill>
                  <a:schemeClr val="accent3"/>
                </a:solidFill>
                <a:latin typeface="Source Code Pro"/>
                <a:ea typeface="Source Code Pro"/>
                <a:cs typeface="Source Code Pro"/>
                <a:sym typeface="Source Code Pro"/>
              </a:rPr>
              <a:t>(memberId, group partition assignments)</a:t>
            </a:r>
            <a:endParaRPr sz="1200" b="1">
              <a:solidFill>
                <a:schemeClr val="accent3"/>
              </a:solidFill>
              <a:latin typeface="Source Code Pro"/>
              <a:ea typeface="Source Code Pro"/>
              <a:cs typeface="Source Code Pro"/>
              <a:sym typeface="Source Code Pro"/>
            </a:endParaRPr>
          </a:p>
        </p:txBody>
      </p:sp>
      <p:grpSp>
        <p:nvGrpSpPr>
          <p:cNvPr id="3323" name="Google Shape;3323;p86"/>
          <p:cNvGrpSpPr/>
          <p:nvPr/>
        </p:nvGrpSpPr>
        <p:grpSpPr>
          <a:xfrm>
            <a:off x="8686800" y="1069848"/>
            <a:ext cx="1881600" cy="4996877"/>
            <a:chOff x="13360775" y="2721309"/>
            <a:chExt cx="3763200" cy="8661600"/>
          </a:xfrm>
        </p:grpSpPr>
        <p:sp>
          <p:nvSpPr>
            <p:cNvPr id="3324" name="Google Shape;3324;p86"/>
            <p:cNvSpPr/>
            <p:nvPr/>
          </p:nvSpPr>
          <p:spPr>
            <a:xfrm>
              <a:off x="13360775" y="2721309"/>
              <a:ext cx="3763200" cy="866160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325" name="Google Shape;3325;p86"/>
            <p:cNvSpPr txBox="1"/>
            <p:nvPr/>
          </p:nvSpPr>
          <p:spPr>
            <a:xfrm>
              <a:off x="13432175" y="2903580"/>
              <a:ext cx="3620400" cy="560151"/>
            </a:xfrm>
            <a:prstGeom prst="rect">
              <a:avLst/>
            </a:prstGeom>
            <a:noFill/>
            <a:ln w="9525" cap="flat" cmpd="sng">
              <a:solidFill>
                <a:srgbClr val="FFFFFF"/>
              </a:solidFill>
              <a:prstDash val="solid"/>
              <a:round/>
              <a:headEnd type="none" w="sm" len="sm"/>
              <a:tailEnd type="none" w="sm" len="sm"/>
            </a:ln>
          </p:spPr>
          <p:txBody>
            <a:bodyPr spcFirstLastPara="1" wrap="square" lIns="45713" tIns="45713" rIns="45713" bIns="45713" anchor="t" anchorCtr="0">
              <a:spAutoFit/>
            </a:bodyPr>
            <a:lstStyle/>
            <a:p>
              <a:pPr algn="ctr"/>
              <a:r>
                <a:rPr lang="en-US" sz="1500">
                  <a:solidFill>
                    <a:schemeClr val="dk2"/>
                  </a:solidFill>
                  <a:latin typeface="Montserrat"/>
                  <a:ea typeface="Montserrat"/>
                  <a:cs typeface="Montserrat"/>
                  <a:sym typeface="Montserrat"/>
                </a:rPr>
                <a:t>Consumer Group</a:t>
              </a:r>
              <a:endParaRPr sz="1500">
                <a:solidFill>
                  <a:schemeClr val="dk2"/>
                </a:solidFill>
                <a:latin typeface="Montserrat"/>
                <a:ea typeface="Montserrat"/>
                <a:cs typeface="Montserrat"/>
                <a:sym typeface="Montserrat"/>
              </a:endParaRPr>
            </a:p>
          </p:txBody>
        </p:sp>
        <p:sp>
          <p:nvSpPr>
            <p:cNvPr id="3326" name="Google Shape;3326;p86"/>
            <p:cNvSpPr/>
            <p:nvPr/>
          </p:nvSpPr>
          <p:spPr>
            <a:xfrm>
              <a:off x="13727975" y="3783267"/>
              <a:ext cx="3028800" cy="27978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dirty="0">
                  <a:solidFill>
                    <a:schemeClr val="dk2"/>
                  </a:solidFill>
                  <a:latin typeface="Montserrat SemiBold"/>
                  <a:ea typeface="Montserrat SemiBold"/>
                  <a:cs typeface="Montserrat SemiBold"/>
                  <a:sym typeface="Montserrat SemiBold"/>
                </a:rPr>
                <a:t>Consumer 1</a:t>
              </a:r>
              <a:endParaRPr sz="1500" dirty="0">
                <a:solidFill>
                  <a:schemeClr val="dk2"/>
                </a:solidFill>
                <a:latin typeface="Montserrat SemiBold"/>
                <a:ea typeface="Montserrat SemiBold"/>
                <a:cs typeface="Montserrat SemiBold"/>
                <a:sym typeface="Montserrat SemiBold"/>
              </a:endParaRPr>
            </a:p>
            <a:p>
              <a:pPr algn="ctr"/>
              <a:r>
                <a:rPr lang="en-US" sz="1500" b="1" dirty="0">
                  <a:solidFill>
                    <a:schemeClr val="accent3"/>
                  </a:solidFill>
                  <a:latin typeface="Source Code Pro"/>
                  <a:ea typeface="Source Code Pro"/>
                  <a:cs typeface="Source Code Pro"/>
                  <a:sym typeface="Source Code Pro"/>
                </a:rPr>
                <a:t>group.id=1</a:t>
              </a:r>
              <a:endParaRPr sz="1500" b="1" dirty="0">
                <a:solidFill>
                  <a:schemeClr val="accent3"/>
                </a:solidFill>
                <a:latin typeface="Source Code Pro"/>
                <a:ea typeface="Source Code Pro"/>
                <a:cs typeface="Source Code Pro"/>
                <a:sym typeface="Source Code Pro"/>
              </a:endParaRPr>
            </a:p>
            <a:p>
              <a:pPr algn="ctr"/>
              <a:endParaRPr sz="1200" dirty="0">
                <a:solidFill>
                  <a:schemeClr val="dk2"/>
                </a:solidFill>
                <a:latin typeface="Montserrat SemiBold"/>
                <a:ea typeface="Montserrat SemiBold"/>
                <a:cs typeface="Montserrat SemiBold"/>
                <a:sym typeface="Montserrat SemiBold"/>
              </a:endParaRPr>
            </a:p>
            <a:p>
              <a:pPr algn="ctr"/>
              <a:r>
                <a:rPr lang="en-US" sz="1200" dirty="0">
                  <a:solidFill>
                    <a:schemeClr val="dk2"/>
                  </a:solidFill>
                  <a:latin typeface="Montserrat SemiBold"/>
                  <a:ea typeface="Montserrat SemiBold"/>
                  <a:cs typeface="Montserrat SemiBold"/>
                  <a:sym typeface="Montserrat SemiBold"/>
                </a:rPr>
                <a:t>group leader</a:t>
              </a:r>
              <a:endParaRPr sz="1500" dirty="0">
                <a:solidFill>
                  <a:schemeClr val="dk2"/>
                </a:solidFill>
                <a:latin typeface="Montserrat SemiBold"/>
                <a:ea typeface="Montserrat SemiBold"/>
                <a:cs typeface="Montserrat SemiBold"/>
                <a:sym typeface="Montserrat SemiBold"/>
              </a:endParaRPr>
            </a:p>
          </p:txBody>
        </p:sp>
        <p:sp>
          <p:nvSpPr>
            <p:cNvPr id="3327" name="Google Shape;3327;p86"/>
            <p:cNvSpPr/>
            <p:nvPr/>
          </p:nvSpPr>
          <p:spPr>
            <a:xfrm>
              <a:off x="13727975" y="8144576"/>
              <a:ext cx="3028800" cy="27978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a:solidFill>
                    <a:schemeClr val="dk2"/>
                  </a:solidFill>
                  <a:latin typeface="Montserrat SemiBold"/>
                  <a:ea typeface="Montserrat SemiBold"/>
                  <a:cs typeface="Montserrat SemiBold"/>
                  <a:sym typeface="Montserrat SemiBold"/>
                </a:rPr>
                <a:t>Consumer 2</a:t>
              </a:r>
              <a:endParaRPr sz="1500">
                <a:solidFill>
                  <a:schemeClr val="dk2"/>
                </a:solidFill>
                <a:latin typeface="Montserrat SemiBold"/>
                <a:ea typeface="Montserrat SemiBold"/>
                <a:cs typeface="Montserrat SemiBold"/>
                <a:sym typeface="Montserrat SemiBold"/>
              </a:endParaRPr>
            </a:p>
            <a:p>
              <a:pPr algn="ctr"/>
              <a:r>
                <a:rPr lang="en-US" sz="1500" b="1">
                  <a:solidFill>
                    <a:schemeClr val="accent3"/>
                  </a:solidFill>
                  <a:latin typeface="Source Code Pro"/>
                  <a:ea typeface="Source Code Pro"/>
                  <a:cs typeface="Source Code Pro"/>
                  <a:sym typeface="Source Code Pro"/>
                </a:rPr>
                <a:t>group.id=1</a:t>
              </a:r>
              <a:endParaRPr sz="1500" b="1">
                <a:solidFill>
                  <a:schemeClr val="accent3"/>
                </a:solidFill>
                <a:latin typeface="Source Code Pro"/>
                <a:ea typeface="Source Code Pro"/>
                <a:cs typeface="Source Code Pro"/>
                <a:sym typeface="Source Code Pro"/>
              </a:endParaRPr>
            </a:p>
          </p:txBody>
        </p:sp>
      </p:grpSp>
      <p:grpSp>
        <p:nvGrpSpPr>
          <p:cNvPr id="3328" name="Google Shape;3328;p86"/>
          <p:cNvGrpSpPr/>
          <p:nvPr/>
        </p:nvGrpSpPr>
        <p:grpSpPr>
          <a:xfrm>
            <a:off x="1600200" y="2889504"/>
            <a:ext cx="1924050" cy="1691700"/>
            <a:chOff x="6848475" y="5916775"/>
            <a:chExt cx="3848100" cy="3383400"/>
          </a:xfrm>
        </p:grpSpPr>
        <p:sp>
          <p:nvSpPr>
            <p:cNvPr id="3329" name="Google Shape;3329;p86"/>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330" name="Google Shape;3330;p86"/>
            <p:cNvGrpSpPr/>
            <p:nvPr/>
          </p:nvGrpSpPr>
          <p:grpSpPr>
            <a:xfrm>
              <a:off x="7950643" y="6056474"/>
              <a:ext cx="1643764" cy="601334"/>
              <a:chOff x="7850843" y="5601624"/>
              <a:chExt cx="1643764" cy="601334"/>
            </a:xfrm>
          </p:grpSpPr>
          <p:pic>
            <p:nvPicPr>
              <p:cNvPr id="3331" name="Google Shape;3331;p86"/>
              <p:cNvPicPr preferRelativeResize="0"/>
              <p:nvPr/>
            </p:nvPicPr>
            <p:blipFill>
              <a:blip r:embed="rId1"/>
              <a:stretch>
                <a:fillRect/>
              </a:stretch>
            </p:blipFill>
            <p:spPr>
              <a:xfrm>
                <a:off x="7850843" y="5601624"/>
                <a:ext cx="365761" cy="601334"/>
              </a:xfrm>
              <a:prstGeom prst="rect">
                <a:avLst/>
              </a:prstGeom>
              <a:noFill/>
              <a:ln>
                <a:noFill/>
              </a:ln>
            </p:spPr>
          </p:pic>
          <p:sp>
            <p:nvSpPr>
              <p:cNvPr id="3332" name="Google Shape;3332;p86"/>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333" name="Google Shape;3333;p86"/>
            <p:cNvSpPr/>
            <p:nvPr/>
          </p:nvSpPr>
          <p:spPr>
            <a:xfrm>
              <a:off x="7035225" y="6766560"/>
              <a:ext cx="3474600" cy="493800"/>
            </a:xfrm>
            <a:prstGeom prst="roundRect">
              <a:avLst>
                <a:gd name="adj" fmla="val 4202"/>
              </a:avLst>
            </a:prstGeom>
            <a:solidFill>
              <a:schemeClr val="accent5"/>
            </a:solid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dirty="0">
                  <a:solidFill>
                    <a:srgbClr val="040531"/>
                  </a:solidFill>
                  <a:latin typeface="Montserrat"/>
                  <a:ea typeface="Montserrat"/>
                  <a:cs typeface="Montserrat"/>
                  <a:sym typeface="Montserrat"/>
                </a:rPr>
                <a:t>Group Coordinator</a:t>
              </a:r>
              <a:endParaRPr sz="1200" dirty="0">
                <a:solidFill>
                  <a:srgbClr val="0074A2"/>
                </a:solidFill>
                <a:latin typeface="Montserrat SemiBold"/>
                <a:ea typeface="Montserrat SemiBold"/>
                <a:cs typeface="Montserrat SemiBold"/>
                <a:sym typeface="Montserrat SemiBold"/>
              </a:endParaRPr>
            </a:p>
          </p:txBody>
        </p:sp>
        <p:grpSp>
          <p:nvGrpSpPr>
            <p:cNvPr id="3334" name="Google Shape;3334;p86"/>
            <p:cNvGrpSpPr/>
            <p:nvPr/>
          </p:nvGrpSpPr>
          <p:grpSpPr>
            <a:xfrm>
              <a:off x="7035225" y="7356300"/>
              <a:ext cx="3474600" cy="868800"/>
              <a:chOff x="7355950" y="6946274"/>
              <a:chExt cx="3474600" cy="868800"/>
            </a:xfrm>
          </p:grpSpPr>
          <p:sp>
            <p:nvSpPr>
              <p:cNvPr id="3335" name="Google Shape;3335;p86"/>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336" name="Google Shape;3336;p86"/>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337" name="Google Shape;3337;p86"/>
          <p:cNvGrpSpPr/>
          <p:nvPr/>
        </p:nvGrpSpPr>
        <p:grpSpPr>
          <a:xfrm>
            <a:off x="1600200" y="1069848"/>
            <a:ext cx="1924050" cy="1691700"/>
            <a:chOff x="6848475" y="5916775"/>
            <a:chExt cx="3848100" cy="3383400"/>
          </a:xfrm>
        </p:grpSpPr>
        <p:sp>
          <p:nvSpPr>
            <p:cNvPr id="3338" name="Google Shape;3338;p86"/>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339" name="Google Shape;3339;p86"/>
            <p:cNvGrpSpPr/>
            <p:nvPr/>
          </p:nvGrpSpPr>
          <p:grpSpPr>
            <a:xfrm>
              <a:off x="7950643" y="6056474"/>
              <a:ext cx="1643764" cy="601334"/>
              <a:chOff x="7850843" y="5601624"/>
              <a:chExt cx="1643764" cy="601334"/>
            </a:xfrm>
          </p:grpSpPr>
          <p:pic>
            <p:nvPicPr>
              <p:cNvPr id="3340" name="Google Shape;3340;p86"/>
              <p:cNvPicPr preferRelativeResize="0"/>
              <p:nvPr/>
            </p:nvPicPr>
            <p:blipFill>
              <a:blip r:embed="rId1"/>
              <a:stretch>
                <a:fillRect/>
              </a:stretch>
            </p:blipFill>
            <p:spPr>
              <a:xfrm>
                <a:off x="7850843" y="5601624"/>
                <a:ext cx="365761" cy="601334"/>
              </a:xfrm>
              <a:prstGeom prst="rect">
                <a:avLst/>
              </a:prstGeom>
              <a:noFill/>
              <a:ln>
                <a:noFill/>
              </a:ln>
            </p:spPr>
          </p:pic>
          <p:sp>
            <p:nvSpPr>
              <p:cNvPr id="3341" name="Google Shape;3341;p86"/>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342" name="Google Shape;3342;p86"/>
            <p:cNvGrpSpPr/>
            <p:nvPr/>
          </p:nvGrpSpPr>
          <p:grpSpPr>
            <a:xfrm>
              <a:off x="7035225" y="8321040"/>
              <a:ext cx="3474600" cy="868800"/>
              <a:chOff x="7355950" y="7955838"/>
              <a:chExt cx="3474600" cy="868800"/>
            </a:xfrm>
          </p:grpSpPr>
          <p:sp>
            <p:nvSpPr>
              <p:cNvPr id="3343" name="Google Shape;3343;p86"/>
              <p:cNvSpPr/>
              <p:nvPr/>
            </p:nvSpPr>
            <p:spPr>
              <a:xfrm>
                <a:off x="7355950" y="7955838"/>
                <a:ext cx="3474600" cy="8688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topic-a</a:t>
                </a:r>
                <a:endParaRPr sz="1200" b="1">
                  <a:solidFill>
                    <a:schemeClr val="accent3"/>
                  </a:solidFill>
                  <a:latin typeface="Source Code Pro"/>
                  <a:ea typeface="Source Code Pro"/>
                  <a:cs typeface="Source Code Pro"/>
                  <a:sym typeface="Source Code Pro"/>
                </a:endParaRPr>
              </a:p>
            </p:txBody>
          </p:sp>
          <p:pic>
            <p:nvPicPr>
              <p:cNvPr id="3344" name="Google Shape;3344;p86"/>
              <p:cNvPicPr preferRelativeResize="0"/>
              <p:nvPr/>
            </p:nvPicPr>
            <p:blipFill rotWithShape="1">
              <a:blip r:embed="rId2"/>
              <a:srcRect t="32073" b="33722"/>
              <a:stretch>
                <a:fillRect/>
              </a:stretch>
            </p:blipFill>
            <p:spPr>
              <a:xfrm>
                <a:off x="8453176" y="8349030"/>
                <a:ext cx="1280149" cy="420624"/>
              </a:xfrm>
              <a:prstGeom prst="rect">
                <a:avLst/>
              </a:prstGeom>
              <a:noFill/>
              <a:ln>
                <a:noFill/>
              </a:ln>
            </p:spPr>
          </p:pic>
        </p:grpSp>
      </p:grpSp>
      <p:grpSp>
        <p:nvGrpSpPr>
          <p:cNvPr id="3345" name="Google Shape;3345;p86"/>
          <p:cNvGrpSpPr/>
          <p:nvPr/>
        </p:nvGrpSpPr>
        <p:grpSpPr>
          <a:xfrm>
            <a:off x="1600200" y="4709160"/>
            <a:ext cx="1924050" cy="1691700"/>
            <a:chOff x="6848475" y="5916775"/>
            <a:chExt cx="3848100" cy="3383400"/>
          </a:xfrm>
        </p:grpSpPr>
        <p:sp>
          <p:nvSpPr>
            <p:cNvPr id="3346" name="Google Shape;3346;p86"/>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347" name="Google Shape;3347;p86"/>
            <p:cNvGrpSpPr/>
            <p:nvPr/>
          </p:nvGrpSpPr>
          <p:grpSpPr>
            <a:xfrm>
              <a:off x="7950643" y="6056474"/>
              <a:ext cx="1643764" cy="601334"/>
              <a:chOff x="7850843" y="5601624"/>
              <a:chExt cx="1643764" cy="601334"/>
            </a:xfrm>
          </p:grpSpPr>
          <p:pic>
            <p:nvPicPr>
              <p:cNvPr id="3348" name="Google Shape;3348;p86"/>
              <p:cNvPicPr preferRelativeResize="0"/>
              <p:nvPr/>
            </p:nvPicPr>
            <p:blipFill>
              <a:blip r:embed="rId1"/>
              <a:stretch>
                <a:fillRect/>
              </a:stretch>
            </p:blipFill>
            <p:spPr>
              <a:xfrm>
                <a:off x="7850843" y="5601624"/>
                <a:ext cx="365761" cy="601334"/>
              </a:xfrm>
              <a:prstGeom prst="rect">
                <a:avLst/>
              </a:prstGeom>
              <a:noFill/>
              <a:ln>
                <a:noFill/>
              </a:ln>
            </p:spPr>
          </p:pic>
          <p:sp>
            <p:nvSpPr>
              <p:cNvPr id="3349" name="Google Shape;3349;p86"/>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350" name="Google Shape;3350;p86"/>
            <p:cNvGrpSpPr/>
            <p:nvPr/>
          </p:nvGrpSpPr>
          <p:grpSpPr>
            <a:xfrm>
              <a:off x="7035225" y="8321040"/>
              <a:ext cx="3474600" cy="868800"/>
              <a:chOff x="7355950" y="7955838"/>
              <a:chExt cx="3474600" cy="868800"/>
            </a:xfrm>
          </p:grpSpPr>
          <p:sp>
            <p:nvSpPr>
              <p:cNvPr id="3351" name="Google Shape;3351;p86"/>
              <p:cNvSpPr/>
              <p:nvPr/>
            </p:nvSpPr>
            <p:spPr>
              <a:xfrm>
                <a:off x="7355950" y="7955838"/>
                <a:ext cx="3474600" cy="8688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topic-a</a:t>
                </a:r>
                <a:endParaRPr sz="1200" b="1">
                  <a:solidFill>
                    <a:schemeClr val="accent3"/>
                  </a:solidFill>
                  <a:latin typeface="Source Code Pro"/>
                  <a:ea typeface="Source Code Pro"/>
                  <a:cs typeface="Source Code Pro"/>
                  <a:sym typeface="Source Code Pro"/>
                </a:endParaRPr>
              </a:p>
            </p:txBody>
          </p:sp>
          <p:pic>
            <p:nvPicPr>
              <p:cNvPr id="3352" name="Google Shape;3352;p86"/>
              <p:cNvPicPr preferRelativeResize="0"/>
              <p:nvPr/>
            </p:nvPicPr>
            <p:blipFill rotWithShape="1">
              <a:blip r:embed="rId2"/>
              <a:srcRect t="32073" b="33722"/>
              <a:stretch>
                <a:fillRect/>
              </a:stretch>
            </p:blipFill>
            <p:spPr>
              <a:xfrm>
                <a:off x="8453176" y="8349030"/>
                <a:ext cx="1280149" cy="420624"/>
              </a:xfrm>
              <a:prstGeom prst="rect">
                <a:avLst/>
              </a:prstGeom>
              <a:noFill/>
              <a:ln>
                <a:noFill/>
              </a:ln>
            </p:spPr>
          </p:pic>
        </p:grpSp>
      </p:grpSp>
      <p:cxnSp>
        <p:nvCxnSpPr>
          <p:cNvPr id="3353" name="Google Shape;3353;p86"/>
          <p:cNvCxnSpPr/>
          <p:nvPr/>
        </p:nvCxnSpPr>
        <p:spPr>
          <a:xfrm rot="10800000">
            <a:off x="3524865" y="4023356"/>
            <a:ext cx="5343150" cy="924300"/>
          </a:xfrm>
          <a:prstGeom prst="straightConnector1">
            <a:avLst/>
          </a:prstGeom>
          <a:noFill/>
          <a:ln w="38100" cap="flat" cmpd="sng">
            <a:solidFill>
              <a:schemeClr val="dk2"/>
            </a:solidFill>
            <a:prstDash val="solid"/>
            <a:round/>
            <a:headEnd type="none" w="med" len="med"/>
            <a:tailEnd type="triangle" w="med" len="med"/>
          </a:ln>
        </p:spPr>
      </p:cxnSp>
      <p:cxnSp>
        <p:nvCxnSpPr>
          <p:cNvPr id="3354" name="Google Shape;3354;p86"/>
          <p:cNvCxnSpPr/>
          <p:nvPr/>
        </p:nvCxnSpPr>
        <p:spPr>
          <a:xfrm rot="10800000">
            <a:off x="3524865" y="4160516"/>
            <a:ext cx="5343150" cy="924300"/>
          </a:xfrm>
          <a:prstGeom prst="straightConnector1">
            <a:avLst/>
          </a:prstGeom>
          <a:noFill/>
          <a:ln w="38100" cap="flat" cmpd="sng">
            <a:solidFill>
              <a:schemeClr val="dk2"/>
            </a:solidFill>
            <a:prstDash val="solid"/>
            <a:round/>
            <a:headEnd type="triangle" w="med" len="med"/>
            <a:tailEnd type="none" w="med" len="med"/>
          </a:ln>
        </p:spPr>
      </p:cxnSp>
      <p:cxnSp>
        <p:nvCxnSpPr>
          <p:cNvPr id="3355" name="Google Shape;3355;p86"/>
          <p:cNvCxnSpPr/>
          <p:nvPr/>
        </p:nvCxnSpPr>
        <p:spPr>
          <a:xfrm>
            <a:off x="1681255" y="3428997"/>
            <a:ext cx="300" cy="388650"/>
          </a:xfrm>
          <a:prstGeom prst="curvedConnector3">
            <a:avLst>
              <a:gd name="adj1" fmla="val -131768083"/>
            </a:avLst>
          </a:prstGeom>
          <a:noFill/>
          <a:ln w="76200" cap="flat" cmpd="sng">
            <a:solidFill>
              <a:schemeClr val="accent1"/>
            </a:solidFill>
            <a:prstDash val="solid"/>
            <a:round/>
            <a:headEnd type="none" w="med" len="med"/>
            <a:tailEnd type="triangle" w="med" len="med"/>
          </a:ln>
        </p:spPr>
      </p:cxnSp>
      <p:sp>
        <p:nvSpPr>
          <p:cNvPr id="3356" name="Google Shape;3356;p86"/>
          <p:cNvSpPr/>
          <p:nvPr/>
        </p:nvSpPr>
        <p:spPr>
          <a:xfrm rot="-567584">
            <a:off x="4289889" y="3123187"/>
            <a:ext cx="3813103" cy="281986"/>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SyncGroupResponse</a:t>
            </a:r>
            <a:endParaRPr sz="1200" b="1">
              <a:solidFill>
                <a:schemeClr val="accent3"/>
              </a:solidFill>
              <a:latin typeface="Source Code Pro"/>
              <a:ea typeface="Source Code Pro"/>
              <a:cs typeface="Source Code Pro"/>
              <a:sym typeface="Source Code Pro"/>
            </a:endParaRPr>
          </a:p>
          <a:p>
            <a:pPr algn="ctr"/>
            <a:r>
              <a:rPr lang="en-US" sz="1200" b="1">
                <a:solidFill>
                  <a:schemeClr val="accent3"/>
                </a:solidFill>
                <a:latin typeface="Source Code Pro"/>
                <a:ea typeface="Source Code Pro"/>
                <a:cs typeface="Source Code Pro"/>
                <a:sym typeface="Source Code Pro"/>
              </a:rPr>
              <a:t>(assignment)</a:t>
            </a:r>
            <a:endParaRPr sz="1200" b="1">
              <a:solidFill>
                <a:schemeClr val="accent3"/>
              </a:solidFill>
              <a:latin typeface="Source Code Pro"/>
              <a:ea typeface="Source Code Pro"/>
              <a:cs typeface="Source Code Pro"/>
              <a:sym typeface="Source Code Pro"/>
            </a:endParaRPr>
          </a:p>
        </p:txBody>
      </p:sp>
      <p:sp>
        <p:nvSpPr>
          <p:cNvPr id="3357" name="Google Shape;3357;p86"/>
          <p:cNvSpPr/>
          <p:nvPr/>
        </p:nvSpPr>
        <p:spPr>
          <a:xfrm rot="598335">
            <a:off x="4942623" y="4124031"/>
            <a:ext cx="2507636" cy="281950"/>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SyncGroupRequest</a:t>
            </a:r>
            <a:endParaRPr sz="1200" b="1">
              <a:solidFill>
                <a:schemeClr val="accent3"/>
              </a:solidFill>
              <a:latin typeface="Source Code Pro"/>
              <a:ea typeface="Source Code Pro"/>
              <a:cs typeface="Source Code Pro"/>
              <a:sym typeface="Source Code Pro"/>
            </a:endParaRPr>
          </a:p>
          <a:p>
            <a:pPr algn="ctr"/>
            <a:r>
              <a:rPr lang="en-US" sz="1200" b="1">
                <a:solidFill>
                  <a:schemeClr val="accent3"/>
                </a:solidFill>
                <a:latin typeface="Source Code Pro"/>
                <a:ea typeface="Source Code Pro"/>
                <a:cs typeface="Source Code Pro"/>
                <a:sym typeface="Source Code Pro"/>
              </a:rPr>
              <a:t>(memberId)</a:t>
            </a:r>
            <a:endParaRPr sz="1200" b="1">
              <a:solidFill>
                <a:schemeClr val="accent3"/>
              </a:solidFill>
              <a:latin typeface="Source Code Pro"/>
              <a:ea typeface="Source Code Pro"/>
              <a:cs typeface="Source Code Pro"/>
              <a:sym typeface="Source Code Pro"/>
            </a:endParaRPr>
          </a:p>
        </p:txBody>
      </p:sp>
      <p:cxnSp>
        <p:nvCxnSpPr>
          <p:cNvPr id="3358" name="Google Shape;3358;p86"/>
          <p:cNvCxnSpPr/>
          <p:nvPr/>
        </p:nvCxnSpPr>
        <p:spPr>
          <a:xfrm flipH="1">
            <a:off x="3524865" y="2592320"/>
            <a:ext cx="5343150" cy="924300"/>
          </a:xfrm>
          <a:prstGeom prst="straightConnector1">
            <a:avLst/>
          </a:prstGeom>
          <a:noFill/>
          <a:ln w="38100" cap="flat" cmpd="sng">
            <a:solidFill>
              <a:schemeClr val="dk2"/>
            </a:solidFill>
            <a:prstDash val="solid"/>
            <a:round/>
            <a:headEnd type="triangle" w="med" len="med"/>
            <a:tailEnd type="none" w="med" len="med"/>
          </a:ln>
        </p:spPr>
      </p:cxnSp>
      <p:cxnSp>
        <p:nvCxnSpPr>
          <p:cNvPr id="3359" name="Google Shape;3359;p86"/>
          <p:cNvCxnSpPr/>
          <p:nvPr/>
        </p:nvCxnSpPr>
        <p:spPr>
          <a:xfrm flipH="1">
            <a:off x="3524865" y="2455160"/>
            <a:ext cx="5343150" cy="924300"/>
          </a:xfrm>
          <a:prstGeom prst="straightConnector1">
            <a:avLst/>
          </a:prstGeom>
          <a:noFill/>
          <a:ln w="38100" cap="flat" cmpd="sng">
            <a:solidFill>
              <a:schemeClr val="dk2"/>
            </a:solidFill>
            <a:prstDash val="solid"/>
            <a:round/>
            <a:headEnd type="none" w="med" len="med"/>
            <a:tailEnd type="triangle" w="med" len="med"/>
          </a:ln>
        </p:spPr>
      </p:cxnSp>
      <p:sp>
        <p:nvSpPr>
          <p:cNvPr id="3360" name="Google Shape;3360;p86"/>
          <p:cNvSpPr/>
          <p:nvPr/>
        </p:nvSpPr>
        <p:spPr>
          <a:xfrm rot="598335">
            <a:off x="4942623" y="4690959"/>
            <a:ext cx="2507636" cy="281950"/>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SyncGroupResponse</a:t>
            </a:r>
            <a:endParaRPr sz="1200" b="1">
              <a:solidFill>
                <a:schemeClr val="accent3"/>
              </a:solidFill>
              <a:latin typeface="Source Code Pro"/>
              <a:ea typeface="Source Code Pro"/>
              <a:cs typeface="Source Code Pro"/>
              <a:sym typeface="Source Code Pro"/>
            </a:endParaRPr>
          </a:p>
          <a:p>
            <a:pPr algn="ctr"/>
            <a:r>
              <a:rPr lang="en-US" sz="1200" b="1">
                <a:solidFill>
                  <a:schemeClr val="accent3"/>
                </a:solidFill>
                <a:latin typeface="Source Code Pro"/>
                <a:ea typeface="Source Code Pro"/>
                <a:cs typeface="Source Code Pro"/>
                <a:sym typeface="Source Code Pro"/>
              </a:rPr>
              <a:t>(assignment)</a:t>
            </a:r>
            <a:endParaRPr sz="1200" b="1">
              <a:solidFill>
                <a:schemeClr val="accent3"/>
              </a:solidFill>
              <a:latin typeface="Source Code Pro"/>
              <a:ea typeface="Source Code Pro"/>
              <a:cs typeface="Source Code Pro"/>
              <a:sym typeface="Source Code Pr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7401"/>
          </a:xfrm>
        </p:spPr>
        <p:txBody>
          <a:bodyPr>
            <a:normAutofit fontScale="90000"/>
          </a:bodyPr>
          <a:lstStyle/>
          <a:p>
            <a:r>
              <a:rPr lang="en-US" dirty="0"/>
              <a:t>Range Assignor</a:t>
            </a:r>
            <a:endParaRPr lang="en-US" dirty="0"/>
          </a:p>
        </p:txBody>
      </p:sp>
      <p:sp>
        <p:nvSpPr>
          <p:cNvPr id="3" name="Content Placeholder 2"/>
          <p:cNvSpPr>
            <a:spLocks noGrp="1"/>
          </p:cNvSpPr>
          <p:nvPr>
            <p:ph idx="1"/>
          </p:nvPr>
        </p:nvSpPr>
        <p:spPr>
          <a:xfrm>
            <a:off x="838200" y="1090863"/>
            <a:ext cx="10515600" cy="5402011"/>
          </a:xfrm>
        </p:spPr>
        <p:txBody>
          <a:bodyPr>
            <a:normAutofit/>
          </a:bodyPr>
          <a:lstStyle/>
          <a:p>
            <a:r>
              <a:rPr lang="en-US" dirty="0"/>
              <a:t>It is the default strategy.</a:t>
            </a:r>
            <a:endParaRPr lang="en-US" dirty="0"/>
          </a:p>
          <a:p>
            <a:r>
              <a:rPr lang="en-US" dirty="0"/>
              <a:t>The aims of this strategy is to co-localized partitions of several topics</a:t>
            </a:r>
            <a:endParaRPr lang="en-US" dirty="0"/>
          </a:p>
          <a:p>
            <a:r>
              <a:rPr lang="en-US" dirty="0"/>
              <a:t>to join records from two topics which have the same number of partitions and the same key-partitioning logic.</a:t>
            </a:r>
            <a:endParaRPr lang="en-US" dirty="0"/>
          </a:p>
          <a:p>
            <a:r>
              <a:rPr lang="en-US" dirty="0"/>
              <a:t>first put all consumers in lexicographic order using the </a:t>
            </a:r>
            <a:r>
              <a:rPr lang="en-US" dirty="0" err="1"/>
              <a:t>member_id</a:t>
            </a:r>
            <a:r>
              <a:rPr lang="en-US" dirty="0"/>
              <a:t> assign</a:t>
            </a:r>
            <a:endParaRPr lang="en-US" dirty="0"/>
          </a:p>
          <a:p>
            <a:r>
              <a:rPr lang="en-US" dirty="0"/>
              <a:t>Examples:</a:t>
            </a:r>
            <a:endParaRPr lang="en-US" dirty="0"/>
          </a:p>
          <a:p>
            <a:pPr marL="0" indent="0">
              <a:buNone/>
            </a:pPr>
            <a:r>
              <a:rPr lang="en-US" dirty="0"/>
              <a:t>C1={C-p0, O-p0},  c2={C-p1, O-p1}</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64"/>
        <p:cNvGrpSpPr/>
        <p:nvPr/>
      </p:nvGrpSpPr>
      <p:grpSpPr>
        <a:xfrm>
          <a:off x="0" y="0"/>
          <a:ext cx="0" cy="0"/>
          <a:chOff x="0" y="0"/>
          <a:chExt cx="0" cy="0"/>
        </a:xfrm>
      </p:grpSpPr>
      <p:sp>
        <p:nvSpPr>
          <p:cNvPr id="3365" name="Google Shape;3365;p87"/>
          <p:cNvSpPr/>
          <p:nvPr/>
        </p:nvSpPr>
        <p:spPr>
          <a:xfrm>
            <a:off x="1643200" y="2051003"/>
            <a:ext cx="2324250" cy="32010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366" name="Google Shape;3366;p87"/>
          <p:cNvGrpSpPr/>
          <p:nvPr/>
        </p:nvGrpSpPr>
        <p:grpSpPr>
          <a:xfrm>
            <a:off x="1936675" y="2774123"/>
            <a:ext cx="1737300" cy="986850"/>
            <a:chOff x="2815125" y="3677365"/>
            <a:chExt cx="3474600" cy="1973700"/>
          </a:xfrm>
        </p:grpSpPr>
        <p:sp>
          <p:nvSpPr>
            <p:cNvPr id="3367" name="Google Shape;3367;p87"/>
            <p:cNvSpPr/>
            <p:nvPr/>
          </p:nvSpPr>
          <p:spPr>
            <a:xfrm>
              <a:off x="2815125" y="3677365"/>
              <a:ext cx="3474600" cy="19737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customers</a:t>
              </a:r>
              <a:endParaRPr sz="1200" b="1">
                <a:solidFill>
                  <a:schemeClr val="accent3"/>
                </a:solidFill>
                <a:latin typeface="Source Code Pro"/>
                <a:ea typeface="Source Code Pro"/>
                <a:cs typeface="Source Code Pro"/>
                <a:sym typeface="Source Code Pro"/>
              </a:endParaRPr>
            </a:p>
          </p:txBody>
        </p:sp>
        <p:pic>
          <p:nvPicPr>
            <p:cNvPr id="3368" name="Google Shape;3368;p87"/>
            <p:cNvPicPr preferRelativeResize="0"/>
            <p:nvPr/>
          </p:nvPicPr>
          <p:blipFill rotWithShape="1">
            <a:blip r:embed="rId1"/>
            <a:srcRect t="32073" b="33722"/>
            <a:stretch>
              <a:fillRect/>
            </a:stretch>
          </p:blipFill>
          <p:spPr>
            <a:xfrm>
              <a:off x="4094154" y="4960267"/>
              <a:ext cx="1280149" cy="420624"/>
            </a:xfrm>
            <a:prstGeom prst="rect">
              <a:avLst/>
            </a:prstGeom>
            <a:noFill/>
            <a:ln>
              <a:noFill/>
            </a:ln>
          </p:spPr>
        </p:pic>
        <p:pic>
          <p:nvPicPr>
            <p:cNvPr id="3369" name="Google Shape;3369;p87"/>
            <p:cNvPicPr preferRelativeResize="0"/>
            <p:nvPr/>
          </p:nvPicPr>
          <p:blipFill rotWithShape="1">
            <a:blip r:embed="rId1"/>
            <a:srcRect t="32073" b="33722"/>
            <a:stretch>
              <a:fillRect/>
            </a:stretch>
          </p:blipFill>
          <p:spPr>
            <a:xfrm>
              <a:off x="4098188" y="4374338"/>
              <a:ext cx="1280149" cy="420624"/>
            </a:xfrm>
            <a:prstGeom prst="rect">
              <a:avLst/>
            </a:prstGeom>
            <a:noFill/>
            <a:ln>
              <a:noFill/>
            </a:ln>
          </p:spPr>
        </p:pic>
        <p:sp>
          <p:nvSpPr>
            <p:cNvPr id="3370" name="Google Shape;3370;p87"/>
            <p:cNvSpPr txBox="1"/>
            <p:nvPr/>
          </p:nvSpPr>
          <p:spPr>
            <a:xfrm>
              <a:off x="3423761" y="4292865"/>
              <a:ext cx="612600" cy="5539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P0</a:t>
              </a:r>
              <a:endParaRPr sz="1200">
                <a:latin typeface="Montserrat"/>
                <a:ea typeface="Montserrat"/>
                <a:cs typeface="Montserrat"/>
                <a:sym typeface="Montserrat"/>
              </a:endParaRPr>
            </a:p>
          </p:txBody>
        </p:sp>
        <p:sp>
          <p:nvSpPr>
            <p:cNvPr id="3371" name="Google Shape;3371;p87"/>
            <p:cNvSpPr txBox="1"/>
            <p:nvPr/>
          </p:nvSpPr>
          <p:spPr>
            <a:xfrm>
              <a:off x="3423761" y="4881779"/>
              <a:ext cx="612600" cy="5539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P1</a:t>
              </a:r>
              <a:endParaRPr sz="1200">
                <a:latin typeface="Montserrat"/>
                <a:ea typeface="Montserrat"/>
                <a:cs typeface="Montserrat"/>
                <a:sym typeface="Montserrat"/>
              </a:endParaRPr>
            </a:p>
          </p:txBody>
        </p:sp>
      </p:grpSp>
      <p:grpSp>
        <p:nvGrpSpPr>
          <p:cNvPr id="3372" name="Google Shape;3372;p87"/>
          <p:cNvGrpSpPr/>
          <p:nvPr/>
        </p:nvGrpSpPr>
        <p:grpSpPr>
          <a:xfrm>
            <a:off x="2394384" y="2120857"/>
            <a:ext cx="821882" cy="300667"/>
            <a:chOff x="7850843" y="5601624"/>
            <a:chExt cx="1643764" cy="601334"/>
          </a:xfrm>
        </p:grpSpPr>
        <p:pic>
          <p:nvPicPr>
            <p:cNvPr id="3373" name="Google Shape;3373;p87"/>
            <p:cNvPicPr preferRelativeResize="0"/>
            <p:nvPr/>
          </p:nvPicPr>
          <p:blipFill>
            <a:blip r:embed="rId2"/>
            <a:stretch>
              <a:fillRect/>
            </a:stretch>
          </p:blipFill>
          <p:spPr>
            <a:xfrm>
              <a:off x="7850843" y="5601624"/>
              <a:ext cx="365761" cy="601334"/>
            </a:xfrm>
            <a:prstGeom prst="rect">
              <a:avLst/>
            </a:prstGeom>
            <a:noFill/>
            <a:ln>
              <a:noFill/>
            </a:ln>
          </p:spPr>
        </p:pic>
        <p:sp>
          <p:nvSpPr>
            <p:cNvPr id="3374" name="Google Shape;3374;p87"/>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Kafka</a:t>
              </a:r>
              <a:endParaRPr sz="1200">
                <a:solidFill>
                  <a:srgbClr val="040531"/>
                </a:solidFill>
                <a:latin typeface="Montserrat"/>
                <a:ea typeface="Montserrat"/>
                <a:cs typeface="Montserrat"/>
                <a:sym typeface="Montserrat"/>
              </a:endParaRPr>
            </a:p>
          </p:txBody>
        </p:sp>
      </p:grpSp>
      <p:grpSp>
        <p:nvGrpSpPr>
          <p:cNvPr id="3375" name="Google Shape;3375;p87"/>
          <p:cNvGrpSpPr/>
          <p:nvPr/>
        </p:nvGrpSpPr>
        <p:grpSpPr>
          <a:xfrm>
            <a:off x="1936675" y="4003179"/>
            <a:ext cx="1737300" cy="986850"/>
            <a:chOff x="2815125" y="3677365"/>
            <a:chExt cx="3474600" cy="1973700"/>
          </a:xfrm>
        </p:grpSpPr>
        <p:sp>
          <p:nvSpPr>
            <p:cNvPr id="3376" name="Google Shape;3376;p87"/>
            <p:cNvSpPr/>
            <p:nvPr/>
          </p:nvSpPr>
          <p:spPr>
            <a:xfrm>
              <a:off x="2815125" y="3677365"/>
              <a:ext cx="3474600" cy="19737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orders</a:t>
              </a:r>
              <a:endParaRPr sz="1200" b="1">
                <a:solidFill>
                  <a:schemeClr val="accent3"/>
                </a:solidFill>
                <a:latin typeface="Source Code Pro"/>
                <a:ea typeface="Source Code Pro"/>
                <a:cs typeface="Source Code Pro"/>
                <a:sym typeface="Source Code Pro"/>
              </a:endParaRPr>
            </a:p>
          </p:txBody>
        </p:sp>
        <p:pic>
          <p:nvPicPr>
            <p:cNvPr id="3377" name="Google Shape;3377;p87"/>
            <p:cNvPicPr preferRelativeResize="0"/>
            <p:nvPr/>
          </p:nvPicPr>
          <p:blipFill rotWithShape="1">
            <a:blip r:embed="rId1"/>
            <a:srcRect t="32073" b="33722"/>
            <a:stretch>
              <a:fillRect/>
            </a:stretch>
          </p:blipFill>
          <p:spPr>
            <a:xfrm>
              <a:off x="4094154" y="4960267"/>
              <a:ext cx="1280149" cy="420624"/>
            </a:xfrm>
            <a:prstGeom prst="rect">
              <a:avLst/>
            </a:prstGeom>
            <a:noFill/>
            <a:ln>
              <a:noFill/>
            </a:ln>
          </p:spPr>
        </p:pic>
        <p:pic>
          <p:nvPicPr>
            <p:cNvPr id="3378" name="Google Shape;3378;p87"/>
            <p:cNvPicPr preferRelativeResize="0"/>
            <p:nvPr/>
          </p:nvPicPr>
          <p:blipFill rotWithShape="1">
            <a:blip r:embed="rId1"/>
            <a:srcRect t="32073" b="33722"/>
            <a:stretch>
              <a:fillRect/>
            </a:stretch>
          </p:blipFill>
          <p:spPr>
            <a:xfrm>
              <a:off x="4098188" y="4374338"/>
              <a:ext cx="1280149" cy="420624"/>
            </a:xfrm>
            <a:prstGeom prst="rect">
              <a:avLst/>
            </a:prstGeom>
            <a:noFill/>
            <a:ln>
              <a:noFill/>
            </a:ln>
          </p:spPr>
        </p:pic>
        <p:sp>
          <p:nvSpPr>
            <p:cNvPr id="3379" name="Google Shape;3379;p87"/>
            <p:cNvSpPr txBox="1"/>
            <p:nvPr/>
          </p:nvSpPr>
          <p:spPr>
            <a:xfrm>
              <a:off x="3423761" y="4292865"/>
              <a:ext cx="612600" cy="5539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P0</a:t>
              </a:r>
              <a:endParaRPr sz="1200">
                <a:latin typeface="Montserrat"/>
                <a:ea typeface="Montserrat"/>
                <a:cs typeface="Montserrat"/>
                <a:sym typeface="Montserrat"/>
              </a:endParaRPr>
            </a:p>
          </p:txBody>
        </p:sp>
        <p:sp>
          <p:nvSpPr>
            <p:cNvPr id="3380" name="Google Shape;3380;p87"/>
            <p:cNvSpPr txBox="1"/>
            <p:nvPr/>
          </p:nvSpPr>
          <p:spPr>
            <a:xfrm>
              <a:off x="3423761" y="4881779"/>
              <a:ext cx="612600" cy="5539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P1</a:t>
              </a:r>
              <a:endParaRPr sz="1200">
                <a:latin typeface="Montserrat"/>
                <a:ea typeface="Montserrat"/>
                <a:cs typeface="Montserrat"/>
                <a:sym typeface="Montserrat"/>
              </a:endParaRPr>
            </a:p>
          </p:txBody>
        </p:sp>
      </p:grpSp>
      <p:sp>
        <p:nvSpPr>
          <p:cNvPr id="3381" name="Google Shape;3381;p87"/>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Range Partition Assignment Strategies</a:t>
            </a:r>
            <a:endParaRPr dirty="0"/>
          </a:p>
        </p:txBody>
      </p:sp>
      <p:grpSp>
        <p:nvGrpSpPr>
          <p:cNvPr id="3382" name="Google Shape;3382;p87"/>
          <p:cNvGrpSpPr/>
          <p:nvPr/>
        </p:nvGrpSpPr>
        <p:grpSpPr>
          <a:xfrm>
            <a:off x="5849413" y="1920240"/>
            <a:ext cx="2227438" cy="3726906"/>
            <a:chOff x="15672826" y="3084573"/>
            <a:chExt cx="3763200" cy="5925600"/>
          </a:xfrm>
        </p:grpSpPr>
        <p:sp>
          <p:nvSpPr>
            <p:cNvPr id="3383" name="Google Shape;3383;p87"/>
            <p:cNvSpPr/>
            <p:nvPr/>
          </p:nvSpPr>
          <p:spPr>
            <a:xfrm>
              <a:off x="15672826" y="3084573"/>
              <a:ext cx="3763200" cy="592560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384" name="Google Shape;3384;p87"/>
            <p:cNvSpPr txBox="1"/>
            <p:nvPr/>
          </p:nvSpPr>
          <p:spPr>
            <a:xfrm>
              <a:off x="15744216" y="3255264"/>
              <a:ext cx="3620401" cy="513794"/>
            </a:xfrm>
            <a:prstGeom prst="rect">
              <a:avLst/>
            </a:prstGeom>
            <a:noFill/>
            <a:ln w="9525" cap="flat" cmpd="sng">
              <a:solidFill>
                <a:srgbClr val="FFFFFF"/>
              </a:solidFill>
              <a:prstDash val="solid"/>
              <a:round/>
              <a:headEnd type="none" w="sm" len="sm"/>
              <a:tailEnd type="none" w="sm" len="sm"/>
            </a:ln>
          </p:spPr>
          <p:txBody>
            <a:bodyPr spcFirstLastPara="1" wrap="square" lIns="45713" tIns="45713" rIns="45713" bIns="45713" anchor="t" anchorCtr="0">
              <a:spAutoFit/>
            </a:bodyPr>
            <a:lstStyle/>
            <a:p>
              <a:pPr algn="ctr"/>
              <a:r>
                <a:rPr lang="en-US" sz="1500">
                  <a:solidFill>
                    <a:schemeClr val="dk2"/>
                  </a:solidFill>
                  <a:latin typeface="Montserrat"/>
                  <a:ea typeface="Montserrat"/>
                  <a:cs typeface="Montserrat"/>
                  <a:sym typeface="Montserrat"/>
                </a:rPr>
                <a:t>Consumer Group</a:t>
              </a:r>
              <a:endParaRPr sz="1500">
                <a:solidFill>
                  <a:schemeClr val="dk2"/>
                </a:solidFill>
                <a:latin typeface="Montserrat"/>
                <a:ea typeface="Montserrat"/>
                <a:cs typeface="Montserrat"/>
                <a:sym typeface="Montserrat"/>
              </a:endParaRPr>
            </a:p>
          </p:txBody>
        </p:sp>
        <p:sp>
          <p:nvSpPr>
            <p:cNvPr id="3385" name="Google Shape;3385;p87"/>
            <p:cNvSpPr/>
            <p:nvPr/>
          </p:nvSpPr>
          <p:spPr>
            <a:xfrm>
              <a:off x="16040033" y="4085705"/>
              <a:ext cx="3028800" cy="726900"/>
            </a:xfrm>
            <a:prstGeom prst="roundRect">
              <a:avLst>
                <a:gd name="adj" fmla="val 4850"/>
              </a:avLst>
            </a:prstGeom>
            <a:solidFill>
              <a:schemeClr val="accent5"/>
            </a:solidFill>
            <a:ln>
              <a:noFill/>
            </a:ln>
          </p:spPr>
          <p:txBody>
            <a:bodyPr spcFirstLastPara="1" wrap="square" lIns="121900" tIns="123438" rIns="121900" bIns="121900" anchor="ctr" anchorCtr="0">
              <a:noAutofit/>
            </a:bodyPr>
            <a:lstStyle/>
            <a:p>
              <a:pPr algn="ctr"/>
              <a:r>
                <a:rPr lang="en-US" sz="1500" dirty="0">
                  <a:solidFill>
                    <a:schemeClr val="dk2"/>
                  </a:solidFill>
                  <a:latin typeface="Montserrat SemiBold"/>
                  <a:ea typeface="Montserrat SemiBold"/>
                  <a:cs typeface="Montserrat SemiBold"/>
                  <a:sym typeface="Montserrat SemiBold"/>
                </a:rPr>
                <a:t>Consumer </a:t>
              </a:r>
              <a:r>
                <a:rPr lang="en-US" sz="1500" dirty="0">
                  <a:solidFill>
                    <a:srgbClr val="040531"/>
                  </a:solidFill>
                  <a:latin typeface="Montserrat SemiBold"/>
                  <a:ea typeface="Montserrat SemiBold"/>
                  <a:cs typeface="Montserrat SemiBold"/>
                  <a:sym typeface="Montserrat SemiBold"/>
                </a:rPr>
                <a:t>1</a:t>
              </a:r>
              <a:endParaRPr sz="1200" dirty="0">
                <a:solidFill>
                  <a:schemeClr val="dk2"/>
                </a:solidFill>
                <a:latin typeface="Montserrat SemiBold"/>
                <a:ea typeface="Montserrat SemiBold"/>
                <a:cs typeface="Montserrat SemiBold"/>
                <a:sym typeface="Montserrat SemiBold"/>
              </a:endParaRPr>
            </a:p>
          </p:txBody>
        </p:sp>
        <p:sp>
          <p:nvSpPr>
            <p:cNvPr id="3386" name="Google Shape;3386;p87"/>
            <p:cNvSpPr/>
            <p:nvPr/>
          </p:nvSpPr>
          <p:spPr>
            <a:xfrm>
              <a:off x="16040025" y="5054544"/>
              <a:ext cx="3028800" cy="726900"/>
            </a:xfrm>
            <a:prstGeom prst="roundRect">
              <a:avLst>
                <a:gd name="adj" fmla="val 4850"/>
              </a:avLst>
            </a:prstGeom>
            <a:solidFill>
              <a:schemeClr val="accent5"/>
            </a:solidFill>
            <a:ln>
              <a:noFill/>
            </a:ln>
          </p:spPr>
          <p:txBody>
            <a:bodyPr spcFirstLastPara="1" wrap="square" lIns="121900" tIns="123438" rIns="121900" bIns="121900" anchor="ctr" anchorCtr="0">
              <a:noAutofit/>
            </a:bodyPr>
            <a:lstStyle/>
            <a:p>
              <a:pPr algn="ctr"/>
              <a:r>
                <a:rPr lang="en-US" sz="1500" dirty="0">
                  <a:solidFill>
                    <a:schemeClr val="dk2"/>
                  </a:solidFill>
                  <a:latin typeface="Montserrat SemiBold"/>
                  <a:ea typeface="Montserrat SemiBold"/>
                  <a:cs typeface="Montserrat SemiBold"/>
                  <a:sym typeface="Montserrat SemiBold"/>
                </a:rPr>
                <a:t>Consumer </a:t>
              </a:r>
              <a:r>
                <a:rPr lang="en-US" sz="1500" dirty="0">
                  <a:solidFill>
                    <a:srgbClr val="040531"/>
                  </a:solidFill>
                  <a:latin typeface="Montserrat SemiBold"/>
                  <a:ea typeface="Montserrat SemiBold"/>
                  <a:cs typeface="Montserrat SemiBold"/>
                  <a:sym typeface="Montserrat SemiBold"/>
                </a:rPr>
                <a:t>2</a:t>
              </a:r>
              <a:endParaRPr sz="1200" dirty="0">
                <a:solidFill>
                  <a:schemeClr val="dk2"/>
                </a:solidFill>
                <a:latin typeface="Montserrat SemiBold"/>
                <a:ea typeface="Montserrat SemiBold"/>
                <a:cs typeface="Montserrat SemiBold"/>
                <a:sym typeface="Montserrat SemiBold"/>
              </a:endParaRPr>
            </a:p>
          </p:txBody>
        </p:sp>
        <p:sp>
          <p:nvSpPr>
            <p:cNvPr id="3387" name="Google Shape;3387;p87"/>
            <p:cNvSpPr/>
            <p:nvPr/>
          </p:nvSpPr>
          <p:spPr>
            <a:xfrm>
              <a:off x="16040025" y="6988167"/>
              <a:ext cx="3028800" cy="726900"/>
            </a:xfrm>
            <a:prstGeom prst="roundRect">
              <a:avLst>
                <a:gd name="adj" fmla="val 4850"/>
              </a:avLst>
            </a:prstGeom>
            <a:solidFill>
              <a:schemeClr val="accent5"/>
            </a:solidFill>
            <a:ln>
              <a:noFill/>
            </a:ln>
          </p:spPr>
          <p:txBody>
            <a:bodyPr spcFirstLastPara="1" wrap="square" lIns="121900" tIns="123438" rIns="121900" bIns="121900" anchor="ctr" anchorCtr="0">
              <a:noAutofit/>
            </a:bodyPr>
            <a:lstStyle/>
            <a:p>
              <a:pPr algn="ct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4</a:t>
              </a:r>
              <a:endParaRPr sz="1200">
                <a:solidFill>
                  <a:schemeClr val="dk2"/>
                </a:solidFill>
                <a:latin typeface="Montserrat SemiBold"/>
                <a:ea typeface="Montserrat SemiBold"/>
                <a:cs typeface="Montserrat SemiBold"/>
                <a:sym typeface="Montserrat SemiBold"/>
              </a:endParaRPr>
            </a:p>
          </p:txBody>
        </p:sp>
        <p:sp>
          <p:nvSpPr>
            <p:cNvPr id="3388" name="Google Shape;3388;p87"/>
            <p:cNvSpPr/>
            <p:nvPr/>
          </p:nvSpPr>
          <p:spPr>
            <a:xfrm>
              <a:off x="16040025" y="7954978"/>
              <a:ext cx="3028800" cy="726900"/>
            </a:xfrm>
            <a:prstGeom prst="roundRect">
              <a:avLst>
                <a:gd name="adj" fmla="val 4850"/>
              </a:avLst>
            </a:prstGeom>
            <a:solidFill>
              <a:schemeClr val="accent5"/>
            </a:solidFill>
            <a:ln>
              <a:noFill/>
            </a:ln>
          </p:spPr>
          <p:txBody>
            <a:bodyPr spcFirstLastPara="1" wrap="square" lIns="121900" tIns="123438" rIns="121900" bIns="121900" anchor="ctr" anchorCtr="0">
              <a:noAutofit/>
            </a:bodyPr>
            <a:lstStyle/>
            <a:p>
              <a:pPr algn="ct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5</a:t>
              </a:r>
              <a:endParaRPr sz="1200">
                <a:solidFill>
                  <a:schemeClr val="dk2"/>
                </a:solidFill>
                <a:latin typeface="Montserrat SemiBold"/>
                <a:ea typeface="Montserrat SemiBold"/>
                <a:cs typeface="Montserrat SemiBold"/>
                <a:sym typeface="Montserrat SemiBold"/>
              </a:endParaRPr>
            </a:p>
          </p:txBody>
        </p:sp>
        <p:sp>
          <p:nvSpPr>
            <p:cNvPr id="3389" name="Google Shape;3389;p87"/>
            <p:cNvSpPr/>
            <p:nvPr/>
          </p:nvSpPr>
          <p:spPr>
            <a:xfrm>
              <a:off x="16040025" y="6021355"/>
              <a:ext cx="3028800" cy="726900"/>
            </a:xfrm>
            <a:prstGeom prst="roundRect">
              <a:avLst>
                <a:gd name="adj" fmla="val 4850"/>
              </a:avLst>
            </a:prstGeom>
            <a:solidFill>
              <a:schemeClr val="accent5"/>
            </a:solidFill>
            <a:ln>
              <a:noFill/>
            </a:ln>
          </p:spPr>
          <p:txBody>
            <a:bodyPr spcFirstLastPara="1" wrap="square" lIns="121900" tIns="123438" rIns="121900" bIns="121900" anchor="ctr" anchorCtr="0">
              <a:noAutofit/>
            </a:bodyPr>
            <a:lstStyle/>
            <a:p>
              <a:pPr algn="ct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3</a:t>
              </a:r>
              <a:endParaRPr sz="1200">
                <a:solidFill>
                  <a:schemeClr val="dk2"/>
                </a:solidFill>
                <a:latin typeface="Montserrat SemiBold"/>
                <a:ea typeface="Montserrat SemiBold"/>
                <a:cs typeface="Montserrat SemiBold"/>
                <a:sym typeface="Montserrat SemiBold"/>
              </a:endParaRPr>
            </a:p>
          </p:txBody>
        </p:sp>
      </p:grpSp>
      <p:cxnSp>
        <p:nvCxnSpPr>
          <p:cNvPr id="3390" name="Google Shape;3390;p87"/>
          <p:cNvCxnSpPr>
            <a:endCxn id="3368" idx="3"/>
          </p:cNvCxnSpPr>
          <p:nvPr/>
        </p:nvCxnSpPr>
        <p:spPr>
          <a:xfrm flipH="1">
            <a:off x="3216264" y="3302480"/>
            <a:ext cx="2848200" cy="218250"/>
          </a:xfrm>
          <a:prstGeom prst="straightConnector1">
            <a:avLst/>
          </a:prstGeom>
          <a:noFill/>
          <a:ln w="38100" cap="flat" cmpd="sng">
            <a:solidFill>
              <a:schemeClr val="accent1"/>
            </a:solidFill>
            <a:prstDash val="solid"/>
            <a:round/>
            <a:headEnd type="triangle" w="med" len="med"/>
            <a:tailEnd type="none" w="med" len="med"/>
          </a:ln>
        </p:spPr>
      </p:cxnSp>
      <p:cxnSp>
        <p:nvCxnSpPr>
          <p:cNvPr id="3391" name="Google Shape;3391;p87"/>
          <p:cNvCxnSpPr/>
          <p:nvPr/>
        </p:nvCxnSpPr>
        <p:spPr>
          <a:xfrm flipH="1">
            <a:off x="3218738" y="2680975"/>
            <a:ext cx="2848050" cy="546750"/>
          </a:xfrm>
          <a:prstGeom prst="straightConnector1">
            <a:avLst/>
          </a:prstGeom>
          <a:noFill/>
          <a:ln w="38100" cap="flat" cmpd="sng">
            <a:solidFill>
              <a:schemeClr val="accent1"/>
            </a:solidFill>
            <a:prstDash val="solid"/>
            <a:round/>
            <a:headEnd type="triangle" w="med" len="med"/>
            <a:tailEnd type="none" w="med" len="med"/>
          </a:ln>
        </p:spPr>
      </p:cxnSp>
      <p:cxnSp>
        <p:nvCxnSpPr>
          <p:cNvPr id="3392" name="Google Shape;3392;p87"/>
          <p:cNvCxnSpPr>
            <a:endCxn id="3378" idx="3"/>
          </p:cNvCxnSpPr>
          <p:nvPr/>
        </p:nvCxnSpPr>
        <p:spPr>
          <a:xfrm flipH="1">
            <a:off x="3218281" y="2888121"/>
            <a:ext cx="2848500" cy="1568700"/>
          </a:xfrm>
          <a:prstGeom prst="straightConnector1">
            <a:avLst/>
          </a:prstGeom>
          <a:noFill/>
          <a:ln w="38100" cap="flat" cmpd="sng">
            <a:solidFill>
              <a:schemeClr val="accent1"/>
            </a:solidFill>
            <a:prstDash val="solid"/>
            <a:round/>
            <a:headEnd type="triangle" w="med" len="med"/>
            <a:tailEnd type="none" w="med" len="med"/>
          </a:ln>
        </p:spPr>
      </p:cxnSp>
      <p:cxnSp>
        <p:nvCxnSpPr>
          <p:cNvPr id="3393" name="Google Shape;3393;p87"/>
          <p:cNvCxnSpPr/>
          <p:nvPr/>
        </p:nvCxnSpPr>
        <p:spPr>
          <a:xfrm flipH="1">
            <a:off x="3211300" y="3481075"/>
            <a:ext cx="2848350" cy="1268700"/>
          </a:xfrm>
          <a:prstGeom prst="straightConnector1">
            <a:avLst/>
          </a:prstGeom>
          <a:noFill/>
          <a:ln w="38100" cap="flat" cmpd="sng">
            <a:solidFill>
              <a:schemeClr val="accent1"/>
            </a:solidFill>
            <a:prstDash val="solid"/>
            <a:round/>
            <a:headEnd type="triangle" w="med" len="med"/>
            <a:tailEnd type="none" w="med" len="med"/>
          </a:ln>
        </p:spPr>
      </p:cxnSp>
      <p:sp>
        <p:nvSpPr>
          <p:cNvPr id="3394" name="Google Shape;3394;p87"/>
          <p:cNvSpPr/>
          <p:nvPr/>
        </p:nvSpPr>
        <p:spPr>
          <a:xfrm>
            <a:off x="7937825" y="3760978"/>
            <a:ext cx="557850" cy="1705350"/>
          </a:xfrm>
          <a:prstGeom prst="rightBrace">
            <a:avLst>
              <a:gd name="adj1" fmla="val 50000"/>
              <a:gd name="adj2" fmla="val 50000"/>
            </a:avLst>
          </a:prstGeom>
          <a:noFill/>
          <a:ln w="762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3395" name="Google Shape;3395;p87"/>
          <p:cNvSpPr/>
          <p:nvPr/>
        </p:nvSpPr>
        <p:spPr>
          <a:xfrm>
            <a:off x="9143600" y="4532828"/>
            <a:ext cx="1623000" cy="457200"/>
          </a:xfrm>
          <a:prstGeom prst="wedgeRoundRectCallout">
            <a:avLst>
              <a:gd name="adj1" fmla="val -79822"/>
              <a:gd name="adj2" fmla="val -29787"/>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dirty="0">
                <a:solidFill>
                  <a:schemeClr val="lt1"/>
                </a:solidFill>
                <a:latin typeface="Montserrat"/>
                <a:ea typeface="Montserrat"/>
                <a:cs typeface="Montserrat"/>
                <a:sym typeface="Montserrat"/>
              </a:rPr>
              <a:t>Idle instances</a:t>
            </a:r>
            <a:endParaRPr sz="1500" b="1" dirty="0">
              <a:solidFill>
                <a:schemeClr val="lt1"/>
              </a:solidFill>
              <a:latin typeface="Montserrat"/>
              <a:ea typeface="Montserrat"/>
              <a:cs typeface="Montserrat"/>
              <a:sym typeface="Montserrat"/>
            </a:endParaRPr>
          </a:p>
        </p:txBody>
      </p:sp>
      <p:sp>
        <p:nvSpPr>
          <p:cNvPr id="3396" name="Google Shape;3396;p87"/>
          <p:cNvSpPr/>
          <p:nvPr/>
        </p:nvSpPr>
        <p:spPr>
          <a:xfrm>
            <a:off x="8321988" y="3241550"/>
            <a:ext cx="1394400" cy="685800"/>
          </a:xfrm>
          <a:prstGeom prst="wedgeRoundRectCallout">
            <a:avLst>
              <a:gd name="adj1" fmla="val -79822"/>
              <a:gd name="adj2" fmla="val -29787"/>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P1 from both topics</a:t>
            </a:r>
            <a:endParaRPr sz="1500" b="1">
              <a:solidFill>
                <a:schemeClr val="lt1"/>
              </a:solidFill>
              <a:latin typeface="Montserrat"/>
              <a:ea typeface="Montserrat"/>
              <a:cs typeface="Montserrat"/>
              <a:sym typeface="Montserrat"/>
            </a:endParaRPr>
          </a:p>
        </p:txBody>
      </p:sp>
      <p:sp>
        <p:nvSpPr>
          <p:cNvPr id="3397" name="Google Shape;3397;p87"/>
          <p:cNvSpPr/>
          <p:nvPr/>
        </p:nvSpPr>
        <p:spPr>
          <a:xfrm>
            <a:off x="8321988" y="2241028"/>
            <a:ext cx="1394400" cy="685800"/>
          </a:xfrm>
          <a:prstGeom prst="wedgeRoundRectCallout">
            <a:avLst>
              <a:gd name="adj1" fmla="val -80645"/>
              <a:gd name="adj2" fmla="val 28665"/>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P0 from both topics</a:t>
            </a:r>
            <a:endParaRPr sz="1500" b="1">
              <a:solidFill>
                <a:schemeClr val="lt1"/>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7611"/>
          </a:xfrm>
        </p:spPr>
        <p:txBody>
          <a:bodyPr>
            <a:normAutofit fontScale="90000"/>
          </a:bodyPr>
          <a:lstStyle/>
          <a:p>
            <a:r>
              <a:rPr lang="en-US" dirty="0"/>
              <a:t>Round Robin and sticky partition Assignor</a:t>
            </a:r>
            <a:endParaRPr lang="en-US" dirty="0"/>
          </a:p>
        </p:txBody>
      </p:sp>
      <p:sp>
        <p:nvSpPr>
          <p:cNvPr id="3" name="Content Placeholder 2"/>
          <p:cNvSpPr>
            <a:spLocks noGrp="1"/>
          </p:cNvSpPr>
          <p:nvPr>
            <p:ph idx="1"/>
          </p:nvPr>
        </p:nvSpPr>
        <p:spPr>
          <a:xfrm>
            <a:off x="838200" y="1171074"/>
            <a:ext cx="10515600" cy="5005890"/>
          </a:xfrm>
        </p:spPr>
        <p:txBody>
          <a:bodyPr/>
          <a:lstStyle/>
          <a:p>
            <a:r>
              <a:rPr lang="en-US" dirty="0"/>
              <a:t>distribute available partitions evenly across all members.</a:t>
            </a:r>
            <a:endParaRPr lang="en-US" dirty="0"/>
          </a:p>
          <a:p>
            <a:r>
              <a:rPr lang="en-US" dirty="0"/>
              <a:t>maximizing the number of consumers used</a:t>
            </a:r>
            <a:endParaRPr lang="en-US" dirty="0"/>
          </a:p>
          <a:p>
            <a:r>
              <a:rPr lang="en-US" dirty="0"/>
              <a:t>it does not attempt to reduce partition movements when the number of consumers changes (i.e. when a rebalance occurs : join in group and </a:t>
            </a:r>
            <a:r>
              <a:rPr lang="en-US" dirty="0" err="1"/>
              <a:t>leaving:revoked</a:t>
            </a:r>
            <a:r>
              <a:rPr lang="en-US" dirty="0"/>
              <a:t> ).</a:t>
            </a:r>
            <a:endParaRPr lang="en-US" dirty="0"/>
          </a:p>
          <a:p>
            <a:pPr marL="0" indent="0">
              <a:buNone/>
            </a:pPr>
            <a:r>
              <a:rPr lang="en-US" sz="3200" dirty="0"/>
              <a:t>  Sticky partition Assignor</a:t>
            </a:r>
            <a:r>
              <a:rPr lang="en-US" dirty="0"/>
              <a:t>:</a:t>
            </a:r>
            <a:endParaRPr lang="en-US" dirty="0"/>
          </a:p>
          <a:p>
            <a:r>
              <a:rPr lang="en-US" dirty="0"/>
              <a:t>try to minimize partition movements between two assignments, all while ensuring a uniform distribution</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01"/>
        <p:cNvGrpSpPr/>
        <p:nvPr/>
      </p:nvGrpSpPr>
      <p:grpSpPr>
        <a:xfrm>
          <a:off x="0" y="0"/>
          <a:ext cx="0" cy="0"/>
          <a:chOff x="0" y="0"/>
          <a:chExt cx="0" cy="0"/>
        </a:xfrm>
      </p:grpSpPr>
      <p:sp>
        <p:nvSpPr>
          <p:cNvPr id="3402" name="Google Shape;3402;p88"/>
          <p:cNvSpPr txBox="1">
            <a:spLocks noGrp="1"/>
          </p:cNvSpPr>
          <p:nvPr>
            <p:ph type="title"/>
          </p:nvPr>
        </p:nvSpPr>
        <p:spPr>
          <a:xfrm>
            <a:off x="609334" y="352116"/>
            <a:ext cx="10369350" cy="672575"/>
          </a:xfrm>
          <a:prstGeom prst="rect">
            <a:avLst/>
          </a:prstGeom>
        </p:spPr>
        <p:txBody>
          <a:bodyPr spcFirstLastPara="1" vert="horz" wrap="square" lIns="0" tIns="60938" rIns="121900" bIns="60938" rtlCol="0" anchor="t" anchorCtr="0">
            <a:noAutofit/>
          </a:bodyPr>
          <a:lstStyle/>
          <a:p>
            <a:pPr>
              <a:spcBef>
                <a:spcPts val="0"/>
              </a:spcBef>
            </a:pPr>
            <a:r>
              <a:rPr lang="en-US" sz="3600" dirty="0"/>
              <a:t>Round Robin and Sticky Partition Assignment Strategies</a:t>
            </a:r>
            <a:endParaRPr sz="3600" dirty="0"/>
          </a:p>
        </p:txBody>
      </p:sp>
      <p:grpSp>
        <p:nvGrpSpPr>
          <p:cNvPr id="3403" name="Google Shape;3403;p88"/>
          <p:cNvGrpSpPr/>
          <p:nvPr/>
        </p:nvGrpSpPr>
        <p:grpSpPr>
          <a:xfrm>
            <a:off x="5849413" y="1920240"/>
            <a:ext cx="2227438" cy="3726906"/>
            <a:chOff x="15672826" y="3084573"/>
            <a:chExt cx="3763200" cy="5925600"/>
          </a:xfrm>
        </p:grpSpPr>
        <p:sp>
          <p:nvSpPr>
            <p:cNvPr id="3404" name="Google Shape;3404;p88"/>
            <p:cNvSpPr/>
            <p:nvPr/>
          </p:nvSpPr>
          <p:spPr>
            <a:xfrm>
              <a:off x="15672826" y="3084573"/>
              <a:ext cx="3763200" cy="592560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405" name="Google Shape;3405;p88"/>
            <p:cNvSpPr txBox="1"/>
            <p:nvPr/>
          </p:nvSpPr>
          <p:spPr>
            <a:xfrm>
              <a:off x="15744216" y="3255264"/>
              <a:ext cx="3620401" cy="513794"/>
            </a:xfrm>
            <a:prstGeom prst="rect">
              <a:avLst/>
            </a:prstGeom>
            <a:noFill/>
            <a:ln w="9525" cap="flat" cmpd="sng">
              <a:solidFill>
                <a:srgbClr val="FFFFFF"/>
              </a:solidFill>
              <a:prstDash val="solid"/>
              <a:round/>
              <a:headEnd type="none" w="sm" len="sm"/>
              <a:tailEnd type="none" w="sm" len="sm"/>
            </a:ln>
          </p:spPr>
          <p:txBody>
            <a:bodyPr spcFirstLastPara="1" wrap="square" lIns="45713" tIns="45713" rIns="45713" bIns="45713" anchor="t" anchorCtr="0">
              <a:spAutoFit/>
            </a:bodyPr>
            <a:lstStyle/>
            <a:p>
              <a:pPr algn="ctr"/>
              <a:r>
                <a:rPr lang="en-US" sz="1500">
                  <a:solidFill>
                    <a:schemeClr val="dk2"/>
                  </a:solidFill>
                  <a:latin typeface="Montserrat"/>
                  <a:ea typeface="Montserrat"/>
                  <a:cs typeface="Montserrat"/>
                  <a:sym typeface="Montserrat"/>
                </a:rPr>
                <a:t>Consumer Group</a:t>
              </a:r>
              <a:endParaRPr sz="1500">
                <a:solidFill>
                  <a:schemeClr val="dk2"/>
                </a:solidFill>
                <a:latin typeface="Montserrat"/>
                <a:ea typeface="Montserrat"/>
                <a:cs typeface="Montserrat"/>
                <a:sym typeface="Montserrat"/>
              </a:endParaRPr>
            </a:p>
          </p:txBody>
        </p:sp>
        <p:sp>
          <p:nvSpPr>
            <p:cNvPr id="3406" name="Google Shape;3406;p88"/>
            <p:cNvSpPr/>
            <p:nvPr/>
          </p:nvSpPr>
          <p:spPr>
            <a:xfrm>
              <a:off x="16040033" y="4085705"/>
              <a:ext cx="3028800" cy="726900"/>
            </a:xfrm>
            <a:prstGeom prst="roundRect">
              <a:avLst>
                <a:gd name="adj" fmla="val 4850"/>
              </a:avLst>
            </a:prstGeom>
            <a:solidFill>
              <a:schemeClr val="accent5"/>
            </a:solidFill>
            <a:ln>
              <a:noFill/>
            </a:ln>
          </p:spPr>
          <p:txBody>
            <a:bodyPr spcFirstLastPara="1" wrap="square" lIns="121900" tIns="123438" rIns="121900" bIns="121900" anchor="ctr" anchorCtr="0">
              <a:noAutofit/>
            </a:bodyPr>
            <a:lstStyle/>
            <a:p>
              <a:pPr algn="ct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1</a:t>
              </a:r>
              <a:endParaRPr sz="1200">
                <a:solidFill>
                  <a:schemeClr val="dk2"/>
                </a:solidFill>
                <a:latin typeface="Montserrat SemiBold"/>
                <a:ea typeface="Montserrat SemiBold"/>
                <a:cs typeface="Montserrat SemiBold"/>
                <a:sym typeface="Montserrat SemiBold"/>
              </a:endParaRPr>
            </a:p>
          </p:txBody>
        </p:sp>
        <p:sp>
          <p:nvSpPr>
            <p:cNvPr id="3407" name="Google Shape;3407;p88"/>
            <p:cNvSpPr/>
            <p:nvPr/>
          </p:nvSpPr>
          <p:spPr>
            <a:xfrm>
              <a:off x="16040025" y="5054544"/>
              <a:ext cx="3028800" cy="726900"/>
            </a:xfrm>
            <a:prstGeom prst="roundRect">
              <a:avLst>
                <a:gd name="adj" fmla="val 4850"/>
              </a:avLst>
            </a:prstGeom>
            <a:solidFill>
              <a:schemeClr val="accent5"/>
            </a:solidFill>
            <a:ln>
              <a:noFill/>
            </a:ln>
          </p:spPr>
          <p:txBody>
            <a:bodyPr spcFirstLastPara="1" wrap="square" lIns="121900" tIns="123438" rIns="121900" bIns="121900" anchor="ctr" anchorCtr="0">
              <a:noAutofit/>
            </a:bodyPr>
            <a:lstStyle/>
            <a:p>
              <a:pPr algn="ct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2</a:t>
              </a:r>
              <a:endParaRPr sz="1200">
                <a:solidFill>
                  <a:schemeClr val="dk2"/>
                </a:solidFill>
                <a:latin typeface="Montserrat SemiBold"/>
                <a:ea typeface="Montserrat SemiBold"/>
                <a:cs typeface="Montserrat SemiBold"/>
                <a:sym typeface="Montserrat SemiBold"/>
              </a:endParaRPr>
            </a:p>
          </p:txBody>
        </p:sp>
        <p:sp>
          <p:nvSpPr>
            <p:cNvPr id="3408" name="Google Shape;3408;p88"/>
            <p:cNvSpPr/>
            <p:nvPr/>
          </p:nvSpPr>
          <p:spPr>
            <a:xfrm>
              <a:off x="16040025" y="6988167"/>
              <a:ext cx="3028800" cy="726900"/>
            </a:xfrm>
            <a:prstGeom prst="roundRect">
              <a:avLst>
                <a:gd name="adj" fmla="val 4850"/>
              </a:avLst>
            </a:prstGeom>
            <a:solidFill>
              <a:schemeClr val="accent5"/>
            </a:solidFill>
            <a:ln>
              <a:noFill/>
            </a:ln>
          </p:spPr>
          <p:txBody>
            <a:bodyPr spcFirstLastPara="1" wrap="square" lIns="121900" tIns="123438" rIns="121900" bIns="121900" anchor="ctr" anchorCtr="0">
              <a:noAutofit/>
            </a:bodyPr>
            <a:lstStyle/>
            <a:p>
              <a:pPr algn="ct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4</a:t>
              </a:r>
              <a:endParaRPr sz="1200">
                <a:solidFill>
                  <a:schemeClr val="dk2"/>
                </a:solidFill>
                <a:latin typeface="Montserrat SemiBold"/>
                <a:ea typeface="Montserrat SemiBold"/>
                <a:cs typeface="Montserrat SemiBold"/>
                <a:sym typeface="Montserrat SemiBold"/>
              </a:endParaRPr>
            </a:p>
          </p:txBody>
        </p:sp>
        <p:sp>
          <p:nvSpPr>
            <p:cNvPr id="3409" name="Google Shape;3409;p88"/>
            <p:cNvSpPr/>
            <p:nvPr/>
          </p:nvSpPr>
          <p:spPr>
            <a:xfrm>
              <a:off x="16040025" y="7954978"/>
              <a:ext cx="3028800" cy="726900"/>
            </a:xfrm>
            <a:prstGeom prst="roundRect">
              <a:avLst>
                <a:gd name="adj" fmla="val 4850"/>
              </a:avLst>
            </a:prstGeom>
            <a:solidFill>
              <a:schemeClr val="accent5"/>
            </a:solidFill>
            <a:ln>
              <a:noFill/>
            </a:ln>
          </p:spPr>
          <p:txBody>
            <a:bodyPr spcFirstLastPara="1" wrap="square" lIns="121900" tIns="123438" rIns="121900" bIns="121900" anchor="ctr" anchorCtr="0">
              <a:noAutofit/>
            </a:bodyPr>
            <a:lstStyle/>
            <a:p>
              <a:pPr algn="ct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5</a:t>
              </a:r>
              <a:endParaRPr sz="1200">
                <a:solidFill>
                  <a:schemeClr val="dk2"/>
                </a:solidFill>
                <a:latin typeface="Montserrat SemiBold"/>
                <a:ea typeface="Montserrat SemiBold"/>
                <a:cs typeface="Montserrat SemiBold"/>
                <a:sym typeface="Montserrat SemiBold"/>
              </a:endParaRPr>
            </a:p>
          </p:txBody>
        </p:sp>
        <p:sp>
          <p:nvSpPr>
            <p:cNvPr id="3410" name="Google Shape;3410;p88"/>
            <p:cNvSpPr/>
            <p:nvPr/>
          </p:nvSpPr>
          <p:spPr>
            <a:xfrm>
              <a:off x="16040025" y="6021355"/>
              <a:ext cx="3028800" cy="726900"/>
            </a:xfrm>
            <a:prstGeom prst="roundRect">
              <a:avLst>
                <a:gd name="adj" fmla="val 4850"/>
              </a:avLst>
            </a:prstGeom>
            <a:solidFill>
              <a:schemeClr val="accent5"/>
            </a:solidFill>
            <a:ln>
              <a:noFill/>
            </a:ln>
          </p:spPr>
          <p:txBody>
            <a:bodyPr spcFirstLastPara="1" wrap="square" lIns="121900" tIns="123438" rIns="121900" bIns="121900" anchor="ctr" anchorCtr="0">
              <a:noAutofit/>
            </a:bodyPr>
            <a:lstStyle/>
            <a:p>
              <a:pPr algn="ct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3</a:t>
              </a:r>
              <a:endParaRPr sz="1200">
                <a:solidFill>
                  <a:schemeClr val="dk2"/>
                </a:solidFill>
                <a:latin typeface="Montserrat SemiBold"/>
                <a:ea typeface="Montserrat SemiBold"/>
                <a:cs typeface="Montserrat SemiBold"/>
                <a:sym typeface="Montserrat SemiBold"/>
              </a:endParaRPr>
            </a:p>
          </p:txBody>
        </p:sp>
      </p:grpSp>
      <p:sp>
        <p:nvSpPr>
          <p:cNvPr id="3411" name="Google Shape;3411;p88"/>
          <p:cNvSpPr/>
          <p:nvPr/>
        </p:nvSpPr>
        <p:spPr>
          <a:xfrm>
            <a:off x="1643200" y="2052828"/>
            <a:ext cx="2324250" cy="32010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412" name="Google Shape;3412;p88"/>
          <p:cNvGrpSpPr/>
          <p:nvPr/>
        </p:nvGrpSpPr>
        <p:grpSpPr>
          <a:xfrm>
            <a:off x="1936675" y="2775948"/>
            <a:ext cx="1737300" cy="986850"/>
            <a:chOff x="2815125" y="3677365"/>
            <a:chExt cx="3474600" cy="1973700"/>
          </a:xfrm>
        </p:grpSpPr>
        <p:sp>
          <p:nvSpPr>
            <p:cNvPr id="3413" name="Google Shape;3413;p88"/>
            <p:cNvSpPr/>
            <p:nvPr/>
          </p:nvSpPr>
          <p:spPr>
            <a:xfrm>
              <a:off x="2815125" y="3677365"/>
              <a:ext cx="3474600" cy="19737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customers</a:t>
              </a:r>
              <a:endParaRPr sz="1200" b="1">
                <a:solidFill>
                  <a:schemeClr val="accent3"/>
                </a:solidFill>
                <a:latin typeface="Source Code Pro"/>
                <a:ea typeface="Source Code Pro"/>
                <a:cs typeface="Source Code Pro"/>
                <a:sym typeface="Source Code Pro"/>
              </a:endParaRPr>
            </a:p>
          </p:txBody>
        </p:sp>
        <p:pic>
          <p:nvPicPr>
            <p:cNvPr id="3414" name="Google Shape;3414;p88"/>
            <p:cNvPicPr preferRelativeResize="0"/>
            <p:nvPr/>
          </p:nvPicPr>
          <p:blipFill rotWithShape="1">
            <a:blip r:embed="rId1"/>
            <a:srcRect t="32073" b="33722"/>
            <a:stretch>
              <a:fillRect/>
            </a:stretch>
          </p:blipFill>
          <p:spPr>
            <a:xfrm>
              <a:off x="4094154" y="4960267"/>
              <a:ext cx="1280149" cy="420624"/>
            </a:xfrm>
            <a:prstGeom prst="rect">
              <a:avLst/>
            </a:prstGeom>
            <a:noFill/>
            <a:ln>
              <a:noFill/>
            </a:ln>
          </p:spPr>
        </p:pic>
        <p:pic>
          <p:nvPicPr>
            <p:cNvPr id="3415" name="Google Shape;3415;p88"/>
            <p:cNvPicPr preferRelativeResize="0"/>
            <p:nvPr/>
          </p:nvPicPr>
          <p:blipFill rotWithShape="1">
            <a:blip r:embed="rId1"/>
            <a:srcRect t="32073" b="33722"/>
            <a:stretch>
              <a:fillRect/>
            </a:stretch>
          </p:blipFill>
          <p:spPr>
            <a:xfrm>
              <a:off x="4098188" y="4374338"/>
              <a:ext cx="1280149" cy="420624"/>
            </a:xfrm>
            <a:prstGeom prst="rect">
              <a:avLst/>
            </a:prstGeom>
            <a:noFill/>
            <a:ln>
              <a:noFill/>
            </a:ln>
          </p:spPr>
        </p:pic>
        <p:sp>
          <p:nvSpPr>
            <p:cNvPr id="3416" name="Google Shape;3416;p88"/>
            <p:cNvSpPr txBox="1"/>
            <p:nvPr/>
          </p:nvSpPr>
          <p:spPr>
            <a:xfrm>
              <a:off x="3423761" y="4292865"/>
              <a:ext cx="612600" cy="5539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P0</a:t>
              </a:r>
              <a:endParaRPr sz="1200">
                <a:latin typeface="Montserrat"/>
                <a:ea typeface="Montserrat"/>
                <a:cs typeface="Montserrat"/>
                <a:sym typeface="Montserrat"/>
              </a:endParaRPr>
            </a:p>
          </p:txBody>
        </p:sp>
        <p:sp>
          <p:nvSpPr>
            <p:cNvPr id="3417" name="Google Shape;3417;p88"/>
            <p:cNvSpPr txBox="1"/>
            <p:nvPr/>
          </p:nvSpPr>
          <p:spPr>
            <a:xfrm>
              <a:off x="3423761" y="4881779"/>
              <a:ext cx="612600" cy="5539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P1</a:t>
              </a:r>
              <a:endParaRPr sz="1200">
                <a:latin typeface="Montserrat"/>
                <a:ea typeface="Montserrat"/>
                <a:cs typeface="Montserrat"/>
                <a:sym typeface="Montserrat"/>
              </a:endParaRPr>
            </a:p>
          </p:txBody>
        </p:sp>
      </p:grpSp>
      <p:grpSp>
        <p:nvGrpSpPr>
          <p:cNvPr id="3418" name="Google Shape;3418;p88"/>
          <p:cNvGrpSpPr/>
          <p:nvPr/>
        </p:nvGrpSpPr>
        <p:grpSpPr>
          <a:xfrm>
            <a:off x="1936675" y="4005005"/>
            <a:ext cx="1737300" cy="986850"/>
            <a:chOff x="2815125" y="3677365"/>
            <a:chExt cx="3474600" cy="1973700"/>
          </a:xfrm>
        </p:grpSpPr>
        <p:sp>
          <p:nvSpPr>
            <p:cNvPr id="3419" name="Google Shape;3419;p88"/>
            <p:cNvSpPr/>
            <p:nvPr/>
          </p:nvSpPr>
          <p:spPr>
            <a:xfrm>
              <a:off x="2815125" y="3677365"/>
              <a:ext cx="3474600" cy="19737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orders</a:t>
              </a:r>
              <a:endParaRPr sz="1200" b="1">
                <a:solidFill>
                  <a:schemeClr val="accent3"/>
                </a:solidFill>
                <a:latin typeface="Source Code Pro"/>
                <a:ea typeface="Source Code Pro"/>
                <a:cs typeface="Source Code Pro"/>
                <a:sym typeface="Source Code Pro"/>
              </a:endParaRPr>
            </a:p>
          </p:txBody>
        </p:sp>
        <p:pic>
          <p:nvPicPr>
            <p:cNvPr id="3420" name="Google Shape;3420;p88"/>
            <p:cNvPicPr preferRelativeResize="0"/>
            <p:nvPr/>
          </p:nvPicPr>
          <p:blipFill rotWithShape="1">
            <a:blip r:embed="rId1"/>
            <a:srcRect t="32073" b="33722"/>
            <a:stretch>
              <a:fillRect/>
            </a:stretch>
          </p:blipFill>
          <p:spPr>
            <a:xfrm>
              <a:off x="4094154" y="4960267"/>
              <a:ext cx="1280149" cy="420624"/>
            </a:xfrm>
            <a:prstGeom prst="rect">
              <a:avLst/>
            </a:prstGeom>
            <a:noFill/>
            <a:ln>
              <a:noFill/>
            </a:ln>
          </p:spPr>
        </p:pic>
        <p:pic>
          <p:nvPicPr>
            <p:cNvPr id="3421" name="Google Shape;3421;p88"/>
            <p:cNvPicPr preferRelativeResize="0"/>
            <p:nvPr/>
          </p:nvPicPr>
          <p:blipFill rotWithShape="1">
            <a:blip r:embed="rId1"/>
            <a:srcRect t="32073" b="33722"/>
            <a:stretch>
              <a:fillRect/>
            </a:stretch>
          </p:blipFill>
          <p:spPr>
            <a:xfrm>
              <a:off x="4098188" y="4374338"/>
              <a:ext cx="1280149" cy="420624"/>
            </a:xfrm>
            <a:prstGeom prst="rect">
              <a:avLst/>
            </a:prstGeom>
            <a:noFill/>
            <a:ln>
              <a:noFill/>
            </a:ln>
          </p:spPr>
        </p:pic>
        <p:sp>
          <p:nvSpPr>
            <p:cNvPr id="3422" name="Google Shape;3422;p88"/>
            <p:cNvSpPr txBox="1"/>
            <p:nvPr/>
          </p:nvSpPr>
          <p:spPr>
            <a:xfrm>
              <a:off x="3423761" y="4292865"/>
              <a:ext cx="612600" cy="5539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P0</a:t>
              </a:r>
              <a:endParaRPr sz="1200">
                <a:latin typeface="Montserrat"/>
                <a:ea typeface="Montserrat"/>
                <a:cs typeface="Montserrat"/>
                <a:sym typeface="Montserrat"/>
              </a:endParaRPr>
            </a:p>
          </p:txBody>
        </p:sp>
        <p:sp>
          <p:nvSpPr>
            <p:cNvPr id="3423" name="Google Shape;3423;p88"/>
            <p:cNvSpPr txBox="1"/>
            <p:nvPr/>
          </p:nvSpPr>
          <p:spPr>
            <a:xfrm>
              <a:off x="3423761" y="4881779"/>
              <a:ext cx="612600" cy="5539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P1</a:t>
              </a:r>
              <a:endParaRPr sz="1200">
                <a:latin typeface="Montserrat"/>
                <a:ea typeface="Montserrat"/>
                <a:cs typeface="Montserrat"/>
                <a:sym typeface="Montserrat"/>
              </a:endParaRPr>
            </a:p>
          </p:txBody>
        </p:sp>
      </p:grpSp>
      <p:cxnSp>
        <p:nvCxnSpPr>
          <p:cNvPr id="3424" name="Google Shape;3424;p88"/>
          <p:cNvCxnSpPr>
            <a:stCxn id="3407" idx="1"/>
            <a:endCxn id="3414" idx="3"/>
          </p:cNvCxnSpPr>
          <p:nvPr/>
        </p:nvCxnSpPr>
        <p:spPr>
          <a:xfrm flipH="1">
            <a:off x="3216308" y="3387845"/>
            <a:ext cx="2850450" cy="134700"/>
          </a:xfrm>
          <a:prstGeom prst="straightConnector1">
            <a:avLst/>
          </a:prstGeom>
          <a:noFill/>
          <a:ln w="38100" cap="flat" cmpd="sng">
            <a:solidFill>
              <a:schemeClr val="accent1"/>
            </a:solidFill>
            <a:prstDash val="solid"/>
            <a:round/>
            <a:headEnd type="triangle" w="med" len="med"/>
            <a:tailEnd type="none" w="med" len="med"/>
          </a:ln>
        </p:spPr>
      </p:cxnSp>
      <p:cxnSp>
        <p:nvCxnSpPr>
          <p:cNvPr id="3425" name="Google Shape;3425;p88"/>
          <p:cNvCxnSpPr>
            <a:stCxn id="3410" idx="1"/>
            <a:endCxn id="3421" idx="3"/>
          </p:cNvCxnSpPr>
          <p:nvPr/>
        </p:nvCxnSpPr>
        <p:spPr>
          <a:xfrm flipH="1">
            <a:off x="3218258" y="3995921"/>
            <a:ext cx="2848500" cy="462750"/>
          </a:xfrm>
          <a:prstGeom prst="straightConnector1">
            <a:avLst/>
          </a:prstGeom>
          <a:noFill/>
          <a:ln w="38100" cap="flat" cmpd="sng">
            <a:solidFill>
              <a:schemeClr val="accent1"/>
            </a:solidFill>
            <a:prstDash val="solid"/>
            <a:round/>
            <a:headEnd type="triangle" w="med" len="med"/>
            <a:tailEnd type="none" w="med" len="med"/>
          </a:ln>
        </p:spPr>
      </p:cxnSp>
      <p:cxnSp>
        <p:nvCxnSpPr>
          <p:cNvPr id="3426" name="Google Shape;3426;p88"/>
          <p:cNvCxnSpPr>
            <a:stCxn id="3406" idx="1"/>
            <a:endCxn id="3415" idx="3"/>
          </p:cNvCxnSpPr>
          <p:nvPr/>
        </p:nvCxnSpPr>
        <p:spPr>
          <a:xfrm flipH="1">
            <a:off x="3218263" y="2778494"/>
            <a:ext cx="2848500" cy="451050"/>
          </a:xfrm>
          <a:prstGeom prst="straightConnector1">
            <a:avLst/>
          </a:prstGeom>
          <a:noFill/>
          <a:ln w="38100" cap="flat" cmpd="sng">
            <a:solidFill>
              <a:schemeClr val="accent1"/>
            </a:solidFill>
            <a:prstDash val="solid"/>
            <a:round/>
            <a:headEnd type="triangle" w="med" len="med"/>
            <a:tailEnd type="none" w="med" len="med"/>
          </a:ln>
        </p:spPr>
      </p:cxnSp>
      <p:cxnSp>
        <p:nvCxnSpPr>
          <p:cNvPr id="3427" name="Google Shape;3427;p88"/>
          <p:cNvCxnSpPr>
            <a:stCxn id="3408" idx="1"/>
            <a:endCxn id="3420" idx="3"/>
          </p:cNvCxnSpPr>
          <p:nvPr/>
        </p:nvCxnSpPr>
        <p:spPr>
          <a:xfrm flipH="1">
            <a:off x="3216308" y="4603997"/>
            <a:ext cx="2850450" cy="147600"/>
          </a:xfrm>
          <a:prstGeom prst="straightConnector1">
            <a:avLst/>
          </a:prstGeom>
          <a:noFill/>
          <a:ln w="38100" cap="flat" cmpd="sng">
            <a:solidFill>
              <a:schemeClr val="accent1"/>
            </a:solidFill>
            <a:prstDash val="solid"/>
            <a:round/>
            <a:headEnd type="triangle" w="med" len="med"/>
            <a:tailEnd type="none" w="med" len="med"/>
          </a:ln>
        </p:spPr>
      </p:cxnSp>
      <p:sp>
        <p:nvSpPr>
          <p:cNvPr id="3428" name="Google Shape;3428;p88"/>
          <p:cNvSpPr/>
          <p:nvPr/>
        </p:nvSpPr>
        <p:spPr>
          <a:xfrm>
            <a:off x="7936550" y="2544371"/>
            <a:ext cx="557850" cy="2301750"/>
          </a:xfrm>
          <a:prstGeom prst="rightBrace">
            <a:avLst>
              <a:gd name="adj1" fmla="val 50000"/>
              <a:gd name="adj2" fmla="val 50000"/>
            </a:avLst>
          </a:prstGeom>
          <a:noFill/>
          <a:ln w="762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3429" name="Google Shape;3429;p88"/>
          <p:cNvSpPr/>
          <p:nvPr/>
        </p:nvSpPr>
        <p:spPr>
          <a:xfrm>
            <a:off x="8989838" y="3451860"/>
            <a:ext cx="1988850" cy="745200"/>
          </a:xfrm>
          <a:prstGeom prst="wedgeRoundRectCallout">
            <a:avLst>
              <a:gd name="adj1" fmla="val -71843"/>
              <a:gd name="adj2" fmla="val -19174"/>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Even distribution of partitions</a:t>
            </a:r>
            <a:endParaRPr sz="1500" b="1">
              <a:solidFill>
                <a:schemeClr val="lt1"/>
              </a:solidFill>
              <a:latin typeface="Montserrat"/>
              <a:ea typeface="Montserrat"/>
              <a:cs typeface="Montserrat"/>
              <a:sym typeface="Montserrat"/>
            </a:endParaRPr>
          </a:p>
        </p:txBody>
      </p:sp>
      <p:sp>
        <p:nvSpPr>
          <p:cNvPr id="3430" name="Google Shape;3430;p88"/>
          <p:cNvSpPr/>
          <p:nvPr/>
        </p:nvSpPr>
        <p:spPr>
          <a:xfrm>
            <a:off x="8401075" y="5077321"/>
            <a:ext cx="1531650" cy="457200"/>
          </a:xfrm>
          <a:prstGeom prst="wedgeRoundRectCallout">
            <a:avLst>
              <a:gd name="adj1" fmla="val -81602"/>
              <a:gd name="adj2" fmla="val -15822"/>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Idle instance</a:t>
            </a:r>
            <a:endParaRPr sz="1500" b="1">
              <a:solidFill>
                <a:schemeClr val="lt1"/>
              </a:solidFill>
              <a:latin typeface="Montserrat"/>
              <a:ea typeface="Montserrat"/>
              <a:cs typeface="Montserrat"/>
              <a:sym typeface="Montserrat"/>
            </a:endParaRPr>
          </a:p>
        </p:txBody>
      </p:sp>
      <p:grpSp>
        <p:nvGrpSpPr>
          <p:cNvPr id="3431" name="Google Shape;3431;p88"/>
          <p:cNvGrpSpPr/>
          <p:nvPr/>
        </p:nvGrpSpPr>
        <p:grpSpPr>
          <a:xfrm>
            <a:off x="2394384" y="2122683"/>
            <a:ext cx="821882" cy="300667"/>
            <a:chOff x="7850843" y="5601624"/>
            <a:chExt cx="1643764" cy="601334"/>
          </a:xfrm>
        </p:grpSpPr>
        <p:pic>
          <p:nvPicPr>
            <p:cNvPr id="3432" name="Google Shape;3432;p88"/>
            <p:cNvPicPr preferRelativeResize="0"/>
            <p:nvPr/>
          </p:nvPicPr>
          <p:blipFill>
            <a:blip r:embed="rId2"/>
            <a:stretch>
              <a:fillRect/>
            </a:stretch>
          </p:blipFill>
          <p:spPr>
            <a:xfrm>
              <a:off x="7850843" y="5601624"/>
              <a:ext cx="365761" cy="601334"/>
            </a:xfrm>
            <a:prstGeom prst="rect">
              <a:avLst/>
            </a:prstGeom>
            <a:noFill/>
            <a:ln>
              <a:noFill/>
            </a:ln>
          </p:spPr>
        </p:pic>
        <p:sp>
          <p:nvSpPr>
            <p:cNvPr id="3433" name="Google Shape;3433;p88"/>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Kafka</a:t>
              </a:r>
              <a:endParaRPr sz="1200">
                <a:solidFill>
                  <a:srgbClr val="040531"/>
                </a:solidFill>
                <a:latin typeface="Montserrat"/>
                <a:ea typeface="Montserrat"/>
                <a:cs typeface="Montserrat"/>
                <a:sym typeface="Montserrat"/>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53022"/>
          </a:xfrm>
        </p:spPr>
        <p:txBody>
          <a:bodyPr>
            <a:normAutofit fontScale="90000"/>
          </a:bodyPr>
          <a:lstStyle/>
          <a:p>
            <a:r>
              <a:rPr lang="en-US" dirty="0"/>
              <a:t>Tracking partition consumption</a:t>
            </a:r>
            <a:endParaRPr lang="en-US" dirty="0"/>
          </a:p>
        </p:txBody>
      </p:sp>
      <p:sp>
        <p:nvSpPr>
          <p:cNvPr id="3" name="Content Placeholder 2"/>
          <p:cNvSpPr>
            <a:spLocks noGrp="1"/>
          </p:cNvSpPr>
          <p:nvPr>
            <p:ph idx="1"/>
          </p:nvPr>
        </p:nvSpPr>
        <p:spPr>
          <a:xfrm>
            <a:off x="1026694" y="978568"/>
            <a:ext cx="10327105" cy="5198395"/>
          </a:xfrm>
        </p:spPr>
        <p:txBody>
          <a:bodyPr/>
          <a:lstStyle/>
          <a:p>
            <a:r>
              <a:rPr lang="en-US" dirty="0"/>
              <a:t>Last consumer offset it has consume.</a:t>
            </a:r>
            <a:endParaRPr lang="en-US" dirty="0"/>
          </a:p>
          <a:p>
            <a:r>
              <a:rPr lang="en-US" dirty="0"/>
              <a:t>Consumer group is restarted lastcommitedoffset  and resume the consumption.</a:t>
            </a:r>
            <a:endParaRPr lang="en-US" dirty="0"/>
          </a:p>
          <a:p>
            <a:r>
              <a:rPr lang="en-US" dirty="0"/>
              <a:t>Consumer is restart is very first time ,no save position and start consumption from beginning.</a:t>
            </a:r>
            <a:endParaRPr lang="en-US" dirty="0"/>
          </a:p>
          <a:p>
            <a:pPr marL="0" indent="0">
              <a:buNone/>
            </a:pPr>
            <a:r>
              <a:rPr lang="en-US" dirty="0"/>
              <a:t>  Group-coordinator failover</a:t>
            </a:r>
            <a:endParaRPr lang="en-US" dirty="0"/>
          </a:p>
          <a:p>
            <a:r>
              <a:rPr lang="en-US" dirty="0"/>
              <a:t>Internal offset commit topic is replicated through group coordinator. if fails new leader in group coordinator.</a:t>
            </a:r>
            <a:endParaRPr lang="en-US" dirty="0"/>
          </a:p>
          <a:p>
            <a:endParaRPr lang="en-US" dirty="0"/>
          </a:p>
          <a:p>
            <a:r>
              <a:rPr lang="en-US" dirty="0"/>
              <a:t>Only the leader revoke (p2 is leader) </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37"/>
        <p:cNvGrpSpPr/>
        <p:nvPr/>
      </p:nvGrpSpPr>
      <p:grpSpPr>
        <a:xfrm>
          <a:off x="0" y="0"/>
          <a:ext cx="0" cy="0"/>
          <a:chOff x="0" y="0"/>
          <a:chExt cx="0" cy="0"/>
        </a:xfrm>
      </p:grpSpPr>
      <p:sp>
        <p:nvSpPr>
          <p:cNvPr id="3438" name="Google Shape;3438;p89"/>
          <p:cNvSpPr/>
          <p:nvPr/>
        </p:nvSpPr>
        <p:spPr>
          <a:xfrm>
            <a:off x="8558784" y="1548650"/>
            <a:ext cx="1881600" cy="425655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439" name="Google Shape;3439;p89"/>
          <p:cNvSpPr txBox="1"/>
          <p:nvPr/>
        </p:nvSpPr>
        <p:spPr>
          <a:xfrm>
            <a:off x="8594484" y="1626663"/>
            <a:ext cx="1810200" cy="323151"/>
          </a:xfrm>
          <a:prstGeom prst="rect">
            <a:avLst/>
          </a:prstGeom>
          <a:noFill/>
          <a:ln w="9525" cap="flat" cmpd="sng">
            <a:solidFill>
              <a:srgbClr val="FFFFFF"/>
            </a:solidFill>
            <a:prstDash val="solid"/>
            <a:round/>
            <a:headEnd type="none" w="sm" len="sm"/>
            <a:tailEnd type="none" w="sm" len="sm"/>
          </a:ln>
        </p:spPr>
        <p:txBody>
          <a:bodyPr spcFirstLastPara="1" wrap="square" lIns="45713" tIns="45713" rIns="45713" bIns="45713" anchor="t" anchorCtr="0">
            <a:spAutoFit/>
          </a:bodyPr>
          <a:lstStyle/>
          <a:p>
            <a:pPr algn="ctr"/>
            <a:r>
              <a:rPr lang="en-US" sz="1500">
                <a:solidFill>
                  <a:schemeClr val="dk2"/>
                </a:solidFill>
                <a:latin typeface="Montserrat"/>
                <a:ea typeface="Montserrat"/>
                <a:cs typeface="Montserrat"/>
                <a:sym typeface="Montserrat"/>
              </a:rPr>
              <a:t>Consumer Group</a:t>
            </a:r>
            <a:endParaRPr sz="1500">
              <a:solidFill>
                <a:schemeClr val="dk2"/>
              </a:solidFill>
              <a:latin typeface="Montserrat"/>
              <a:ea typeface="Montserrat"/>
              <a:cs typeface="Montserrat"/>
              <a:sym typeface="Montserrat"/>
            </a:endParaRPr>
          </a:p>
        </p:txBody>
      </p:sp>
      <p:sp>
        <p:nvSpPr>
          <p:cNvPr id="3440" name="Google Shape;3440;p89"/>
          <p:cNvSpPr/>
          <p:nvPr/>
        </p:nvSpPr>
        <p:spPr>
          <a:xfrm>
            <a:off x="8742384" y="2028338"/>
            <a:ext cx="1514400" cy="1645950"/>
          </a:xfrm>
          <a:prstGeom prst="roundRect">
            <a:avLst>
              <a:gd name="adj" fmla="val 4202"/>
            </a:avLst>
          </a:prstGeom>
          <a:solidFill>
            <a:schemeClr val="accent5"/>
          </a:solidFill>
          <a:ln>
            <a:noFill/>
          </a:ln>
        </p:spPr>
        <p:txBody>
          <a:bodyPr spcFirstLastPara="1" wrap="square" lIns="45713" tIns="45713" rIns="45713" bIns="45713" anchor="t" anchorCtr="0">
            <a:noAutofit/>
          </a:bodyPr>
          <a:lstStyle/>
          <a:p>
            <a:pPr algn="ctr">
              <a:lnSpc>
                <a:spcPct val="150000"/>
              </a:lnSpc>
            </a:pPr>
            <a:r>
              <a:rPr lang="en-US" sz="1500" dirty="0">
                <a:solidFill>
                  <a:schemeClr val="dk2"/>
                </a:solidFill>
                <a:latin typeface="Montserrat SemiBold"/>
                <a:ea typeface="Montserrat SemiBold"/>
                <a:cs typeface="Montserrat SemiBold"/>
                <a:sym typeface="Montserrat SemiBold"/>
              </a:rPr>
              <a:t>Consumer 1</a:t>
            </a:r>
            <a:endParaRPr sz="1500" dirty="0">
              <a:solidFill>
                <a:schemeClr val="dk2"/>
              </a:solidFill>
              <a:latin typeface="Montserrat SemiBold"/>
              <a:ea typeface="Montserrat SemiBold"/>
              <a:cs typeface="Montserrat SemiBold"/>
              <a:sym typeface="Montserrat SemiBold"/>
            </a:endParaRPr>
          </a:p>
          <a:p>
            <a:pPr algn="ctr">
              <a:lnSpc>
                <a:spcPct val="200000"/>
              </a:lnSpc>
            </a:pPr>
            <a:r>
              <a:rPr lang="en-US" sz="1500" b="1" dirty="0">
                <a:solidFill>
                  <a:schemeClr val="accent3"/>
                </a:solidFill>
                <a:latin typeface="Source Code Pro"/>
                <a:ea typeface="Source Code Pro"/>
                <a:cs typeface="Source Code Pro"/>
                <a:sym typeface="Source Code Pro"/>
              </a:rPr>
              <a:t>group.id=1</a:t>
            </a:r>
            <a:endParaRPr sz="1500" dirty="0">
              <a:solidFill>
                <a:schemeClr val="dk2"/>
              </a:solidFill>
              <a:latin typeface="Montserrat SemiBold"/>
              <a:ea typeface="Montserrat SemiBold"/>
              <a:cs typeface="Montserrat SemiBold"/>
              <a:sym typeface="Montserrat SemiBold"/>
            </a:endParaRPr>
          </a:p>
          <a:p>
            <a:pPr algn="ctr">
              <a:lnSpc>
                <a:spcPct val="200000"/>
              </a:lnSpc>
            </a:pPr>
            <a:r>
              <a:rPr lang="en-US" sz="1500" b="1" dirty="0">
                <a:solidFill>
                  <a:schemeClr val="accent3"/>
                </a:solidFill>
                <a:latin typeface="Source Code Pro"/>
                <a:ea typeface="Source Code Pro"/>
                <a:cs typeface="Source Code Pro"/>
                <a:sym typeface="Source Code Pro"/>
              </a:rPr>
              <a:t>poll( )</a:t>
            </a:r>
            <a:endParaRPr sz="1500" dirty="0">
              <a:solidFill>
                <a:schemeClr val="dk2"/>
              </a:solidFill>
              <a:latin typeface="Montserrat SemiBold"/>
              <a:ea typeface="Montserrat SemiBold"/>
              <a:cs typeface="Montserrat SemiBold"/>
              <a:sym typeface="Montserrat SemiBold"/>
            </a:endParaRPr>
          </a:p>
        </p:txBody>
      </p:sp>
      <p:sp>
        <p:nvSpPr>
          <p:cNvPr id="3441" name="Google Shape;3441;p89"/>
          <p:cNvSpPr/>
          <p:nvPr/>
        </p:nvSpPr>
        <p:spPr>
          <a:xfrm>
            <a:off x="8742384" y="3992038"/>
            <a:ext cx="1514400" cy="1645950"/>
          </a:xfrm>
          <a:prstGeom prst="roundRect">
            <a:avLst>
              <a:gd name="adj" fmla="val 4202"/>
            </a:avLst>
          </a:prstGeom>
          <a:solidFill>
            <a:schemeClr val="accent5"/>
          </a:solidFill>
          <a:ln>
            <a:noFill/>
          </a:ln>
        </p:spPr>
        <p:txBody>
          <a:bodyPr spcFirstLastPara="1" wrap="square" lIns="45713" tIns="45713" rIns="45713" bIns="45713" anchor="t" anchorCtr="0">
            <a:noAutofit/>
          </a:bodyPr>
          <a:lstStyle/>
          <a:p>
            <a:pPr algn="ctr">
              <a:lnSpc>
                <a:spcPct val="150000"/>
              </a:lnSpc>
            </a:pPr>
            <a:r>
              <a:rPr lang="en-US" sz="1500">
                <a:solidFill>
                  <a:schemeClr val="dk2"/>
                </a:solidFill>
                <a:latin typeface="Montserrat SemiBold"/>
                <a:ea typeface="Montserrat SemiBold"/>
                <a:cs typeface="Montserrat SemiBold"/>
                <a:sym typeface="Montserrat SemiBold"/>
              </a:rPr>
              <a:t>Consumer 2</a:t>
            </a:r>
            <a:endParaRPr sz="1500">
              <a:solidFill>
                <a:schemeClr val="dk2"/>
              </a:solidFill>
              <a:latin typeface="Montserrat SemiBold"/>
              <a:ea typeface="Montserrat SemiBold"/>
              <a:cs typeface="Montserrat SemiBold"/>
              <a:sym typeface="Montserrat SemiBold"/>
            </a:endParaRPr>
          </a:p>
          <a:p>
            <a:pPr algn="ctr">
              <a:lnSpc>
                <a:spcPct val="200000"/>
              </a:lnSpc>
            </a:pPr>
            <a:r>
              <a:rPr lang="en-US" sz="1500" b="1">
                <a:solidFill>
                  <a:schemeClr val="accent3"/>
                </a:solidFill>
                <a:latin typeface="Source Code Pro"/>
                <a:ea typeface="Source Code Pro"/>
                <a:cs typeface="Source Code Pro"/>
                <a:sym typeface="Source Code Pro"/>
              </a:rPr>
              <a:t>group.id=1</a:t>
            </a:r>
            <a:endParaRPr sz="1500">
              <a:solidFill>
                <a:schemeClr val="dk2"/>
              </a:solidFill>
              <a:latin typeface="Montserrat SemiBold"/>
              <a:ea typeface="Montserrat SemiBold"/>
              <a:cs typeface="Montserrat SemiBold"/>
              <a:sym typeface="Montserrat SemiBold"/>
            </a:endParaRPr>
          </a:p>
          <a:p>
            <a:pPr algn="ctr">
              <a:lnSpc>
                <a:spcPct val="200000"/>
              </a:lnSpc>
            </a:pPr>
            <a:r>
              <a:rPr lang="en-US" sz="1500" b="1">
                <a:solidFill>
                  <a:schemeClr val="accent3"/>
                </a:solidFill>
                <a:latin typeface="Source Code Pro"/>
                <a:ea typeface="Source Code Pro"/>
                <a:cs typeface="Source Code Pro"/>
                <a:sym typeface="Source Code Pro"/>
              </a:rPr>
              <a:t>poll( )</a:t>
            </a:r>
            <a:endParaRPr sz="1500">
              <a:solidFill>
                <a:schemeClr val="dk2"/>
              </a:solidFill>
              <a:latin typeface="Montserrat SemiBold"/>
              <a:ea typeface="Montserrat SemiBold"/>
              <a:cs typeface="Montserrat SemiBold"/>
              <a:sym typeface="Montserrat SemiBold"/>
            </a:endParaRPr>
          </a:p>
        </p:txBody>
      </p:sp>
      <p:sp>
        <p:nvSpPr>
          <p:cNvPr id="3442" name="Google Shape;3442;p89"/>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Tracking Partition Consumption</a:t>
            </a:r>
            <a:endParaRPr dirty="0"/>
          </a:p>
        </p:txBody>
      </p:sp>
      <p:grpSp>
        <p:nvGrpSpPr>
          <p:cNvPr id="3443" name="Google Shape;3443;p89"/>
          <p:cNvGrpSpPr/>
          <p:nvPr/>
        </p:nvGrpSpPr>
        <p:grpSpPr>
          <a:xfrm>
            <a:off x="4021967" y="2889439"/>
            <a:ext cx="1924050" cy="1691700"/>
            <a:chOff x="6848475" y="5916775"/>
            <a:chExt cx="3848100" cy="3383400"/>
          </a:xfrm>
        </p:grpSpPr>
        <p:sp>
          <p:nvSpPr>
            <p:cNvPr id="3444" name="Google Shape;3444;p89"/>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445" name="Google Shape;3445;p89"/>
            <p:cNvGrpSpPr/>
            <p:nvPr/>
          </p:nvGrpSpPr>
          <p:grpSpPr>
            <a:xfrm>
              <a:off x="7950643" y="6056474"/>
              <a:ext cx="1643764" cy="601334"/>
              <a:chOff x="7850843" y="5601624"/>
              <a:chExt cx="1643764" cy="601334"/>
            </a:xfrm>
          </p:grpSpPr>
          <p:pic>
            <p:nvPicPr>
              <p:cNvPr id="3446" name="Google Shape;3446;p89"/>
              <p:cNvPicPr preferRelativeResize="0"/>
              <p:nvPr/>
            </p:nvPicPr>
            <p:blipFill>
              <a:blip r:embed="rId1"/>
              <a:stretch>
                <a:fillRect/>
              </a:stretch>
            </p:blipFill>
            <p:spPr>
              <a:xfrm>
                <a:off x="7850843" y="5601624"/>
                <a:ext cx="365761" cy="601334"/>
              </a:xfrm>
              <a:prstGeom prst="rect">
                <a:avLst/>
              </a:prstGeom>
              <a:noFill/>
              <a:ln>
                <a:noFill/>
              </a:ln>
            </p:spPr>
          </p:pic>
          <p:sp>
            <p:nvSpPr>
              <p:cNvPr id="3447" name="Google Shape;3447;p89"/>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448" name="Google Shape;3448;p89"/>
            <p:cNvSpPr/>
            <p:nvPr/>
          </p:nvSpPr>
          <p:spPr>
            <a:xfrm>
              <a:off x="7035225" y="6766560"/>
              <a:ext cx="3474600" cy="493800"/>
            </a:xfrm>
            <a:prstGeom prst="roundRect">
              <a:avLst>
                <a:gd name="adj" fmla="val 4202"/>
              </a:avLst>
            </a:prstGeom>
            <a:solidFill>
              <a:schemeClr val="accent5"/>
            </a:solid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a:solidFill>
                    <a:srgbClr val="040531"/>
                  </a:solidFill>
                  <a:latin typeface="Montserrat"/>
                  <a:ea typeface="Montserrat"/>
                  <a:cs typeface="Montserrat"/>
                  <a:sym typeface="Montserrat"/>
                </a:rPr>
                <a:t>Group Coordinator</a:t>
              </a:r>
              <a:endParaRPr sz="1200">
                <a:solidFill>
                  <a:srgbClr val="0074A2"/>
                </a:solidFill>
                <a:latin typeface="Montserrat SemiBold"/>
                <a:ea typeface="Montserrat SemiBold"/>
                <a:cs typeface="Montserrat SemiBold"/>
                <a:sym typeface="Montserrat SemiBold"/>
              </a:endParaRPr>
            </a:p>
          </p:txBody>
        </p:sp>
        <p:grpSp>
          <p:nvGrpSpPr>
            <p:cNvPr id="3449" name="Google Shape;3449;p89"/>
            <p:cNvGrpSpPr/>
            <p:nvPr/>
          </p:nvGrpSpPr>
          <p:grpSpPr>
            <a:xfrm>
              <a:off x="7035225" y="7356300"/>
              <a:ext cx="3474600" cy="868800"/>
              <a:chOff x="7355950" y="6946274"/>
              <a:chExt cx="3474600" cy="868800"/>
            </a:xfrm>
          </p:grpSpPr>
          <p:sp>
            <p:nvSpPr>
              <p:cNvPr id="3450" name="Google Shape;3450;p89"/>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451" name="Google Shape;3451;p89"/>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452" name="Google Shape;3452;p89"/>
          <p:cNvGrpSpPr/>
          <p:nvPr/>
        </p:nvGrpSpPr>
        <p:grpSpPr>
          <a:xfrm>
            <a:off x="4021967" y="1069783"/>
            <a:ext cx="1924050" cy="1691700"/>
            <a:chOff x="6848475" y="5916775"/>
            <a:chExt cx="3848100" cy="3383400"/>
          </a:xfrm>
        </p:grpSpPr>
        <p:sp>
          <p:nvSpPr>
            <p:cNvPr id="3453" name="Google Shape;3453;p89"/>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454" name="Google Shape;3454;p89"/>
            <p:cNvGrpSpPr/>
            <p:nvPr/>
          </p:nvGrpSpPr>
          <p:grpSpPr>
            <a:xfrm>
              <a:off x="7950643" y="6056474"/>
              <a:ext cx="1643764" cy="601334"/>
              <a:chOff x="7850843" y="5601624"/>
              <a:chExt cx="1643764" cy="601334"/>
            </a:xfrm>
          </p:grpSpPr>
          <p:pic>
            <p:nvPicPr>
              <p:cNvPr id="3455" name="Google Shape;3455;p89"/>
              <p:cNvPicPr preferRelativeResize="0"/>
              <p:nvPr/>
            </p:nvPicPr>
            <p:blipFill>
              <a:blip r:embed="rId1"/>
              <a:stretch>
                <a:fillRect/>
              </a:stretch>
            </p:blipFill>
            <p:spPr>
              <a:xfrm>
                <a:off x="7850843" y="5601624"/>
                <a:ext cx="365761" cy="601334"/>
              </a:xfrm>
              <a:prstGeom prst="rect">
                <a:avLst/>
              </a:prstGeom>
              <a:noFill/>
              <a:ln>
                <a:noFill/>
              </a:ln>
            </p:spPr>
          </p:pic>
          <p:sp>
            <p:nvSpPr>
              <p:cNvPr id="3456" name="Google Shape;3456;p89"/>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457" name="Google Shape;3457;p89"/>
            <p:cNvGrpSpPr/>
            <p:nvPr/>
          </p:nvGrpSpPr>
          <p:grpSpPr>
            <a:xfrm>
              <a:off x="7035225" y="8321040"/>
              <a:ext cx="3474600" cy="868800"/>
              <a:chOff x="7355950" y="7955838"/>
              <a:chExt cx="3474600" cy="868800"/>
            </a:xfrm>
          </p:grpSpPr>
          <p:sp>
            <p:nvSpPr>
              <p:cNvPr id="3458" name="Google Shape;3458;p89"/>
              <p:cNvSpPr/>
              <p:nvPr/>
            </p:nvSpPr>
            <p:spPr>
              <a:xfrm>
                <a:off x="7355950" y="7955838"/>
                <a:ext cx="3474600" cy="8688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topic-a</a:t>
                </a:r>
                <a:endParaRPr sz="1200" b="1">
                  <a:solidFill>
                    <a:schemeClr val="accent3"/>
                  </a:solidFill>
                  <a:latin typeface="Source Code Pro"/>
                  <a:ea typeface="Source Code Pro"/>
                  <a:cs typeface="Source Code Pro"/>
                  <a:sym typeface="Source Code Pro"/>
                </a:endParaRPr>
              </a:p>
            </p:txBody>
          </p:sp>
          <p:pic>
            <p:nvPicPr>
              <p:cNvPr id="3459" name="Google Shape;3459;p89"/>
              <p:cNvPicPr preferRelativeResize="0"/>
              <p:nvPr/>
            </p:nvPicPr>
            <p:blipFill rotWithShape="1">
              <a:blip r:embed="rId2"/>
              <a:srcRect t="32073" b="33722"/>
              <a:stretch>
                <a:fillRect/>
              </a:stretch>
            </p:blipFill>
            <p:spPr>
              <a:xfrm>
                <a:off x="8453176" y="8349030"/>
                <a:ext cx="1280149" cy="420624"/>
              </a:xfrm>
              <a:prstGeom prst="rect">
                <a:avLst/>
              </a:prstGeom>
              <a:noFill/>
              <a:ln>
                <a:noFill/>
              </a:ln>
            </p:spPr>
          </p:pic>
        </p:grpSp>
      </p:grpSp>
      <p:grpSp>
        <p:nvGrpSpPr>
          <p:cNvPr id="3460" name="Google Shape;3460;p89"/>
          <p:cNvGrpSpPr/>
          <p:nvPr/>
        </p:nvGrpSpPr>
        <p:grpSpPr>
          <a:xfrm>
            <a:off x="4021967" y="4709095"/>
            <a:ext cx="1924050" cy="1691700"/>
            <a:chOff x="6848475" y="5916775"/>
            <a:chExt cx="3848100" cy="3383400"/>
          </a:xfrm>
        </p:grpSpPr>
        <p:sp>
          <p:nvSpPr>
            <p:cNvPr id="3461" name="Google Shape;3461;p89"/>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462" name="Google Shape;3462;p89"/>
            <p:cNvGrpSpPr/>
            <p:nvPr/>
          </p:nvGrpSpPr>
          <p:grpSpPr>
            <a:xfrm>
              <a:off x="7950643" y="6056474"/>
              <a:ext cx="1643764" cy="601334"/>
              <a:chOff x="7850843" y="5601624"/>
              <a:chExt cx="1643764" cy="601334"/>
            </a:xfrm>
          </p:grpSpPr>
          <p:pic>
            <p:nvPicPr>
              <p:cNvPr id="3463" name="Google Shape;3463;p89"/>
              <p:cNvPicPr preferRelativeResize="0"/>
              <p:nvPr/>
            </p:nvPicPr>
            <p:blipFill>
              <a:blip r:embed="rId1"/>
              <a:stretch>
                <a:fillRect/>
              </a:stretch>
            </p:blipFill>
            <p:spPr>
              <a:xfrm>
                <a:off x="7850843" y="5601624"/>
                <a:ext cx="365761" cy="601334"/>
              </a:xfrm>
              <a:prstGeom prst="rect">
                <a:avLst/>
              </a:prstGeom>
              <a:noFill/>
              <a:ln>
                <a:noFill/>
              </a:ln>
            </p:spPr>
          </p:pic>
          <p:sp>
            <p:nvSpPr>
              <p:cNvPr id="3464" name="Google Shape;3464;p89"/>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465" name="Google Shape;3465;p89"/>
            <p:cNvGrpSpPr/>
            <p:nvPr/>
          </p:nvGrpSpPr>
          <p:grpSpPr>
            <a:xfrm>
              <a:off x="7035225" y="8321040"/>
              <a:ext cx="3474600" cy="868800"/>
              <a:chOff x="7355950" y="7955838"/>
              <a:chExt cx="3474600" cy="868800"/>
            </a:xfrm>
          </p:grpSpPr>
          <p:sp>
            <p:nvSpPr>
              <p:cNvPr id="3466" name="Google Shape;3466;p89"/>
              <p:cNvSpPr/>
              <p:nvPr/>
            </p:nvSpPr>
            <p:spPr>
              <a:xfrm>
                <a:off x="7355950" y="7955838"/>
                <a:ext cx="3474600" cy="8688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topic-a</a:t>
                </a:r>
                <a:endParaRPr sz="1200" b="1">
                  <a:solidFill>
                    <a:schemeClr val="accent3"/>
                  </a:solidFill>
                  <a:latin typeface="Source Code Pro"/>
                  <a:ea typeface="Source Code Pro"/>
                  <a:cs typeface="Source Code Pro"/>
                  <a:sym typeface="Source Code Pro"/>
                </a:endParaRPr>
              </a:p>
            </p:txBody>
          </p:sp>
          <p:pic>
            <p:nvPicPr>
              <p:cNvPr id="3467" name="Google Shape;3467;p89"/>
              <p:cNvPicPr preferRelativeResize="0"/>
              <p:nvPr/>
            </p:nvPicPr>
            <p:blipFill rotWithShape="1">
              <a:blip r:embed="rId2"/>
              <a:srcRect t="32073" b="33722"/>
              <a:stretch>
                <a:fillRect/>
              </a:stretch>
            </p:blipFill>
            <p:spPr>
              <a:xfrm>
                <a:off x="8453176" y="8349030"/>
                <a:ext cx="1280149" cy="420624"/>
              </a:xfrm>
              <a:prstGeom prst="rect">
                <a:avLst/>
              </a:prstGeom>
              <a:noFill/>
              <a:ln>
                <a:noFill/>
              </a:ln>
            </p:spPr>
          </p:pic>
        </p:grpSp>
      </p:grpSp>
      <p:cxnSp>
        <p:nvCxnSpPr>
          <p:cNvPr id="3468" name="Google Shape;3468;p89"/>
          <p:cNvCxnSpPr>
            <a:stCxn id="3440" idx="1"/>
          </p:cNvCxnSpPr>
          <p:nvPr/>
        </p:nvCxnSpPr>
        <p:spPr>
          <a:xfrm flipH="1">
            <a:off x="5930634" y="2851313"/>
            <a:ext cx="2811750" cy="601200"/>
          </a:xfrm>
          <a:prstGeom prst="straightConnector1">
            <a:avLst/>
          </a:prstGeom>
          <a:noFill/>
          <a:ln w="38100" cap="flat" cmpd="sng">
            <a:solidFill>
              <a:schemeClr val="dk2"/>
            </a:solidFill>
            <a:prstDash val="solid"/>
            <a:round/>
            <a:headEnd type="none" w="med" len="med"/>
            <a:tailEnd type="triangle" w="med" len="med"/>
          </a:ln>
        </p:spPr>
      </p:cxnSp>
      <p:cxnSp>
        <p:nvCxnSpPr>
          <p:cNvPr id="3469" name="Google Shape;3469;p89"/>
          <p:cNvCxnSpPr>
            <a:stCxn id="3448" idx="1"/>
            <a:endCxn id="3450" idx="1"/>
          </p:cNvCxnSpPr>
          <p:nvPr/>
        </p:nvCxnSpPr>
        <p:spPr>
          <a:xfrm>
            <a:off x="4115342" y="3437782"/>
            <a:ext cx="300" cy="388650"/>
          </a:xfrm>
          <a:prstGeom prst="curvedConnector3">
            <a:avLst>
              <a:gd name="adj1" fmla="val -131768083"/>
            </a:avLst>
          </a:prstGeom>
          <a:noFill/>
          <a:ln w="76200" cap="flat" cmpd="sng">
            <a:solidFill>
              <a:schemeClr val="accent1"/>
            </a:solidFill>
            <a:prstDash val="solid"/>
            <a:round/>
            <a:headEnd type="none" w="med" len="med"/>
            <a:tailEnd type="triangle" w="med" len="med"/>
          </a:ln>
        </p:spPr>
      </p:cxnSp>
      <p:graphicFrame>
        <p:nvGraphicFramePr>
          <p:cNvPr id="3470" name="Google Shape;3470;p89"/>
          <p:cNvGraphicFramePr/>
          <p:nvPr/>
        </p:nvGraphicFramePr>
        <p:xfrm>
          <a:off x="707546" y="2995890"/>
          <a:ext cx="2693750" cy="929552"/>
        </p:xfrm>
        <a:graphic>
          <a:graphicData uri="http://schemas.openxmlformats.org/drawingml/2006/table">
            <a:tbl>
              <a:tblPr>
                <a:noFill/>
              </a:tblPr>
              <a:tblGrid>
                <a:gridCol w="822275"/>
                <a:gridCol w="1871475"/>
              </a:tblGrid>
              <a:tr h="579075">
                <a:tc>
                  <a:txBody>
                    <a:bodyPr/>
                    <a:lstStyle/>
                    <a:p>
                      <a:pPr marL="0" lvl="0" indent="0" algn="l" rtl="0">
                        <a:spcBef>
                          <a:spcPts val="0"/>
                        </a:spcBef>
                        <a:spcAft>
                          <a:spcPts val="0"/>
                        </a:spcAft>
                        <a:buNone/>
                      </a:pPr>
                      <a:r>
                        <a:rPr lang="en-US" sz="1500" b="1">
                          <a:solidFill>
                            <a:schemeClr val="accent5"/>
                          </a:solidFill>
                          <a:latin typeface="Source Code Pro"/>
                          <a:ea typeface="Source Code Pro"/>
                          <a:cs typeface="Source Code Pro"/>
                          <a:sym typeface="Source Code Pro"/>
                        </a:rPr>
                        <a:t>key</a:t>
                      </a:r>
                      <a:endParaRPr sz="1500" b="1">
                        <a:solidFill>
                          <a:schemeClr val="accent5"/>
                        </a:solidFill>
                        <a:latin typeface="Source Code Pro"/>
                        <a:ea typeface="Source Code Pro"/>
                        <a:cs typeface="Source Code Pro"/>
                        <a:sym typeface="Source Code Pro"/>
                      </a:endParaRPr>
                    </a:p>
                  </a:txBody>
                  <a:tcPr marL="77713" marR="0" marT="60938" marB="60938">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19050" cap="flat" cmpd="sng">
                      <a:solidFill>
                        <a:schemeClr val="accent5"/>
                      </a:solidFill>
                      <a:prstDash val="solid"/>
                      <a:round/>
                      <a:headEnd type="none" w="sm" len="sm"/>
                      <a:tailEnd type="none" w="sm" len="sm"/>
                    </a:lnT>
                    <a:lnB w="19050" cap="flat" cmpd="sng">
                      <a:solidFill>
                        <a:schemeClr val="accent5"/>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US" sz="1500" b="1">
                          <a:solidFill>
                            <a:schemeClr val="accent5"/>
                          </a:solidFill>
                          <a:latin typeface="Source Code Pro"/>
                          <a:ea typeface="Source Code Pro"/>
                          <a:cs typeface="Source Code Pro"/>
                          <a:sym typeface="Source Code Pro"/>
                        </a:rPr>
                        <a:t>group.id, topic, partition</a:t>
                      </a:r>
                      <a:endParaRPr sz="1500" b="1">
                        <a:solidFill>
                          <a:schemeClr val="accent5"/>
                        </a:solidFill>
                        <a:latin typeface="Source Code Pro"/>
                        <a:ea typeface="Source Code Pro"/>
                        <a:cs typeface="Source Code Pro"/>
                        <a:sym typeface="Source Code Pro"/>
                      </a:endParaRPr>
                    </a:p>
                  </a:txBody>
                  <a:tcPr marL="77713" marR="0" marT="60938" marB="60938">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19050" cap="flat" cmpd="sng">
                      <a:solidFill>
                        <a:schemeClr val="accent5"/>
                      </a:solidFill>
                      <a:prstDash val="solid"/>
                      <a:round/>
                      <a:headEnd type="none" w="sm" len="sm"/>
                      <a:tailEnd type="none" w="sm" len="sm"/>
                    </a:lnT>
                    <a:lnB w="19050" cap="flat" cmpd="sng">
                      <a:solidFill>
                        <a:schemeClr val="accent5"/>
                      </a:solidFill>
                      <a:prstDash val="solid"/>
                      <a:round/>
                      <a:headEnd type="none" w="sm" len="sm"/>
                      <a:tailEnd type="none" w="sm" len="sm"/>
                    </a:lnB>
                    <a:solidFill>
                      <a:schemeClr val="accent1"/>
                    </a:solidFill>
                  </a:tcPr>
                </a:tc>
              </a:tr>
              <a:tr h="350475">
                <a:tc>
                  <a:txBody>
                    <a:bodyPr/>
                    <a:lstStyle/>
                    <a:p>
                      <a:pPr marL="0" lvl="0" indent="0" algn="l" rtl="0">
                        <a:spcBef>
                          <a:spcPts val="0"/>
                        </a:spcBef>
                        <a:spcAft>
                          <a:spcPts val="0"/>
                        </a:spcAft>
                        <a:buNone/>
                      </a:pPr>
                      <a:r>
                        <a:rPr lang="en-US" sz="1500" b="1">
                          <a:solidFill>
                            <a:schemeClr val="accent5"/>
                          </a:solidFill>
                          <a:latin typeface="Source Code Pro"/>
                          <a:ea typeface="Source Code Pro"/>
                          <a:cs typeface="Source Code Pro"/>
                          <a:sym typeface="Source Code Pro"/>
                        </a:rPr>
                        <a:t>value</a:t>
                      </a:r>
                      <a:endParaRPr sz="1500" b="1">
                        <a:solidFill>
                          <a:schemeClr val="accent5"/>
                        </a:solidFill>
                        <a:latin typeface="Source Code Pro"/>
                        <a:ea typeface="Source Code Pro"/>
                        <a:cs typeface="Source Code Pro"/>
                        <a:sym typeface="Source Code Pro"/>
                      </a:endParaRPr>
                    </a:p>
                  </a:txBody>
                  <a:tcPr marL="77713" marR="0" marT="60938" marB="60938">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19050" cap="flat" cmpd="sng">
                      <a:solidFill>
                        <a:schemeClr val="accent5"/>
                      </a:solidFill>
                      <a:prstDash val="solid"/>
                      <a:round/>
                      <a:headEnd type="none" w="sm" len="sm"/>
                      <a:tailEnd type="none" w="sm" len="sm"/>
                    </a:lnT>
                    <a:lnB w="19050" cap="flat" cmpd="sng">
                      <a:solidFill>
                        <a:schemeClr val="accent5"/>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US" sz="1500" b="1">
                          <a:solidFill>
                            <a:schemeClr val="accent5"/>
                          </a:solidFill>
                          <a:latin typeface="Source Code Pro"/>
                          <a:ea typeface="Source Code Pro"/>
                          <a:cs typeface="Source Code Pro"/>
                          <a:sym typeface="Source Code Pro"/>
                        </a:rPr>
                        <a:t>offset number</a:t>
                      </a:r>
                      <a:endParaRPr sz="1500" b="1">
                        <a:solidFill>
                          <a:schemeClr val="accent5"/>
                        </a:solidFill>
                        <a:latin typeface="Source Code Pro"/>
                        <a:ea typeface="Source Code Pro"/>
                        <a:cs typeface="Source Code Pro"/>
                        <a:sym typeface="Source Code Pro"/>
                      </a:endParaRPr>
                    </a:p>
                  </a:txBody>
                  <a:tcPr marL="77713" marR="0" marT="60938" marB="60938">
                    <a:lnL w="19050" cap="flat" cmpd="sng">
                      <a:solidFill>
                        <a:schemeClr val="accent5"/>
                      </a:solidFill>
                      <a:prstDash val="solid"/>
                      <a:round/>
                      <a:headEnd type="none" w="sm" len="sm"/>
                      <a:tailEnd type="none" w="sm" len="sm"/>
                    </a:lnL>
                    <a:lnR w="19050" cap="flat" cmpd="sng">
                      <a:solidFill>
                        <a:schemeClr val="accent5"/>
                      </a:solidFill>
                      <a:prstDash val="solid"/>
                      <a:round/>
                      <a:headEnd type="none" w="sm" len="sm"/>
                      <a:tailEnd type="none" w="sm" len="sm"/>
                    </a:lnR>
                    <a:lnT w="19050" cap="flat" cmpd="sng">
                      <a:solidFill>
                        <a:schemeClr val="accent5"/>
                      </a:solidFill>
                      <a:prstDash val="solid"/>
                      <a:round/>
                      <a:headEnd type="none" w="sm" len="sm"/>
                      <a:tailEnd type="none" w="sm" len="sm"/>
                    </a:lnT>
                    <a:lnB w="19050" cap="flat" cmpd="sng">
                      <a:solidFill>
                        <a:schemeClr val="accent5"/>
                      </a:solidFill>
                      <a:prstDash val="solid"/>
                      <a:round/>
                      <a:headEnd type="none" w="sm" len="sm"/>
                      <a:tailEnd type="none" w="sm" len="sm"/>
                    </a:lnB>
                    <a:solidFill>
                      <a:schemeClr val="accent1"/>
                    </a:solidFill>
                  </a:tcPr>
                </a:tc>
              </a:tr>
            </a:tbl>
          </a:graphicData>
        </a:graphic>
      </p:graphicFrame>
      <p:sp>
        <p:nvSpPr>
          <p:cNvPr id="3471" name="Google Shape;3471;p89"/>
          <p:cNvSpPr/>
          <p:nvPr/>
        </p:nvSpPr>
        <p:spPr>
          <a:xfrm rot="-716335">
            <a:off x="6054560" y="2859131"/>
            <a:ext cx="2395723" cy="282016"/>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CommitOffsetRequest</a:t>
            </a:r>
            <a:endParaRPr sz="1200" b="1">
              <a:solidFill>
                <a:schemeClr val="accent3"/>
              </a:solidFill>
              <a:latin typeface="Source Code Pro"/>
              <a:ea typeface="Source Code Pro"/>
              <a:cs typeface="Source Code Pro"/>
              <a:sym typeface="Source Code Pr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75"/>
        <p:cNvGrpSpPr/>
        <p:nvPr/>
      </p:nvGrpSpPr>
      <p:grpSpPr>
        <a:xfrm>
          <a:off x="0" y="0"/>
          <a:ext cx="0" cy="0"/>
          <a:chOff x="0" y="0"/>
          <a:chExt cx="0" cy="0"/>
        </a:xfrm>
      </p:grpSpPr>
      <p:sp>
        <p:nvSpPr>
          <p:cNvPr id="3476" name="Google Shape;3476;p90"/>
          <p:cNvSpPr/>
          <p:nvPr/>
        </p:nvSpPr>
        <p:spPr>
          <a:xfrm>
            <a:off x="8558784" y="1548650"/>
            <a:ext cx="1881600" cy="425655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477" name="Google Shape;3477;p90"/>
          <p:cNvSpPr txBox="1"/>
          <p:nvPr/>
        </p:nvSpPr>
        <p:spPr>
          <a:xfrm>
            <a:off x="8594484" y="1626663"/>
            <a:ext cx="1810200" cy="323151"/>
          </a:xfrm>
          <a:prstGeom prst="rect">
            <a:avLst/>
          </a:prstGeom>
          <a:noFill/>
          <a:ln w="9525" cap="flat" cmpd="sng">
            <a:solidFill>
              <a:srgbClr val="FFFFFF"/>
            </a:solidFill>
            <a:prstDash val="solid"/>
            <a:round/>
            <a:headEnd type="none" w="sm" len="sm"/>
            <a:tailEnd type="none" w="sm" len="sm"/>
          </a:ln>
        </p:spPr>
        <p:txBody>
          <a:bodyPr spcFirstLastPara="1" wrap="square" lIns="45713" tIns="45713" rIns="45713" bIns="45713" anchor="t" anchorCtr="0">
            <a:spAutoFit/>
          </a:bodyPr>
          <a:lstStyle/>
          <a:p>
            <a:pPr algn="ctr"/>
            <a:r>
              <a:rPr lang="en-US" sz="1500">
                <a:solidFill>
                  <a:schemeClr val="dk2"/>
                </a:solidFill>
                <a:latin typeface="Montserrat"/>
                <a:ea typeface="Montserrat"/>
                <a:cs typeface="Montserrat"/>
                <a:sym typeface="Montserrat"/>
              </a:rPr>
              <a:t>Consumer Group</a:t>
            </a:r>
            <a:endParaRPr sz="1500">
              <a:solidFill>
                <a:schemeClr val="dk2"/>
              </a:solidFill>
              <a:latin typeface="Montserrat"/>
              <a:ea typeface="Montserrat"/>
              <a:cs typeface="Montserrat"/>
              <a:sym typeface="Montserrat"/>
            </a:endParaRPr>
          </a:p>
        </p:txBody>
      </p:sp>
      <p:sp>
        <p:nvSpPr>
          <p:cNvPr id="3478" name="Google Shape;3478;p90"/>
          <p:cNvSpPr/>
          <p:nvPr/>
        </p:nvSpPr>
        <p:spPr>
          <a:xfrm>
            <a:off x="8742384" y="2028338"/>
            <a:ext cx="1514400" cy="1645950"/>
          </a:xfrm>
          <a:prstGeom prst="roundRect">
            <a:avLst>
              <a:gd name="adj" fmla="val 4202"/>
            </a:avLst>
          </a:prstGeom>
          <a:solidFill>
            <a:schemeClr val="accent5"/>
          </a:solidFill>
          <a:ln>
            <a:noFill/>
          </a:ln>
        </p:spPr>
        <p:txBody>
          <a:bodyPr spcFirstLastPara="1" wrap="square" lIns="45713" tIns="45713" rIns="45713" bIns="45713" anchor="t" anchorCtr="0">
            <a:noAutofit/>
          </a:bodyPr>
          <a:lstStyle/>
          <a:p>
            <a:pPr algn="ctr">
              <a:lnSpc>
                <a:spcPct val="150000"/>
              </a:lnSpc>
            </a:pPr>
            <a:r>
              <a:rPr lang="en-US" sz="1500">
                <a:solidFill>
                  <a:schemeClr val="dk2"/>
                </a:solidFill>
                <a:latin typeface="Montserrat SemiBold"/>
                <a:ea typeface="Montserrat SemiBold"/>
                <a:cs typeface="Montserrat SemiBold"/>
                <a:sym typeface="Montserrat SemiBold"/>
              </a:rPr>
              <a:t>Consumer 1</a:t>
            </a:r>
            <a:endParaRPr sz="1500">
              <a:solidFill>
                <a:schemeClr val="dk2"/>
              </a:solidFill>
              <a:latin typeface="Montserrat SemiBold"/>
              <a:ea typeface="Montserrat SemiBold"/>
              <a:cs typeface="Montserrat SemiBold"/>
              <a:sym typeface="Montserrat SemiBold"/>
            </a:endParaRPr>
          </a:p>
          <a:p>
            <a:pPr algn="ctr">
              <a:lnSpc>
                <a:spcPct val="200000"/>
              </a:lnSpc>
            </a:pPr>
            <a:r>
              <a:rPr lang="en-US" sz="1500" b="1">
                <a:solidFill>
                  <a:schemeClr val="accent3"/>
                </a:solidFill>
                <a:latin typeface="Source Code Pro"/>
                <a:ea typeface="Source Code Pro"/>
                <a:cs typeface="Source Code Pro"/>
                <a:sym typeface="Source Code Pro"/>
              </a:rPr>
              <a:t>group.id=1</a:t>
            </a:r>
            <a:endParaRPr sz="1500">
              <a:solidFill>
                <a:schemeClr val="dk2"/>
              </a:solidFill>
              <a:latin typeface="Montserrat SemiBold"/>
              <a:ea typeface="Montserrat SemiBold"/>
              <a:cs typeface="Montserrat SemiBold"/>
              <a:sym typeface="Montserrat SemiBold"/>
            </a:endParaRPr>
          </a:p>
          <a:p>
            <a:pPr algn="ctr">
              <a:lnSpc>
                <a:spcPct val="200000"/>
              </a:lnSpc>
            </a:pPr>
            <a:r>
              <a:rPr lang="en-US" sz="1500" b="1">
                <a:solidFill>
                  <a:schemeClr val="accent3"/>
                </a:solidFill>
                <a:latin typeface="Source Code Pro"/>
                <a:ea typeface="Source Code Pro"/>
                <a:cs typeface="Source Code Pro"/>
                <a:sym typeface="Source Code Pro"/>
              </a:rPr>
              <a:t>poll( )</a:t>
            </a:r>
            <a:endParaRPr sz="1500">
              <a:solidFill>
                <a:schemeClr val="dk2"/>
              </a:solidFill>
              <a:latin typeface="Montserrat SemiBold"/>
              <a:ea typeface="Montserrat SemiBold"/>
              <a:cs typeface="Montserrat SemiBold"/>
              <a:sym typeface="Montserrat SemiBold"/>
            </a:endParaRPr>
          </a:p>
        </p:txBody>
      </p:sp>
      <p:sp>
        <p:nvSpPr>
          <p:cNvPr id="3479" name="Google Shape;3479;p90"/>
          <p:cNvSpPr/>
          <p:nvPr/>
        </p:nvSpPr>
        <p:spPr>
          <a:xfrm>
            <a:off x="8742384" y="3992038"/>
            <a:ext cx="1514400" cy="1645950"/>
          </a:xfrm>
          <a:prstGeom prst="roundRect">
            <a:avLst>
              <a:gd name="adj" fmla="val 4202"/>
            </a:avLst>
          </a:prstGeom>
          <a:solidFill>
            <a:schemeClr val="accent5"/>
          </a:solidFill>
          <a:ln>
            <a:noFill/>
          </a:ln>
        </p:spPr>
        <p:txBody>
          <a:bodyPr spcFirstLastPara="1" wrap="square" lIns="45713" tIns="45713" rIns="45713" bIns="45713" anchor="t" anchorCtr="0">
            <a:noAutofit/>
          </a:bodyPr>
          <a:lstStyle/>
          <a:p>
            <a:pPr algn="ctr">
              <a:lnSpc>
                <a:spcPct val="150000"/>
              </a:lnSpc>
            </a:pPr>
            <a:r>
              <a:rPr lang="en-US" sz="1500">
                <a:solidFill>
                  <a:schemeClr val="dk2"/>
                </a:solidFill>
                <a:latin typeface="Montserrat SemiBold"/>
                <a:ea typeface="Montserrat SemiBold"/>
                <a:cs typeface="Montserrat SemiBold"/>
                <a:sym typeface="Montserrat SemiBold"/>
              </a:rPr>
              <a:t>Consumer 2</a:t>
            </a:r>
            <a:endParaRPr sz="1500">
              <a:solidFill>
                <a:schemeClr val="dk2"/>
              </a:solidFill>
              <a:latin typeface="Montserrat SemiBold"/>
              <a:ea typeface="Montserrat SemiBold"/>
              <a:cs typeface="Montserrat SemiBold"/>
              <a:sym typeface="Montserrat SemiBold"/>
            </a:endParaRPr>
          </a:p>
          <a:p>
            <a:pPr algn="ctr">
              <a:lnSpc>
                <a:spcPct val="200000"/>
              </a:lnSpc>
            </a:pPr>
            <a:r>
              <a:rPr lang="en-US" sz="1500" b="1">
                <a:solidFill>
                  <a:schemeClr val="accent3"/>
                </a:solidFill>
                <a:latin typeface="Source Code Pro"/>
                <a:ea typeface="Source Code Pro"/>
                <a:cs typeface="Source Code Pro"/>
                <a:sym typeface="Source Code Pro"/>
              </a:rPr>
              <a:t>group.id=1</a:t>
            </a:r>
            <a:endParaRPr sz="1500">
              <a:solidFill>
                <a:schemeClr val="dk2"/>
              </a:solidFill>
              <a:latin typeface="Montserrat SemiBold"/>
              <a:ea typeface="Montserrat SemiBold"/>
              <a:cs typeface="Montserrat SemiBold"/>
              <a:sym typeface="Montserrat SemiBold"/>
            </a:endParaRPr>
          </a:p>
          <a:p>
            <a:pPr algn="ctr">
              <a:lnSpc>
                <a:spcPct val="200000"/>
              </a:lnSpc>
            </a:pPr>
            <a:r>
              <a:rPr lang="en-US" sz="1500" b="1">
                <a:solidFill>
                  <a:schemeClr val="accent3"/>
                </a:solidFill>
                <a:latin typeface="Source Code Pro"/>
                <a:ea typeface="Source Code Pro"/>
                <a:cs typeface="Source Code Pro"/>
                <a:sym typeface="Source Code Pro"/>
              </a:rPr>
              <a:t>poll( )</a:t>
            </a:r>
            <a:endParaRPr sz="1500">
              <a:solidFill>
                <a:schemeClr val="dk2"/>
              </a:solidFill>
              <a:latin typeface="Montserrat SemiBold"/>
              <a:ea typeface="Montserrat SemiBold"/>
              <a:cs typeface="Montserrat SemiBold"/>
              <a:sym typeface="Montserrat SemiBold"/>
            </a:endParaRPr>
          </a:p>
        </p:txBody>
      </p:sp>
      <p:sp>
        <p:nvSpPr>
          <p:cNvPr id="3480" name="Google Shape;3480;p90"/>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Determining Starting Offset to Consume</a:t>
            </a:r>
            <a:endParaRPr lang="en-US"/>
          </a:p>
        </p:txBody>
      </p:sp>
      <p:grpSp>
        <p:nvGrpSpPr>
          <p:cNvPr id="3481" name="Google Shape;3481;p90"/>
          <p:cNvGrpSpPr/>
          <p:nvPr/>
        </p:nvGrpSpPr>
        <p:grpSpPr>
          <a:xfrm>
            <a:off x="4021967" y="2889439"/>
            <a:ext cx="1924050" cy="1691700"/>
            <a:chOff x="6848475" y="5916775"/>
            <a:chExt cx="3848100" cy="3383400"/>
          </a:xfrm>
        </p:grpSpPr>
        <p:sp>
          <p:nvSpPr>
            <p:cNvPr id="3482" name="Google Shape;3482;p90"/>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483" name="Google Shape;3483;p90"/>
            <p:cNvGrpSpPr/>
            <p:nvPr/>
          </p:nvGrpSpPr>
          <p:grpSpPr>
            <a:xfrm>
              <a:off x="7950643" y="6056474"/>
              <a:ext cx="1643764" cy="601334"/>
              <a:chOff x="7850843" y="5601624"/>
              <a:chExt cx="1643764" cy="601334"/>
            </a:xfrm>
          </p:grpSpPr>
          <p:pic>
            <p:nvPicPr>
              <p:cNvPr id="3484" name="Google Shape;3484;p90"/>
              <p:cNvPicPr preferRelativeResize="0"/>
              <p:nvPr/>
            </p:nvPicPr>
            <p:blipFill>
              <a:blip r:embed="rId1"/>
              <a:stretch>
                <a:fillRect/>
              </a:stretch>
            </p:blipFill>
            <p:spPr>
              <a:xfrm>
                <a:off x="7850843" y="5601624"/>
                <a:ext cx="365761" cy="601334"/>
              </a:xfrm>
              <a:prstGeom prst="rect">
                <a:avLst/>
              </a:prstGeom>
              <a:noFill/>
              <a:ln>
                <a:noFill/>
              </a:ln>
            </p:spPr>
          </p:pic>
          <p:sp>
            <p:nvSpPr>
              <p:cNvPr id="3485" name="Google Shape;3485;p90"/>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486" name="Google Shape;3486;p90"/>
            <p:cNvSpPr/>
            <p:nvPr/>
          </p:nvSpPr>
          <p:spPr>
            <a:xfrm>
              <a:off x="7035225" y="6766560"/>
              <a:ext cx="3474600" cy="493800"/>
            </a:xfrm>
            <a:prstGeom prst="roundRect">
              <a:avLst>
                <a:gd name="adj" fmla="val 4202"/>
              </a:avLst>
            </a:prstGeom>
            <a:solidFill>
              <a:schemeClr val="accent5"/>
            </a:solid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a:solidFill>
                    <a:srgbClr val="040531"/>
                  </a:solidFill>
                  <a:latin typeface="Montserrat"/>
                  <a:ea typeface="Montserrat"/>
                  <a:cs typeface="Montserrat"/>
                  <a:sym typeface="Montserrat"/>
                </a:rPr>
                <a:t>Group Coordinator</a:t>
              </a:r>
              <a:endParaRPr sz="1200">
                <a:solidFill>
                  <a:srgbClr val="0074A2"/>
                </a:solidFill>
                <a:latin typeface="Montserrat SemiBold"/>
                <a:ea typeface="Montserrat SemiBold"/>
                <a:cs typeface="Montserrat SemiBold"/>
                <a:sym typeface="Montserrat SemiBold"/>
              </a:endParaRPr>
            </a:p>
          </p:txBody>
        </p:sp>
        <p:grpSp>
          <p:nvGrpSpPr>
            <p:cNvPr id="3487" name="Google Shape;3487;p90"/>
            <p:cNvGrpSpPr/>
            <p:nvPr/>
          </p:nvGrpSpPr>
          <p:grpSpPr>
            <a:xfrm>
              <a:off x="7035225" y="7356300"/>
              <a:ext cx="3474600" cy="868800"/>
              <a:chOff x="7355950" y="6946274"/>
              <a:chExt cx="3474600" cy="868800"/>
            </a:xfrm>
          </p:grpSpPr>
          <p:sp>
            <p:nvSpPr>
              <p:cNvPr id="3488" name="Google Shape;3488;p90"/>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489" name="Google Shape;3489;p90"/>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490" name="Google Shape;3490;p90"/>
          <p:cNvGrpSpPr/>
          <p:nvPr/>
        </p:nvGrpSpPr>
        <p:grpSpPr>
          <a:xfrm>
            <a:off x="4021967" y="1069783"/>
            <a:ext cx="1924050" cy="1691700"/>
            <a:chOff x="6848475" y="5916775"/>
            <a:chExt cx="3848100" cy="3383400"/>
          </a:xfrm>
        </p:grpSpPr>
        <p:sp>
          <p:nvSpPr>
            <p:cNvPr id="3491" name="Google Shape;3491;p90"/>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492" name="Google Shape;3492;p90"/>
            <p:cNvGrpSpPr/>
            <p:nvPr/>
          </p:nvGrpSpPr>
          <p:grpSpPr>
            <a:xfrm>
              <a:off x="7950643" y="6056474"/>
              <a:ext cx="1643764" cy="601334"/>
              <a:chOff x="7850843" y="5601624"/>
              <a:chExt cx="1643764" cy="601334"/>
            </a:xfrm>
          </p:grpSpPr>
          <p:pic>
            <p:nvPicPr>
              <p:cNvPr id="3493" name="Google Shape;3493;p90"/>
              <p:cNvPicPr preferRelativeResize="0"/>
              <p:nvPr/>
            </p:nvPicPr>
            <p:blipFill>
              <a:blip r:embed="rId1"/>
              <a:stretch>
                <a:fillRect/>
              </a:stretch>
            </p:blipFill>
            <p:spPr>
              <a:xfrm>
                <a:off x="7850843" y="5601624"/>
                <a:ext cx="365761" cy="601334"/>
              </a:xfrm>
              <a:prstGeom prst="rect">
                <a:avLst/>
              </a:prstGeom>
              <a:noFill/>
              <a:ln>
                <a:noFill/>
              </a:ln>
            </p:spPr>
          </p:pic>
          <p:sp>
            <p:nvSpPr>
              <p:cNvPr id="3494" name="Google Shape;3494;p90"/>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495" name="Google Shape;3495;p90"/>
            <p:cNvGrpSpPr/>
            <p:nvPr/>
          </p:nvGrpSpPr>
          <p:grpSpPr>
            <a:xfrm>
              <a:off x="7035225" y="8321040"/>
              <a:ext cx="3474600" cy="868800"/>
              <a:chOff x="7355950" y="7955838"/>
              <a:chExt cx="3474600" cy="868800"/>
            </a:xfrm>
          </p:grpSpPr>
          <p:sp>
            <p:nvSpPr>
              <p:cNvPr id="3496" name="Google Shape;3496;p90"/>
              <p:cNvSpPr/>
              <p:nvPr/>
            </p:nvSpPr>
            <p:spPr>
              <a:xfrm>
                <a:off x="7355950" y="7955838"/>
                <a:ext cx="3474600" cy="8688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topic-a</a:t>
                </a:r>
                <a:endParaRPr sz="1200" b="1">
                  <a:solidFill>
                    <a:schemeClr val="accent3"/>
                  </a:solidFill>
                  <a:latin typeface="Source Code Pro"/>
                  <a:ea typeface="Source Code Pro"/>
                  <a:cs typeface="Source Code Pro"/>
                  <a:sym typeface="Source Code Pro"/>
                </a:endParaRPr>
              </a:p>
            </p:txBody>
          </p:sp>
          <p:pic>
            <p:nvPicPr>
              <p:cNvPr id="3497" name="Google Shape;3497;p90"/>
              <p:cNvPicPr preferRelativeResize="0"/>
              <p:nvPr/>
            </p:nvPicPr>
            <p:blipFill rotWithShape="1">
              <a:blip r:embed="rId2"/>
              <a:srcRect t="32073" b="33722"/>
              <a:stretch>
                <a:fillRect/>
              </a:stretch>
            </p:blipFill>
            <p:spPr>
              <a:xfrm>
                <a:off x="8453176" y="8349030"/>
                <a:ext cx="1280149" cy="420624"/>
              </a:xfrm>
              <a:prstGeom prst="rect">
                <a:avLst/>
              </a:prstGeom>
              <a:noFill/>
              <a:ln>
                <a:noFill/>
              </a:ln>
            </p:spPr>
          </p:pic>
        </p:grpSp>
      </p:grpSp>
      <p:grpSp>
        <p:nvGrpSpPr>
          <p:cNvPr id="3498" name="Google Shape;3498;p90"/>
          <p:cNvGrpSpPr/>
          <p:nvPr/>
        </p:nvGrpSpPr>
        <p:grpSpPr>
          <a:xfrm>
            <a:off x="4021967" y="4709095"/>
            <a:ext cx="1924050" cy="1691700"/>
            <a:chOff x="6848475" y="5916775"/>
            <a:chExt cx="3848100" cy="3383400"/>
          </a:xfrm>
        </p:grpSpPr>
        <p:sp>
          <p:nvSpPr>
            <p:cNvPr id="3499" name="Google Shape;3499;p90"/>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500" name="Google Shape;3500;p90"/>
            <p:cNvGrpSpPr/>
            <p:nvPr/>
          </p:nvGrpSpPr>
          <p:grpSpPr>
            <a:xfrm>
              <a:off x="7950643" y="6056474"/>
              <a:ext cx="1643764" cy="601334"/>
              <a:chOff x="7850843" y="5601624"/>
              <a:chExt cx="1643764" cy="601334"/>
            </a:xfrm>
          </p:grpSpPr>
          <p:pic>
            <p:nvPicPr>
              <p:cNvPr id="3501" name="Google Shape;3501;p90"/>
              <p:cNvPicPr preferRelativeResize="0"/>
              <p:nvPr/>
            </p:nvPicPr>
            <p:blipFill>
              <a:blip r:embed="rId1"/>
              <a:stretch>
                <a:fillRect/>
              </a:stretch>
            </p:blipFill>
            <p:spPr>
              <a:xfrm>
                <a:off x="7850843" y="5601624"/>
                <a:ext cx="365761" cy="601334"/>
              </a:xfrm>
              <a:prstGeom prst="rect">
                <a:avLst/>
              </a:prstGeom>
              <a:noFill/>
              <a:ln>
                <a:noFill/>
              </a:ln>
            </p:spPr>
          </p:pic>
          <p:sp>
            <p:nvSpPr>
              <p:cNvPr id="3502" name="Google Shape;3502;p90"/>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503" name="Google Shape;3503;p90"/>
            <p:cNvGrpSpPr/>
            <p:nvPr/>
          </p:nvGrpSpPr>
          <p:grpSpPr>
            <a:xfrm>
              <a:off x="7035225" y="8321040"/>
              <a:ext cx="3474600" cy="868800"/>
              <a:chOff x="7355950" y="7955838"/>
              <a:chExt cx="3474600" cy="868800"/>
            </a:xfrm>
          </p:grpSpPr>
          <p:sp>
            <p:nvSpPr>
              <p:cNvPr id="3504" name="Google Shape;3504;p90"/>
              <p:cNvSpPr/>
              <p:nvPr/>
            </p:nvSpPr>
            <p:spPr>
              <a:xfrm>
                <a:off x="7355950" y="7955838"/>
                <a:ext cx="3474600" cy="8688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topic-a</a:t>
                </a:r>
                <a:endParaRPr sz="1200" b="1">
                  <a:solidFill>
                    <a:schemeClr val="accent3"/>
                  </a:solidFill>
                  <a:latin typeface="Source Code Pro"/>
                  <a:ea typeface="Source Code Pro"/>
                  <a:cs typeface="Source Code Pro"/>
                  <a:sym typeface="Source Code Pro"/>
                </a:endParaRPr>
              </a:p>
            </p:txBody>
          </p:sp>
          <p:pic>
            <p:nvPicPr>
              <p:cNvPr id="3505" name="Google Shape;3505;p90"/>
              <p:cNvPicPr preferRelativeResize="0"/>
              <p:nvPr/>
            </p:nvPicPr>
            <p:blipFill rotWithShape="1">
              <a:blip r:embed="rId2"/>
              <a:srcRect t="32073" b="33722"/>
              <a:stretch>
                <a:fillRect/>
              </a:stretch>
            </p:blipFill>
            <p:spPr>
              <a:xfrm>
                <a:off x="8453176" y="8349030"/>
                <a:ext cx="1280149" cy="420624"/>
              </a:xfrm>
              <a:prstGeom prst="rect">
                <a:avLst/>
              </a:prstGeom>
              <a:noFill/>
              <a:ln>
                <a:noFill/>
              </a:ln>
            </p:spPr>
          </p:pic>
        </p:grpSp>
      </p:grpSp>
      <p:cxnSp>
        <p:nvCxnSpPr>
          <p:cNvPr id="3506" name="Google Shape;3506;p90"/>
          <p:cNvCxnSpPr>
            <a:stCxn id="3486" idx="1"/>
            <a:endCxn id="3488" idx="1"/>
          </p:cNvCxnSpPr>
          <p:nvPr/>
        </p:nvCxnSpPr>
        <p:spPr>
          <a:xfrm>
            <a:off x="4115342" y="3437782"/>
            <a:ext cx="300" cy="388650"/>
          </a:xfrm>
          <a:prstGeom prst="curvedConnector3">
            <a:avLst>
              <a:gd name="adj1" fmla="val -131768083"/>
            </a:avLst>
          </a:prstGeom>
          <a:noFill/>
          <a:ln w="76200" cap="flat" cmpd="sng">
            <a:solidFill>
              <a:schemeClr val="accent1"/>
            </a:solidFill>
            <a:prstDash val="solid"/>
            <a:round/>
            <a:headEnd type="triangle" w="med" len="med"/>
            <a:tailEnd type="none" w="med" len="med"/>
          </a:ln>
        </p:spPr>
      </p:cxnSp>
      <p:sp>
        <p:nvSpPr>
          <p:cNvPr id="3507" name="Google Shape;3507;p90"/>
          <p:cNvSpPr/>
          <p:nvPr/>
        </p:nvSpPr>
        <p:spPr>
          <a:xfrm>
            <a:off x="1008250" y="3120813"/>
            <a:ext cx="2331750" cy="1645950"/>
          </a:xfrm>
          <a:prstGeom prst="wedgeRoundRectCallout">
            <a:avLst>
              <a:gd name="adj1" fmla="val 62611"/>
              <a:gd name="adj2" fmla="val -20202"/>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dirty="0">
                <a:solidFill>
                  <a:schemeClr val="lt1"/>
                </a:solidFill>
                <a:latin typeface="Montserrat"/>
                <a:ea typeface="Montserrat"/>
                <a:cs typeface="Montserrat"/>
                <a:sym typeface="Montserrat"/>
              </a:rPr>
              <a:t>If no committed offset is available, </a:t>
            </a:r>
            <a:r>
              <a:rPr lang="en-US" sz="1500" b="1" dirty="0" err="1">
                <a:solidFill>
                  <a:schemeClr val="accent5"/>
                </a:solidFill>
                <a:latin typeface="Source Code Pro"/>
                <a:ea typeface="Source Code Pro"/>
                <a:cs typeface="Source Code Pro"/>
                <a:sym typeface="Source Code Pro"/>
              </a:rPr>
              <a:t>auto.offset.reset</a:t>
            </a:r>
            <a:r>
              <a:rPr lang="en-US" sz="1500" b="1" dirty="0">
                <a:solidFill>
                  <a:schemeClr val="accent5"/>
                </a:solidFill>
                <a:latin typeface="Source Code Pro"/>
                <a:ea typeface="Source Code Pro"/>
                <a:cs typeface="Source Code Pro"/>
                <a:sym typeface="Source Code Pro"/>
              </a:rPr>
              <a:t> </a:t>
            </a:r>
            <a:r>
              <a:rPr lang="en-US" sz="1500" b="1" dirty="0">
                <a:solidFill>
                  <a:schemeClr val="accent5"/>
                </a:solidFill>
                <a:latin typeface="Montserrat"/>
                <a:ea typeface="Montserrat"/>
                <a:cs typeface="Montserrat"/>
                <a:sym typeface="Montserrat"/>
              </a:rPr>
              <a:t> </a:t>
            </a:r>
            <a:r>
              <a:rPr lang="en-US" sz="1500" b="1" dirty="0">
                <a:solidFill>
                  <a:schemeClr val="lt1"/>
                </a:solidFill>
                <a:latin typeface="Montserrat"/>
                <a:ea typeface="Montserrat"/>
                <a:cs typeface="Montserrat"/>
                <a:sym typeface="Montserrat"/>
              </a:rPr>
              <a:t>value determines starting offset</a:t>
            </a:r>
            <a:endParaRPr sz="1500" b="1" dirty="0">
              <a:solidFill>
                <a:schemeClr val="lt1"/>
              </a:solidFill>
              <a:latin typeface="Montserrat"/>
              <a:ea typeface="Montserrat"/>
              <a:cs typeface="Montserrat"/>
              <a:sym typeface="Montserrat"/>
            </a:endParaRPr>
          </a:p>
        </p:txBody>
      </p:sp>
      <p:cxnSp>
        <p:nvCxnSpPr>
          <p:cNvPr id="3508" name="Google Shape;3508;p90"/>
          <p:cNvCxnSpPr/>
          <p:nvPr/>
        </p:nvCxnSpPr>
        <p:spPr>
          <a:xfrm flipH="1">
            <a:off x="5930634" y="2851313"/>
            <a:ext cx="2811750" cy="601200"/>
          </a:xfrm>
          <a:prstGeom prst="straightConnector1">
            <a:avLst/>
          </a:prstGeom>
          <a:noFill/>
          <a:ln w="38100" cap="flat" cmpd="sng">
            <a:solidFill>
              <a:schemeClr val="dk2"/>
            </a:solidFill>
            <a:prstDash val="solid"/>
            <a:round/>
            <a:headEnd type="none" w="med" len="med"/>
            <a:tailEnd type="triangle" w="med" len="med"/>
          </a:ln>
        </p:spPr>
      </p:cxnSp>
      <p:sp>
        <p:nvSpPr>
          <p:cNvPr id="3509" name="Google Shape;3509;p90"/>
          <p:cNvSpPr/>
          <p:nvPr/>
        </p:nvSpPr>
        <p:spPr>
          <a:xfrm rot="-716335">
            <a:off x="6054560" y="2859131"/>
            <a:ext cx="2395723" cy="282016"/>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OffsetFetchRequest</a:t>
            </a:r>
            <a:endParaRPr sz="1200" b="1">
              <a:solidFill>
                <a:schemeClr val="accent3"/>
              </a:solidFill>
              <a:latin typeface="Source Code Pro"/>
              <a:ea typeface="Source Code Pro"/>
              <a:cs typeface="Source Code Pro"/>
              <a:sym typeface="Source Code Pro"/>
            </a:endParaRPr>
          </a:p>
        </p:txBody>
      </p:sp>
      <p:sp>
        <p:nvSpPr>
          <p:cNvPr id="3510" name="Google Shape;3510;p90"/>
          <p:cNvSpPr/>
          <p:nvPr/>
        </p:nvSpPr>
        <p:spPr>
          <a:xfrm rot="-716335">
            <a:off x="6136514" y="3351681"/>
            <a:ext cx="2395723" cy="464359"/>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OffsetFetchResponse (committed_offset)</a:t>
            </a:r>
            <a:endParaRPr sz="1200" b="1">
              <a:solidFill>
                <a:schemeClr val="accent3"/>
              </a:solidFill>
              <a:latin typeface="Source Code Pro"/>
              <a:ea typeface="Source Code Pro"/>
              <a:cs typeface="Source Code Pro"/>
              <a:sym typeface="Source Code Pro"/>
            </a:endParaRPr>
          </a:p>
        </p:txBody>
      </p:sp>
      <p:cxnSp>
        <p:nvCxnSpPr>
          <p:cNvPr id="3511" name="Google Shape;3511;p90"/>
          <p:cNvCxnSpPr/>
          <p:nvPr/>
        </p:nvCxnSpPr>
        <p:spPr>
          <a:xfrm flipH="1">
            <a:off x="5929884" y="3017520"/>
            <a:ext cx="2811750" cy="601200"/>
          </a:xfrm>
          <a:prstGeom prst="straightConnector1">
            <a:avLst/>
          </a:prstGeom>
          <a:noFill/>
          <a:ln w="38100" cap="flat" cmpd="sng">
            <a:solidFill>
              <a:schemeClr val="dk2"/>
            </a:solidFill>
            <a:prstDash val="solid"/>
            <a:round/>
            <a:headEnd type="triangl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91"/>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Group Coordinator Failover</a:t>
            </a:r>
            <a:endParaRPr dirty="0"/>
          </a:p>
        </p:txBody>
      </p:sp>
      <p:grpSp>
        <p:nvGrpSpPr>
          <p:cNvPr id="3517" name="Google Shape;3517;p91"/>
          <p:cNvGrpSpPr/>
          <p:nvPr/>
        </p:nvGrpSpPr>
        <p:grpSpPr>
          <a:xfrm>
            <a:off x="3298967" y="2934477"/>
            <a:ext cx="1924050" cy="1691700"/>
            <a:chOff x="6848475" y="5916775"/>
            <a:chExt cx="3848100" cy="3383400"/>
          </a:xfrm>
        </p:grpSpPr>
        <p:sp>
          <p:nvSpPr>
            <p:cNvPr id="3518" name="Google Shape;3518;p91"/>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519" name="Google Shape;3519;p91"/>
            <p:cNvGrpSpPr/>
            <p:nvPr/>
          </p:nvGrpSpPr>
          <p:grpSpPr>
            <a:xfrm>
              <a:off x="7950643" y="6056474"/>
              <a:ext cx="1643764" cy="601334"/>
              <a:chOff x="7850843" y="5601624"/>
              <a:chExt cx="1643764" cy="601334"/>
            </a:xfrm>
          </p:grpSpPr>
          <p:pic>
            <p:nvPicPr>
              <p:cNvPr id="3520" name="Google Shape;3520;p91"/>
              <p:cNvPicPr preferRelativeResize="0"/>
              <p:nvPr/>
            </p:nvPicPr>
            <p:blipFill>
              <a:blip r:embed="rId1"/>
              <a:stretch>
                <a:fillRect/>
              </a:stretch>
            </p:blipFill>
            <p:spPr>
              <a:xfrm>
                <a:off x="7850843" y="5601624"/>
                <a:ext cx="365761" cy="601334"/>
              </a:xfrm>
              <a:prstGeom prst="rect">
                <a:avLst/>
              </a:prstGeom>
              <a:noFill/>
              <a:ln>
                <a:noFill/>
              </a:ln>
            </p:spPr>
          </p:pic>
          <p:sp>
            <p:nvSpPr>
              <p:cNvPr id="3521" name="Google Shape;3521;p91"/>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522" name="Google Shape;3522;p91"/>
            <p:cNvSpPr/>
            <p:nvPr/>
          </p:nvSpPr>
          <p:spPr>
            <a:xfrm>
              <a:off x="7035225" y="6766560"/>
              <a:ext cx="3474600" cy="493800"/>
            </a:xfrm>
            <a:prstGeom prst="roundRect">
              <a:avLst>
                <a:gd name="adj" fmla="val 4202"/>
              </a:avLst>
            </a:prstGeom>
            <a:solidFill>
              <a:schemeClr val="accent5"/>
            </a:solid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a:solidFill>
                    <a:srgbClr val="040531"/>
                  </a:solidFill>
                  <a:latin typeface="Montserrat"/>
                  <a:ea typeface="Montserrat"/>
                  <a:cs typeface="Montserrat"/>
                  <a:sym typeface="Montserrat"/>
                </a:rPr>
                <a:t>Group Coordinator</a:t>
              </a:r>
              <a:endParaRPr sz="1200">
                <a:solidFill>
                  <a:srgbClr val="0074A2"/>
                </a:solidFill>
                <a:latin typeface="Montserrat SemiBold"/>
                <a:ea typeface="Montserrat SemiBold"/>
                <a:cs typeface="Montserrat SemiBold"/>
                <a:sym typeface="Montserrat SemiBold"/>
              </a:endParaRPr>
            </a:p>
          </p:txBody>
        </p:sp>
        <p:grpSp>
          <p:nvGrpSpPr>
            <p:cNvPr id="3523" name="Google Shape;3523;p91"/>
            <p:cNvGrpSpPr/>
            <p:nvPr/>
          </p:nvGrpSpPr>
          <p:grpSpPr>
            <a:xfrm>
              <a:off x="7035225" y="7356300"/>
              <a:ext cx="3474600" cy="868800"/>
              <a:chOff x="7355950" y="6946274"/>
              <a:chExt cx="3474600" cy="868800"/>
            </a:xfrm>
          </p:grpSpPr>
          <p:sp>
            <p:nvSpPr>
              <p:cNvPr id="3524" name="Google Shape;3524;p91"/>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525" name="Google Shape;3525;p91"/>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526" name="Google Shape;3526;p91"/>
          <p:cNvGrpSpPr/>
          <p:nvPr/>
        </p:nvGrpSpPr>
        <p:grpSpPr>
          <a:xfrm>
            <a:off x="3298967" y="1114821"/>
            <a:ext cx="1924050" cy="1691700"/>
            <a:chOff x="6848475" y="5916775"/>
            <a:chExt cx="3848100" cy="3383400"/>
          </a:xfrm>
        </p:grpSpPr>
        <p:sp>
          <p:nvSpPr>
            <p:cNvPr id="3527" name="Google Shape;3527;p91"/>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528" name="Google Shape;3528;p91"/>
            <p:cNvGrpSpPr/>
            <p:nvPr/>
          </p:nvGrpSpPr>
          <p:grpSpPr>
            <a:xfrm>
              <a:off x="7950643" y="6056474"/>
              <a:ext cx="1643764" cy="601334"/>
              <a:chOff x="7850843" y="5601624"/>
              <a:chExt cx="1643764" cy="601334"/>
            </a:xfrm>
          </p:grpSpPr>
          <p:pic>
            <p:nvPicPr>
              <p:cNvPr id="3529" name="Google Shape;3529;p91"/>
              <p:cNvPicPr preferRelativeResize="0"/>
              <p:nvPr/>
            </p:nvPicPr>
            <p:blipFill>
              <a:blip r:embed="rId1"/>
              <a:stretch>
                <a:fillRect/>
              </a:stretch>
            </p:blipFill>
            <p:spPr>
              <a:xfrm>
                <a:off x="7850843" y="5601624"/>
                <a:ext cx="365761" cy="601334"/>
              </a:xfrm>
              <a:prstGeom prst="rect">
                <a:avLst/>
              </a:prstGeom>
              <a:noFill/>
              <a:ln>
                <a:noFill/>
              </a:ln>
            </p:spPr>
          </p:pic>
          <p:sp>
            <p:nvSpPr>
              <p:cNvPr id="3530" name="Google Shape;3530;p91"/>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531" name="Google Shape;3531;p91"/>
            <p:cNvSpPr/>
            <p:nvPr/>
          </p:nvSpPr>
          <p:spPr>
            <a:xfrm>
              <a:off x="7035225" y="6766560"/>
              <a:ext cx="3474600" cy="493800"/>
            </a:xfrm>
            <a:prstGeom prst="roundRect">
              <a:avLst>
                <a:gd name="adj" fmla="val 4202"/>
              </a:avLst>
            </a:prstGeom>
            <a:solidFill>
              <a:schemeClr val="accent5"/>
            </a:solid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a:solidFill>
                    <a:srgbClr val="040531"/>
                  </a:solidFill>
                  <a:latin typeface="Montserrat"/>
                  <a:ea typeface="Montserrat"/>
                  <a:cs typeface="Montserrat"/>
                  <a:sym typeface="Montserrat"/>
                </a:rPr>
                <a:t>Group Coordinator</a:t>
              </a:r>
              <a:endParaRPr sz="1200">
                <a:solidFill>
                  <a:srgbClr val="0074A2"/>
                </a:solidFill>
                <a:latin typeface="Montserrat SemiBold"/>
                <a:ea typeface="Montserrat SemiBold"/>
                <a:cs typeface="Montserrat SemiBold"/>
                <a:sym typeface="Montserrat SemiBold"/>
              </a:endParaRPr>
            </a:p>
          </p:txBody>
        </p:sp>
        <p:grpSp>
          <p:nvGrpSpPr>
            <p:cNvPr id="3532" name="Google Shape;3532;p91"/>
            <p:cNvGrpSpPr/>
            <p:nvPr/>
          </p:nvGrpSpPr>
          <p:grpSpPr>
            <a:xfrm>
              <a:off x="7035225" y="7356300"/>
              <a:ext cx="3474600" cy="868800"/>
              <a:chOff x="7355950" y="6946274"/>
              <a:chExt cx="3474600" cy="868800"/>
            </a:xfrm>
          </p:grpSpPr>
          <p:sp>
            <p:nvSpPr>
              <p:cNvPr id="3533" name="Google Shape;3533;p91"/>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534" name="Google Shape;3534;p91"/>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535" name="Google Shape;3535;p91"/>
          <p:cNvGrpSpPr/>
          <p:nvPr/>
        </p:nvGrpSpPr>
        <p:grpSpPr>
          <a:xfrm>
            <a:off x="3298967" y="4754133"/>
            <a:ext cx="1924050" cy="1691700"/>
            <a:chOff x="6848475" y="5916775"/>
            <a:chExt cx="3848100" cy="3383400"/>
          </a:xfrm>
        </p:grpSpPr>
        <p:sp>
          <p:nvSpPr>
            <p:cNvPr id="3536" name="Google Shape;3536;p91"/>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537" name="Google Shape;3537;p91"/>
            <p:cNvGrpSpPr/>
            <p:nvPr/>
          </p:nvGrpSpPr>
          <p:grpSpPr>
            <a:xfrm>
              <a:off x="7950643" y="6056474"/>
              <a:ext cx="1643764" cy="601334"/>
              <a:chOff x="7850843" y="5601624"/>
              <a:chExt cx="1643764" cy="601334"/>
            </a:xfrm>
          </p:grpSpPr>
          <p:pic>
            <p:nvPicPr>
              <p:cNvPr id="3538" name="Google Shape;3538;p91"/>
              <p:cNvPicPr preferRelativeResize="0"/>
              <p:nvPr/>
            </p:nvPicPr>
            <p:blipFill>
              <a:blip r:embed="rId1"/>
              <a:stretch>
                <a:fillRect/>
              </a:stretch>
            </p:blipFill>
            <p:spPr>
              <a:xfrm>
                <a:off x="7850843" y="5601624"/>
                <a:ext cx="365761" cy="601334"/>
              </a:xfrm>
              <a:prstGeom prst="rect">
                <a:avLst/>
              </a:prstGeom>
              <a:noFill/>
              <a:ln>
                <a:noFill/>
              </a:ln>
            </p:spPr>
          </p:pic>
          <p:sp>
            <p:nvSpPr>
              <p:cNvPr id="3539" name="Google Shape;3539;p91"/>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540" name="Google Shape;3540;p91"/>
            <p:cNvSpPr/>
            <p:nvPr/>
          </p:nvSpPr>
          <p:spPr>
            <a:xfrm>
              <a:off x="7035225" y="6766560"/>
              <a:ext cx="3474600" cy="493800"/>
            </a:xfrm>
            <a:prstGeom prst="roundRect">
              <a:avLst>
                <a:gd name="adj" fmla="val 4202"/>
              </a:avLst>
            </a:prstGeom>
            <a:no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a:solidFill>
                    <a:srgbClr val="040531"/>
                  </a:solidFill>
                  <a:latin typeface="Montserrat"/>
                  <a:ea typeface="Montserrat"/>
                  <a:cs typeface="Montserrat"/>
                  <a:sym typeface="Montserrat"/>
                </a:rPr>
                <a:t>Group Coordinator</a:t>
              </a:r>
              <a:endParaRPr sz="1200">
                <a:solidFill>
                  <a:srgbClr val="0074A2"/>
                </a:solidFill>
                <a:latin typeface="Montserrat SemiBold"/>
                <a:ea typeface="Montserrat SemiBold"/>
                <a:cs typeface="Montserrat SemiBold"/>
                <a:sym typeface="Montserrat SemiBold"/>
              </a:endParaRPr>
            </a:p>
          </p:txBody>
        </p:sp>
        <p:grpSp>
          <p:nvGrpSpPr>
            <p:cNvPr id="3541" name="Google Shape;3541;p91"/>
            <p:cNvGrpSpPr/>
            <p:nvPr/>
          </p:nvGrpSpPr>
          <p:grpSpPr>
            <a:xfrm>
              <a:off x="7035225" y="7356300"/>
              <a:ext cx="3474600" cy="868800"/>
              <a:chOff x="7355950" y="6946274"/>
              <a:chExt cx="3474600" cy="868800"/>
            </a:xfrm>
          </p:grpSpPr>
          <p:sp>
            <p:nvSpPr>
              <p:cNvPr id="3542" name="Google Shape;3542;p91"/>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543" name="Google Shape;3543;p91"/>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544" name="Google Shape;3544;p91"/>
          <p:cNvGrpSpPr/>
          <p:nvPr/>
        </p:nvGrpSpPr>
        <p:grpSpPr>
          <a:xfrm>
            <a:off x="7836408" y="1593688"/>
            <a:ext cx="1881600" cy="4119900"/>
            <a:chOff x="13360775" y="3143150"/>
            <a:chExt cx="3763200" cy="8239800"/>
          </a:xfrm>
        </p:grpSpPr>
        <p:sp>
          <p:nvSpPr>
            <p:cNvPr id="3545" name="Google Shape;3545;p91"/>
            <p:cNvSpPr/>
            <p:nvPr/>
          </p:nvSpPr>
          <p:spPr>
            <a:xfrm>
              <a:off x="13360775" y="3143150"/>
              <a:ext cx="3763200" cy="823980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546" name="Google Shape;3546;p91"/>
            <p:cNvSpPr txBox="1"/>
            <p:nvPr/>
          </p:nvSpPr>
          <p:spPr>
            <a:xfrm>
              <a:off x="13432175" y="3299176"/>
              <a:ext cx="3620400" cy="646302"/>
            </a:xfrm>
            <a:prstGeom prst="rect">
              <a:avLst/>
            </a:prstGeom>
            <a:noFill/>
            <a:ln w="9525" cap="flat" cmpd="sng">
              <a:solidFill>
                <a:srgbClr val="FFFFFF"/>
              </a:solidFill>
              <a:prstDash val="solid"/>
              <a:round/>
              <a:headEnd type="none" w="sm" len="sm"/>
              <a:tailEnd type="none" w="sm" len="sm"/>
            </a:ln>
          </p:spPr>
          <p:txBody>
            <a:bodyPr spcFirstLastPara="1" wrap="square" lIns="45713" tIns="45713" rIns="45713" bIns="45713" anchor="t" anchorCtr="0">
              <a:spAutoFit/>
            </a:bodyPr>
            <a:lstStyle/>
            <a:p>
              <a:pPr algn="ctr"/>
              <a:r>
                <a:rPr lang="en-US" sz="1500">
                  <a:solidFill>
                    <a:srgbClr val="040531"/>
                  </a:solidFill>
                  <a:latin typeface="Montserrat"/>
                  <a:ea typeface="Montserrat"/>
                  <a:cs typeface="Montserrat"/>
                  <a:sym typeface="Montserrat"/>
                </a:rPr>
                <a:t>Consumer Group</a:t>
              </a:r>
              <a:endParaRPr sz="1500">
                <a:solidFill>
                  <a:srgbClr val="040531"/>
                </a:solidFill>
                <a:latin typeface="Montserrat"/>
                <a:ea typeface="Montserrat"/>
                <a:cs typeface="Montserrat"/>
                <a:sym typeface="Montserrat"/>
              </a:endParaRPr>
            </a:p>
          </p:txBody>
        </p:sp>
        <p:sp>
          <p:nvSpPr>
            <p:cNvPr id="3547" name="Google Shape;3547;p91"/>
            <p:cNvSpPr/>
            <p:nvPr/>
          </p:nvSpPr>
          <p:spPr>
            <a:xfrm>
              <a:off x="13727975" y="4102526"/>
              <a:ext cx="3028800" cy="27978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a:solidFill>
                    <a:srgbClr val="040531"/>
                  </a:solidFill>
                  <a:latin typeface="Montserrat SemiBold"/>
                  <a:ea typeface="Montserrat SemiBold"/>
                  <a:cs typeface="Montserrat SemiBold"/>
                  <a:sym typeface="Montserrat SemiBold"/>
                </a:rPr>
                <a:t>Consumer </a:t>
              </a:r>
              <a:r>
                <a:rPr lang="en-US" sz="1550">
                  <a:solidFill>
                    <a:srgbClr val="040531"/>
                  </a:solidFill>
                  <a:latin typeface="Montserrat SemiBold"/>
                  <a:ea typeface="Montserrat SemiBold"/>
                  <a:cs typeface="Montserrat SemiBold"/>
                  <a:sym typeface="Montserrat SemiBold"/>
                </a:rPr>
                <a:t>1</a:t>
              </a:r>
              <a:endParaRPr sz="1550">
                <a:solidFill>
                  <a:srgbClr val="040531"/>
                </a:solidFill>
                <a:latin typeface="Montserrat SemiBold"/>
                <a:ea typeface="Montserrat SemiBold"/>
                <a:cs typeface="Montserrat SemiBold"/>
                <a:sym typeface="Montserrat SemiBold"/>
              </a:endParaRPr>
            </a:p>
            <a:p>
              <a:pPr algn="ctr"/>
              <a:r>
                <a:rPr lang="en-US" sz="1500" b="1">
                  <a:solidFill>
                    <a:schemeClr val="accent3"/>
                  </a:solidFill>
                  <a:latin typeface="Source Code Pro"/>
                  <a:ea typeface="Source Code Pro"/>
                  <a:cs typeface="Source Code Pro"/>
                  <a:sym typeface="Source Code Pro"/>
                </a:rPr>
                <a:t>group.id=1</a:t>
              </a:r>
              <a:endParaRPr sz="1500">
                <a:solidFill>
                  <a:srgbClr val="040531"/>
                </a:solidFill>
                <a:latin typeface="Montserrat SemiBold"/>
                <a:ea typeface="Montserrat SemiBold"/>
                <a:cs typeface="Montserrat SemiBold"/>
                <a:sym typeface="Montserrat SemiBold"/>
              </a:endParaRPr>
            </a:p>
          </p:txBody>
        </p:sp>
        <p:sp>
          <p:nvSpPr>
            <p:cNvPr id="3548" name="Google Shape;3548;p91"/>
            <p:cNvSpPr/>
            <p:nvPr/>
          </p:nvSpPr>
          <p:spPr>
            <a:xfrm>
              <a:off x="13727975" y="8144576"/>
              <a:ext cx="3028800" cy="2797800"/>
            </a:xfrm>
            <a:prstGeom prst="roundRect">
              <a:avLst>
                <a:gd name="adj" fmla="val 4202"/>
              </a:avLst>
            </a:prstGeom>
            <a:solidFill>
              <a:schemeClr val="accent5"/>
            </a:solidFill>
            <a:ln>
              <a:noFill/>
            </a:ln>
          </p:spPr>
          <p:txBody>
            <a:bodyPr spcFirstLastPara="1" wrap="square" lIns="121900" tIns="45713" rIns="121900" bIns="121900" anchor="t" anchorCtr="0">
              <a:noAutofit/>
            </a:bodyPr>
            <a:lstStyle/>
            <a:p>
              <a:pPr algn="ctr"/>
              <a:r>
                <a:rPr lang="en-US" sz="1500">
                  <a:solidFill>
                    <a:srgbClr val="040531"/>
                  </a:solidFill>
                  <a:latin typeface="Montserrat SemiBold"/>
                  <a:ea typeface="Montserrat SemiBold"/>
                  <a:cs typeface="Montserrat SemiBold"/>
                  <a:sym typeface="Montserrat SemiBold"/>
                </a:rPr>
                <a:t>Consumer 2</a:t>
              </a:r>
              <a:endParaRPr sz="1500">
                <a:solidFill>
                  <a:srgbClr val="040531"/>
                </a:solidFill>
                <a:latin typeface="Montserrat SemiBold"/>
                <a:ea typeface="Montserrat SemiBold"/>
                <a:cs typeface="Montserrat SemiBold"/>
                <a:sym typeface="Montserrat SemiBold"/>
              </a:endParaRPr>
            </a:p>
            <a:p>
              <a:pPr algn="ctr"/>
              <a:r>
                <a:rPr lang="en-US" sz="1500" b="1">
                  <a:solidFill>
                    <a:schemeClr val="accent3"/>
                  </a:solidFill>
                  <a:latin typeface="Source Code Pro"/>
                  <a:ea typeface="Source Code Pro"/>
                  <a:cs typeface="Source Code Pro"/>
                  <a:sym typeface="Source Code Pro"/>
                </a:rPr>
                <a:t>group.id=1</a:t>
              </a:r>
              <a:endParaRPr sz="1500" b="1">
                <a:solidFill>
                  <a:schemeClr val="accent3"/>
                </a:solidFill>
                <a:latin typeface="Source Code Pro"/>
                <a:ea typeface="Source Code Pro"/>
                <a:cs typeface="Source Code Pro"/>
                <a:sym typeface="Source Code Pro"/>
              </a:endParaRPr>
            </a:p>
          </p:txBody>
        </p:sp>
      </p:grpSp>
      <p:sp>
        <p:nvSpPr>
          <p:cNvPr id="3549" name="Google Shape;3549;p91"/>
          <p:cNvSpPr/>
          <p:nvPr/>
        </p:nvSpPr>
        <p:spPr>
          <a:xfrm rot="2700797">
            <a:off x="2889346" y="2408738"/>
            <a:ext cx="2743292" cy="2743186"/>
          </a:xfrm>
          <a:prstGeom prst="mathPlus">
            <a:avLst>
              <a:gd name="adj1" fmla="val 23520"/>
            </a:avLst>
          </a:prstGeom>
          <a:solidFill>
            <a:srgbClr val="CC0000">
              <a:alpha val="77650"/>
            </a:srgbClr>
          </a:solidFill>
          <a:ln>
            <a:noFill/>
          </a:ln>
        </p:spPr>
        <p:txBody>
          <a:bodyPr spcFirstLastPara="1" wrap="square" lIns="45713" tIns="45713" rIns="45713" bIns="45713" anchor="ctr" anchorCtr="0">
            <a:noAutofit/>
          </a:bodyPr>
          <a:lstStyle/>
          <a:p>
            <a:endParaRPr sz="900"/>
          </a:p>
        </p:txBody>
      </p:sp>
      <p:sp>
        <p:nvSpPr>
          <p:cNvPr id="3550" name="Google Shape;3550;p91"/>
          <p:cNvSpPr/>
          <p:nvPr/>
        </p:nvSpPr>
        <p:spPr>
          <a:xfrm>
            <a:off x="670413" y="1332025"/>
            <a:ext cx="2404800" cy="1257300"/>
          </a:xfrm>
          <a:prstGeom prst="wedgeRoundRectCallout">
            <a:avLst>
              <a:gd name="adj1" fmla="val 61869"/>
              <a:gd name="adj2" fmla="val -22751"/>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dirty="0">
                <a:solidFill>
                  <a:schemeClr val="lt1"/>
                </a:solidFill>
                <a:latin typeface="Montserrat"/>
                <a:ea typeface="Montserrat"/>
                <a:cs typeface="Montserrat"/>
                <a:sym typeface="Montserrat"/>
              </a:rPr>
              <a:t>Group coordinator fails over to </a:t>
            </a:r>
            <a:r>
              <a:rPr lang="en-US" sz="1500" b="1" dirty="0">
                <a:solidFill>
                  <a:schemeClr val="accent5"/>
                </a:solidFill>
                <a:latin typeface="Source Code Pro"/>
                <a:ea typeface="Source Code Pro"/>
                <a:cs typeface="Source Code Pro"/>
                <a:sym typeface="Source Code Pro"/>
              </a:rPr>
              <a:t>__</a:t>
            </a:r>
            <a:r>
              <a:rPr lang="en-US" sz="1500" b="1" dirty="0" err="1">
                <a:solidFill>
                  <a:schemeClr val="accent5"/>
                </a:solidFill>
                <a:latin typeface="Source Code Pro"/>
                <a:ea typeface="Source Code Pro"/>
                <a:cs typeface="Source Code Pro"/>
                <a:sym typeface="Source Code Pro"/>
              </a:rPr>
              <a:t>consumer_offsets</a:t>
            </a:r>
            <a:r>
              <a:rPr lang="en-US" sz="1500" b="1" dirty="0">
                <a:solidFill>
                  <a:schemeClr val="lt1"/>
                </a:solidFill>
                <a:latin typeface="Montserrat"/>
                <a:ea typeface="Montserrat"/>
                <a:cs typeface="Montserrat"/>
                <a:sym typeface="Montserrat"/>
              </a:rPr>
              <a:t> new partition leader</a:t>
            </a:r>
            <a:endParaRPr sz="1500" b="1" dirty="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4887"/>
          </a:xfrm>
        </p:spPr>
        <p:txBody>
          <a:bodyPr>
            <a:normAutofit fontScale="90000"/>
          </a:bodyPr>
          <a:lstStyle/>
          <a:p>
            <a:r>
              <a:rPr lang="en-US" dirty="0"/>
              <a:t>Publish-Subscribe Message System</a:t>
            </a:r>
            <a:endParaRPr lang="en-US" dirty="0"/>
          </a:p>
        </p:txBody>
      </p:sp>
      <p:sp>
        <p:nvSpPr>
          <p:cNvPr id="3" name="Content Placeholder 2"/>
          <p:cNvSpPr>
            <a:spLocks noGrp="1"/>
          </p:cNvSpPr>
          <p:nvPr>
            <p:ph idx="1"/>
          </p:nvPr>
        </p:nvSpPr>
        <p:spPr>
          <a:xfrm>
            <a:off x="766438" y="1036046"/>
            <a:ext cx="10587361" cy="4951942"/>
          </a:xfrm>
        </p:spPr>
        <p:txBody>
          <a:bodyPr/>
          <a:lstStyle/>
          <a:p>
            <a:r>
              <a:rPr lang="en-US" dirty="0"/>
              <a:t>Message are persisted in a Topics.</a:t>
            </a:r>
            <a:endParaRPr lang="en-US" dirty="0"/>
          </a:p>
          <a:p>
            <a:r>
              <a:rPr lang="en-US" dirty="0"/>
              <a:t>A particular can be by any number of consumers.</a:t>
            </a:r>
            <a:endParaRPr lang="en-US" dirty="0"/>
          </a:p>
          <a:p>
            <a:r>
              <a:rPr lang="en-US" dirty="0"/>
              <a:t>There is time dependency laid for the  consumer to consume the massage .</a:t>
            </a:r>
            <a:endParaRPr lang="en-US" dirty="0"/>
          </a:p>
          <a:p>
            <a:r>
              <a:rPr lang="en-US" dirty="0"/>
              <a:t>When the subscriber receives the massage, it doesn't send an acknowledgement back to the  publisher.</a:t>
            </a:r>
            <a:endParaRPr lang="en-US" dirty="0"/>
          </a:p>
        </p:txBody>
      </p:sp>
      <p:pic>
        <p:nvPicPr>
          <p:cNvPr id="4" name="Picture 2" descr="Pub/Sub Messaging Mode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6050" y="3879541"/>
            <a:ext cx="7405471" cy="28038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sp>
        <p:nvSpPr>
          <p:cNvPr id="3555" name="Google Shape;3555;p92"/>
          <p:cNvSpPr/>
          <p:nvPr/>
        </p:nvSpPr>
        <p:spPr>
          <a:xfrm>
            <a:off x="6976321" y="1216152"/>
            <a:ext cx="1881600" cy="425655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556" name="Google Shape;3556;p92"/>
          <p:cNvSpPr txBox="1"/>
          <p:nvPr/>
        </p:nvSpPr>
        <p:spPr>
          <a:xfrm>
            <a:off x="7012021" y="1294165"/>
            <a:ext cx="1810200" cy="323151"/>
          </a:xfrm>
          <a:prstGeom prst="rect">
            <a:avLst/>
          </a:prstGeom>
          <a:noFill/>
          <a:ln w="9525" cap="flat" cmpd="sng">
            <a:solidFill>
              <a:srgbClr val="FFFFFF"/>
            </a:solidFill>
            <a:prstDash val="solid"/>
            <a:round/>
            <a:headEnd type="none" w="sm" len="sm"/>
            <a:tailEnd type="none" w="sm" len="sm"/>
          </a:ln>
        </p:spPr>
        <p:txBody>
          <a:bodyPr spcFirstLastPara="1" wrap="square" lIns="45713" tIns="45713" rIns="45713" bIns="45713" anchor="t" anchorCtr="0">
            <a:spAutoFit/>
          </a:bodyPr>
          <a:lstStyle/>
          <a:p>
            <a:pPr algn="ctr"/>
            <a:r>
              <a:rPr lang="en-US" sz="1500">
                <a:solidFill>
                  <a:schemeClr val="dk2"/>
                </a:solidFill>
                <a:latin typeface="Montserrat"/>
                <a:ea typeface="Montserrat"/>
                <a:cs typeface="Montserrat"/>
                <a:sym typeface="Montserrat"/>
              </a:rPr>
              <a:t>Consumer Group</a:t>
            </a:r>
            <a:endParaRPr sz="1500">
              <a:solidFill>
                <a:schemeClr val="dk2"/>
              </a:solidFill>
              <a:latin typeface="Montserrat"/>
              <a:ea typeface="Montserrat"/>
              <a:cs typeface="Montserrat"/>
              <a:sym typeface="Montserrat"/>
            </a:endParaRPr>
          </a:p>
        </p:txBody>
      </p:sp>
      <p:sp>
        <p:nvSpPr>
          <p:cNvPr id="3557" name="Google Shape;3557;p92"/>
          <p:cNvSpPr/>
          <p:nvPr/>
        </p:nvSpPr>
        <p:spPr>
          <a:xfrm>
            <a:off x="7159925" y="1641650"/>
            <a:ext cx="1514400" cy="1193550"/>
          </a:xfrm>
          <a:prstGeom prst="roundRect">
            <a:avLst>
              <a:gd name="adj" fmla="val 4202"/>
            </a:avLst>
          </a:prstGeom>
          <a:solidFill>
            <a:schemeClr val="accent5"/>
          </a:solidFill>
          <a:ln>
            <a:noFill/>
          </a:ln>
        </p:spPr>
        <p:txBody>
          <a:bodyPr spcFirstLastPara="1" wrap="square" lIns="45713" tIns="45713" rIns="45713" bIns="45713" anchor="t" anchorCtr="0">
            <a:noAutofit/>
          </a:bodyPr>
          <a:lstStyle/>
          <a:p>
            <a:pPr algn="ctr">
              <a:lnSpc>
                <a:spcPct val="115000"/>
              </a:lnSpc>
            </a:pP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1</a:t>
            </a:r>
            <a:endParaRPr sz="1500">
              <a:solidFill>
                <a:srgbClr val="040531"/>
              </a:solidFill>
              <a:latin typeface="Montserrat SemiBold"/>
              <a:ea typeface="Montserrat SemiBold"/>
              <a:cs typeface="Montserrat SemiBold"/>
              <a:sym typeface="Montserrat SemiBold"/>
            </a:endParaRPr>
          </a:p>
          <a:p>
            <a:pPr algn="ctr">
              <a:lnSpc>
                <a:spcPct val="115000"/>
              </a:lnSpc>
            </a:pPr>
            <a:r>
              <a:rPr lang="en-US" sz="1500" b="1">
                <a:solidFill>
                  <a:schemeClr val="accent3"/>
                </a:solidFill>
                <a:latin typeface="Source Code Pro"/>
                <a:ea typeface="Source Code Pro"/>
                <a:cs typeface="Source Code Pro"/>
                <a:sym typeface="Source Code Pro"/>
              </a:rPr>
              <a:t>group.id=1</a:t>
            </a:r>
            <a:endParaRPr sz="1500">
              <a:solidFill>
                <a:schemeClr val="dk2"/>
              </a:solidFill>
              <a:latin typeface="Montserrat SemiBold"/>
              <a:ea typeface="Montserrat SemiBold"/>
              <a:cs typeface="Montserrat SemiBold"/>
              <a:sym typeface="Montserrat SemiBold"/>
            </a:endParaRPr>
          </a:p>
          <a:p>
            <a:pPr algn="ctr">
              <a:lnSpc>
                <a:spcPct val="150000"/>
              </a:lnSpc>
            </a:pPr>
            <a:r>
              <a:rPr lang="en-US" sz="1500" b="1">
                <a:solidFill>
                  <a:schemeClr val="accent3"/>
                </a:solidFill>
                <a:latin typeface="Source Code Pro"/>
                <a:ea typeface="Source Code Pro"/>
                <a:cs typeface="Source Code Pro"/>
                <a:sym typeface="Source Code Pro"/>
              </a:rPr>
              <a:t>poll( )</a:t>
            </a:r>
            <a:endParaRPr sz="1500">
              <a:solidFill>
                <a:schemeClr val="dk2"/>
              </a:solidFill>
              <a:latin typeface="Montserrat SemiBold"/>
              <a:ea typeface="Montserrat SemiBold"/>
              <a:cs typeface="Montserrat SemiBold"/>
              <a:sym typeface="Montserrat SemiBold"/>
            </a:endParaRPr>
          </a:p>
          <a:p>
            <a:pPr algn="ctr">
              <a:lnSpc>
                <a:spcPct val="150000"/>
              </a:lnSpc>
            </a:pPr>
            <a:r>
              <a:rPr lang="en-US" sz="1200">
                <a:solidFill>
                  <a:schemeClr val="dk2"/>
                </a:solidFill>
                <a:latin typeface="Montserrat SemiBold"/>
                <a:ea typeface="Montserrat SemiBold"/>
                <a:cs typeface="Montserrat SemiBold"/>
                <a:sym typeface="Montserrat SemiBold"/>
              </a:rPr>
              <a:t>HeartbeatThread</a:t>
            </a:r>
            <a:endParaRPr sz="1200">
              <a:solidFill>
                <a:schemeClr val="dk2"/>
              </a:solidFill>
              <a:latin typeface="Montserrat SemiBold"/>
              <a:ea typeface="Montserrat SemiBold"/>
              <a:cs typeface="Montserrat SemiBold"/>
              <a:sym typeface="Montserrat SemiBold"/>
            </a:endParaRPr>
          </a:p>
        </p:txBody>
      </p:sp>
      <p:cxnSp>
        <p:nvCxnSpPr>
          <p:cNvPr id="3558" name="Google Shape;3558;p92"/>
          <p:cNvCxnSpPr/>
          <p:nvPr/>
        </p:nvCxnSpPr>
        <p:spPr>
          <a:xfrm rot="10800000" flipH="1">
            <a:off x="7193225" y="2520148"/>
            <a:ext cx="1447800" cy="2400"/>
          </a:xfrm>
          <a:prstGeom prst="straightConnector1">
            <a:avLst/>
          </a:prstGeom>
          <a:noFill/>
          <a:ln w="19050" cap="flat" cmpd="sng">
            <a:solidFill>
              <a:schemeClr val="accent1"/>
            </a:solidFill>
            <a:prstDash val="lgDash"/>
            <a:round/>
            <a:headEnd type="none" w="med" len="med"/>
            <a:tailEnd type="none" w="med" len="med"/>
          </a:ln>
        </p:spPr>
      </p:cxnSp>
      <p:sp>
        <p:nvSpPr>
          <p:cNvPr id="3559" name="Google Shape;3559;p92"/>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Consumer Group Rebalance Triggers</a:t>
            </a:r>
            <a:endParaRPr lang="en-US"/>
          </a:p>
        </p:txBody>
      </p:sp>
      <p:sp>
        <p:nvSpPr>
          <p:cNvPr id="3560" name="Google Shape;3560;p92"/>
          <p:cNvSpPr/>
          <p:nvPr/>
        </p:nvSpPr>
        <p:spPr>
          <a:xfrm>
            <a:off x="3195828" y="1214588"/>
            <a:ext cx="2418600" cy="3817050"/>
          </a:xfrm>
          <a:prstGeom prst="roundRect">
            <a:avLst>
              <a:gd name="adj" fmla="val 4202"/>
            </a:avLst>
          </a:prstGeom>
          <a:solidFill>
            <a:schemeClr val="lt1"/>
          </a:solidFill>
          <a:ln w="19050"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pic>
        <p:nvPicPr>
          <p:cNvPr id="3561" name="Google Shape;3561;p92"/>
          <p:cNvPicPr preferRelativeResize="0"/>
          <p:nvPr/>
        </p:nvPicPr>
        <p:blipFill>
          <a:blip r:embed="rId1"/>
          <a:stretch>
            <a:fillRect/>
          </a:stretch>
        </p:blipFill>
        <p:spPr>
          <a:xfrm>
            <a:off x="3840991" y="1411185"/>
            <a:ext cx="1124401" cy="459001"/>
          </a:xfrm>
          <a:prstGeom prst="rect">
            <a:avLst/>
          </a:prstGeom>
          <a:noFill/>
          <a:ln>
            <a:noFill/>
          </a:ln>
        </p:spPr>
      </p:pic>
      <p:sp>
        <p:nvSpPr>
          <p:cNvPr id="3562" name="Google Shape;3562;p92"/>
          <p:cNvSpPr/>
          <p:nvPr/>
        </p:nvSpPr>
        <p:spPr>
          <a:xfrm>
            <a:off x="3493278" y="1978113"/>
            <a:ext cx="1823700" cy="165255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563" name="Google Shape;3563;p92"/>
          <p:cNvSpPr txBox="1"/>
          <p:nvPr/>
        </p:nvSpPr>
        <p:spPr>
          <a:xfrm>
            <a:off x="3842926" y="2077681"/>
            <a:ext cx="1124400" cy="323151"/>
          </a:xfrm>
          <a:prstGeom prst="rect">
            <a:avLst/>
          </a:prstGeom>
          <a:noFill/>
          <a:ln>
            <a:noFill/>
          </a:ln>
        </p:spPr>
        <p:txBody>
          <a:bodyPr spcFirstLastPara="1" wrap="square" lIns="45713" tIns="45713" rIns="45713" bIns="45713" anchor="t" anchorCtr="0">
            <a:spAutoFit/>
          </a:bodyPr>
          <a:lstStyle/>
          <a:p>
            <a:pPr algn="ctr"/>
            <a:r>
              <a:rPr lang="en-US" sz="1500" b="1">
                <a:solidFill>
                  <a:schemeClr val="accent3"/>
                </a:solidFill>
                <a:latin typeface="Source Code Pro"/>
                <a:ea typeface="Source Code Pro"/>
                <a:cs typeface="Source Code Pro"/>
                <a:sym typeface="Source Code Pro"/>
              </a:rPr>
              <a:t>topic_a</a:t>
            </a:r>
            <a:endParaRPr sz="1500" b="1">
              <a:solidFill>
                <a:schemeClr val="accent3"/>
              </a:solidFill>
              <a:latin typeface="Source Code Pro"/>
              <a:ea typeface="Source Code Pro"/>
              <a:cs typeface="Source Code Pro"/>
              <a:sym typeface="Source Code Pro"/>
            </a:endParaRPr>
          </a:p>
        </p:txBody>
      </p:sp>
      <p:grpSp>
        <p:nvGrpSpPr>
          <p:cNvPr id="3564" name="Google Shape;3564;p92"/>
          <p:cNvGrpSpPr/>
          <p:nvPr/>
        </p:nvGrpSpPr>
        <p:grpSpPr>
          <a:xfrm>
            <a:off x="3762811" y="2411437"/>
            <a:ext cx="1284630" cy="344989"/>
            <a:chOff x="4626864" y="6928725"/>
            <a:chExt cx="3067772" cy="830099"/>
          </a:xfrm>
        </p:grpSpPr>
        <p:sp>
          <p:nvSpPr>
            <p:cNvPr id="3565" name="Google Shape;3565;p92"/>
            <p:cNvSpPr txBox="1"/>
            <p:nvPr/>
          </p:nvSpPr>
          <p:spPr>
            <a:xfrm>
              <a:off x="4626864" y="7020525"/>
              <a:ext cx="731398" cy="6664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P0</a:t>
              </a:r>
              <a:endParaRPr sz="1200">
                <a:latin typeface="Montserrat"/>
                <a:ea typeface="Montserrat"/>
                <a:cs typeface="Montserrat"/>
                <a:sym typeface="Montserrat"/>
              </a:endParaRPr>
            </a:p>
          </p:txBody>
        </p:sp>
        <p:pic>
          <p:nvPicPr>
            <p:cNvPr id="3566" name="Google Shape;3566;p92"/>
            <p:cNvPicPr preferRelativeResize="0"/>
            <p:nvPr/>
          </p:nvPicPr>
          <p:blipFill rotWithShape="1">
            <a:blip r:embed="rId2"/>
            <a:srcRect t="29613" b="28038"/>
            <a:stretch>
              <a:fillRect/>
            </a:stretch>
          </p:blipFill>
          <p:spPr>
            <a:xfrm>
              <a:off x="5445862" y="6928725"/>
              <a:ext cx="2248774" cy="830099"/>
            </a:xfrm>
            <a:prstGeom prst="rect">
              <a:avLst/>
            </a:prstGeom>
            <a:noFill/>
            <a:ln>
              <a:noFill/>
            </a:ln>
          </p:spPr>
        </p:pic>
      </p:grpSp>
      <p:grpSp>
        <p:nvGrpSpPr>
          <p:cNvPr id="3567" name="Google Shape;3567;p92"/>
          <p:cNvGrpSpPr/>
          <p:nvPr/>
        </p:nvGrpSpPr>
        <p:grpSpPr>
          <a:xfrm>
            <a:off x="3762811" y="2684004"/>
            <a:ext cx="1284630" cy="344989"/>
            <a:chOff x="4626864" y="6928725"/>
            <a:chExt cx="3067772" cy="830099"/>
          </a:xfrm>
        </p:grpSpPr>
        <p:sp>
          <p:nvSpPr>
            <p:cNvPr id="3568" name="Google Shape;3568;p92"/>
            <p:cNvSpPr txBox="1"/>
            <p:nvPr/>
          </p:nvSpPr>
          <p:spPr>
            <a:xfrm>
              <a:off x="4626864" y="7020525"/>
              <a:ext cx="731398" cy="6664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P1</a:t>
              </a:r>
              <a:endParaRPr sz="1200">
                <a:latin typeface="Montserrat"/>
                <a:ea typeface="Montserrat"/>
                <a:cs typeface="Montserrat"/>
                <a:sym typeface="Montserrat"/>
              </a:endParaRPr>
            </a:p>
          </p:txBody>
        </p:sp>
        <p:pic>
          <p:nvPicPr>
            <p:cNvPr id="3569" name="Google Shape;3569;p92"/>
            <p:cNvPicPr preferRelativeResize="0"/>
            <p:nvPr/>
          </p:nvPicPr>
          <p:blipFill rotWithShape="1">
            <a:blip r:embed="rId2"/>
            <a:srcRect t="29613" b="28038"/>
            <a:stretch>
              <a:fillRect/>
            </a:stretch>
          </p:blipFill>
          <p:spPr>
            <a:xfrm>
              <a:off x="5445862" y="6928725"/>
              <a:ext cx="2248774" cy="830099"/>
            </a:xfrm>
            <a:prstGeom prst="rect">
              <a:avLst/>
            </a:prstGeom>
            <a:noFill/>
            <a:ln>
              <a:noFill/>
            </a:ln>
          </p:spPr>
        </p:pic>
      </p:grpSp>
      <p:grpSp>
        <p:nvGrpSpPr>
          <p:cNvPr id="3570" name="Google Shape;3570;p92"/>
          <p:cNvGrpSpPr/>
          <p:nvPr/>
        </p:nvGrpSpPr>
        <p:grpSpPr>
          <a:xfrm>
            <a:off x="3762811" y="2956572"/>
            <a:ext cx="1284630" cy="344989"/>
            <a:chOff x="4626864" y="6928725"/>
            <a:chExt cx="3067772" cy="830099"/>
          </a:xfrm>
        </p:grpSpPr>
        <p:sp>
          <p:nvSpPr>
            <p:cNvPr id="3571" name="Google Shape;3571;p92"/>
            <p:cNvSpPr txBox="1"/>
            <p:nvPr/>
          </p:nvSpPr>
          <p:spPr>
            <a:xfrm>
              <a:off x="4626864" y="7020525"/>
              <a:ext cx="731398" cy="6664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P2</a:t>
              </a:r>
              <a:endParaRPr sz="1200">
                <a:latin typeface="Montserrat"/>
                <a:ea typeface="Montserrat"/>
                <a:cs typeface="Montserrat"/>
                <a:sym typeface="Montserrat"/>
              </a:endParaRPr>
            </a:p>
          </p:txBody>
        </p:sp>
        <p:pic>
          <p:nvPicPr>
            <p:cNvPr id="3572" name="Google Shape;3572;p92"/>
            <p:cNvPicPr preferRelativeResize="0"/>
            <p:nvPr/>
          </p:nvPicPr>
          <p:blipFill rotWithShape="1">
            <a:blip r:embed="rId2"/>
            <a:srcRect t="29613" b="28038"/>
            <a:stretch>
              <a:fillRect/>
            </a:stretch>
          </p:blipFill>
          <p:spPr>
            <a:xfrm>
              <a:off x="5445862" y="6928725"/>
              <a:ext cx="2248774" cy="830099"/>
            </a:xfrm>
            <a:prstGeom prst="rect">
              <a:avLst/>
            </a:prstGeom>
            <a:noFill/>
            <a:ln>
              <a:noFill/>
            </a:ln>
          </p:spPr>
        </p:pic>
      </p:grpSp>
      <p:grpSp>
        <p:nvGrpSpPr>
          <p:cNvPr id="3573" name="Google Shape;3573;p92"/>
          <p:cNvGrpSpPr/>
          <p:nvPr/>
        </p:nvGrpSpPr>
        <p:grpSpPr>
          <a:xfrm>
            <a:off x="3762811" y="3229140"/>
            <a:ext cx="1284630" cy="344989"/>
            <a:chOff x="4626864" y="6928725"/>
            <a:chExt cx="3067772" cy="830099"/>
          </a:xfrm>
        </p:grpSpPr>
        <p:sp>
          <p:nvSpPr>
            <p:cNvPr id="3574" name="Google Shape;3574;p92"/>
            <p:cNvSpPr txBox="1"/>
            <p:nvPr/>
          </p:nvSpPr>
          <p:spPr>
            <a:xfrm>
              <a:off x="4626864" y="7020525"/>
              <a:ext cx="731398" cy="6664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P3</a:t>
              </a:r>
              <a:endParaRPr sz="1200">
                <a:latin typeface="Montserrat"/>
                <a:ea typeface="Montserrat"/>
                <a:cs typeface="Montserrat"/>
                <a:sym typeface="Montserrat"/>
              </a:endParaRPr>
            </a:p>
          </p:txBody>
        </p:sp>
        <p:pic>
          <p:nvPicPr>
            <p:cNvPr id="3575" name="Google Shape;3575;p92"/>
            <p:cNvPicPr preferRelativeResize="0"/>
            <p:nvPr/>
          </p:nvPicPr>
          <p:blipFill rotWithShape="1">
            <a:blip r:embed="rId2"/>
            <a:srcRect t="29613" b="28038"/>
            <a:stretch>
              <a:fillRect/>
            </a:stretch>
          </p:blipFill>
          <p:spPr>
            <a:xfrm>
              <a:off x="5445862" y="6928725"/>
              <a:ext cx="2248774" cy="830099"/>
            </a:xfrm>
            <a:prstGeom prst="rect">
              <a:avLst/>
            </a:prstGeom>
            <a:noFill/>
            <a:ln>
              <a:noFill/>
            </a:ln>
          </p:spPr>
        </p:pic>
      </p:grpSp>
      <p:cxnSp>
        <p:nvCxnSpPr>
          <p:cNvPr id="3576" name="Google Shape;3576;p92"/>
          <p:cNvCxnSpPr>
            <a:stCxn id="3566" idx="3"/>
            <a:endCxn id="3557" idx="1"/>
          </p:cNvCxnSpPr>
          <p:nvPr/>
        </p:nvCxnSpPr>
        <p:spPr>
          <a:xfrm rot="10800000" flipH="1">
            <a:off x="5047441" y="2238481"/>
            <a:ext cx="2112450" cy="345450"/>
          </a:xfrm>
          <a:prstGeom prst="straightConnector1">
            <a:avLst/>
          </a:prstGeom>
          <a:noFill/>
          <a:ln w="38100" cap="flat" cmpd="sng">
            <a:solidFill>
              <a:srgbClr val="0074A2"/>
            </a:solidFill>
            <a:prstDash val="solid"/>
            <a:round/>
            <a:headEnd type="none" w="med" len="med"/>
            <a:tailEnd type="triangle" w="med" len="med"/>
          </a:ln>
        </p:spPr>
      </p:cxnSp>
      <p:cxnSp>
        <p:nvCxnSpPr>
          <p:cNvPr id="3577" name="Google Shape;3577;p92"/>
          <p:cNvCxnSpPr>
            <a:stCxn id="3569" idx="3"/>
            <a:endCxn id="3578" idx="1"/>
          </p:cNvCxnSpPr>
          <p:nvPr/>
        </p:nvCxnSpPr>
        <p:spPr>
          <a:xfrm>
            <a:off x="5047441" y="2856499"/>
            <a:ext cx="2112450" cy="662100"/>
          </a:xfrm>
          <a:prstGeom prst="straightConnector1">
            <a:avLst/>
          </a:prstGeom>
          <a:noFill/>
          <a:ln w="38100" cap="flat" cmpd="sng">
            <a:solidFill>
              <a:srgbClr val="0074A2"/>
            </a:solidFill>
            <a:prstDash val="solid"/>
            <a:round/>
            <a:headEnd type="none" w="med" len="med"/>
            <a:tailEnd type="triangle" w="med" len="med"/>
          </a:ln>
        </p:spPr>
      </p:cxnSp>
      <p:cxnSp>
        <p:nvCxnSpPr>
          <p:cNvPr id="3579" name="Google Shape;3579;p92"/>
          <p:cNvCxnSpPr>
            <a:stCxn id="3572" idx="3"/>
            <a:endCxn id="3580" idx="1"/>
          </p:cNvCxnSpPr>
          <p:nvPr/>
        </p:nvCxnSpPr>
        <p:spPr>
          <a:xfrm>
            <a:off x="5047441" y="3129067"/>
            <a:ext cx="2112450" cy="1669650"/>
          </a:xfrm>
          <a:prstGeom prst="straightConnector1">
            <a:avLst/>
          </a:prstGeom>
          <a:noFill/>
          <a:ln w="38100" cap="flat" cmpd="sng">
            <a:solidFill>
              <a:srgbClr val="0074A2"/>
            </a:solidFill>
            <a:prstDash val="solid"/>
            <a:round/>
            <a:headEnd type="none" w="med" len="med"/>
            <a:tailEnd type="triangle" w="med" len="med"/>
          </a:ln>
        </p:spPr>
      </p:cxnSp>
      <p:sp>
        <p:nvSpPr>
          <p:cNvPr id="3581" name="Google Shape;3581;p92"/>
          <p:cNvSpPr/>
          <p:nvPr/>
        </p:nvSpPr>
        <p:spPr>
          <a:xfrm>
            <a:off x="3493278" y="3737100"/>
            <a:ext cx="1823700" cy="110325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582" name="Google Shape;3582;p92"/>
          <p:cNvSpPr txBox="1"/>
          <p:nvPr/>
        </p:nvSpPr>
        <p:spPr>
          <a:xfrm>
            <a:off x="3842926" y="3836668"/>
            <a:ext cx="1124400" cy="323151"/>
          </a:xfrm>
          <a:prstGeom prst="rect">
            <a:avLst/>
          </a:prstGeom>
          <a:noFill/>
          <a:ln>
            <a:noFill/>
          </a:ln>
        </p:spPr>
        <p:txBody>
          <a:bodyPr spcFirstLastPara="1" wrap="square" lIns="45713" tIns="45713" rIns="45713" bIns="45713" anchor="t" anchorCtr="0">
            <a:spAutoFit/>
          </a:bodyPr>
          <a:lstStyle/>
          <a:p>
            <a:pPr algn="ctr"/>
            <a:r>
              <a:rPr lang="en-US" sz="1500" b="1">
                <a:solidFill>
                  <a:schemeClr val="accent3"/>
                </a:solidFill>
                <a:latin typeface="Source Code Pro"/>
                <a:ea typeface="Source Code Pro"/>
                <a:cs typeface="Source Code Pro"/>
                <a:sym typeface="Source Code Pro"/>
              </a:rPr>
              <a:t>topic_b</a:t>
            </a:r>
            <a:endParaRPr sz="1500" b="1">
              <a:solidFill>
                <a:schemeClr val="accent3"/>
              </a:solidFill>
              <a:latin typeface="Source Code Pro"/>
              <a:ea typeface="Source Code Pro"/>
              <a:cs typeface="Source Code Pro"/>
              <a:sym typeface="Source Code Pro"/>
            </a:endParaRPr>
          </a:p>
        </p:txBody>
      </p:sp>
      <p:grpSp>
        <p:nvGrpSpPr>
          <p:cNvPr id="3583" name="Google Shape;3583;p92"/>
          <p:cNvGrpSpPr/>
          <p:nvPr/>
        </p:nvGrpSpPr>
        <p:grpSpPr>
          <a:xfrm>
            <a:off x="3762811" y="4170424"/>
            <a:ext cx="1284630" cy="344989"/>
            <a:chOff x="4626864" y="6928725"/>
            <a:chExt cx="3067772" cy="830099"/>
          </a:xfrm>
        </p:grpSpPr>
        <p:sp>
          <p:nvSpPr>
            <p:cNvPr id="3584" name="Google Shape;3584;p92"/>
            <p:cNvSpPr txBox="1"/>
            <p:nvPr/>
          </p:nvSpPr>
          <p:spPr>
            <a:xfrm>
              <a:off x="4626864" y="7020525"/>
              <a:ext cx="731398" cy="6664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P0</a:t>
              </a:r>
              <a:endParaRPr sz="1200">
                <a:latin typeface="Montserrat"/>
                <a:ea typeface="Montserrat"/>
                <a:cs typeface="Montserrat"/>
                <a:sym typeface="Montserrat"/>
              </a:endParaRPr>
            </a:p>
          </p:txBody>
        </p:sp>
        <p:pic>
          <p:nvPicPr>
            <p:cNvPr id="3585" name="Google Shape;3585;p92"/>
            <p:cNvPicPr preferRelativeResize="0"/>
            <p:nvPr/>
          </p:nvPicPr>
          <p:blipFill rotWithShape="1">
            <a:blip r:embed="rId2"/>
            <a:srcRect t="29613" b="28038"/>
            <a:stretch>
              <a:fillRect/>
            </a:stretch>
          </p:blipFill>
          <p:spPr>
            <a:xfrm>
              <a:off x="5445862" y="6928725"/>
              <a:ext cx="2248774" cy="830099"/>
            </a:xfrm>
            <a:prstGeom prst="rect">
              <a:avLst/>
            </a:prstGeom>
            <a:noFill/>
            <a:ln>
              <a:noFill/>
            </a:ln>
          </p:spPr>
        </p:pic>
      </p:grpSp>
      <p:grpSp>
        <p:nvGrpSpPr>
          <p:cNvPr id="3586" name="Google Shape;3586;p92"/>
          <p:cNvGrpSpPr/>
          <p:nvPr/>
        </p:nvGrpSpPr>
        <p:grpSpPr>
          <a:xfrm>
            <a:off x="3762811" y="4442992"/>
            <a:ext cx="1284630" cy="344989"/>
            <a:chOff x="4626864" y="6928725"/>
            <a:chExt cx="3067772" cy="830099"/>
          </a:xfrm>
        </p:grpSpPr>
        <p:sp>
          <p:nvSpPr>
            <p:cNvPr id="3587" name="Google Shape;3587;p92"/>
            <p:cNvSpPr txBox="1"/>
            <p:nvPr/>
          </p:nvSpPr>
          <p:spPr>
            <a:xfrm>
              <a:off x="4626864" y="7020525"/>
              <a:ext cx="731398" cy="666470"/>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P1</a:t>
              </a:r>
              <a:endParaRPr sz="1200">
                <a:latin typeface="Montserrat"/>
                <a:ea typeface="Montserrat"/>
                <a:cs typeface="Montserrat"/>
                <a:sym typeface="Montserrat"/>
              </a:endParaRPr>
            </a:p>
          </p:txBody>
        </p:sp>
        <p:pic>
          <p:nvPicPr>
            <p:cNvPr id="3588" name="Google Shape;3588;p92"/>
            <p:cNvPicPr preferRelativeResize="0"/>
            <p:nvPr/>
          </p:nvPicPr>
          <p:blipFill rotWithShape="1">
            <a:blip r:embed="rId2"/>
            <a:srcRect t="29613" b="28038"/>
            <a:stretch>
              <a:fillRect/>
            </a:stretch>
          </p:blipFill>
          <p:spPr>
            <a:xfrm>
              <a:off x="5445862" y="6928725"/>
              <a:ext cx="2248774" cy="830099"/>
            </a:xfrm>
            <a:prstGeom prst="rect">
              <a:avLst/>
            </a:prstGeom>
            <a:noFill/>
            <a:ln>
              <a:noFill/>
            </a:ln>
          </p:spPr>
        </p:pic>
      </p:grpSp>
      <p:sp>
        <p:nvSpPr>
          <p:cNvPr id="3589" name="Google Shape;3589;p92"/>
          <p:cNvSpPr/>
          <p:nvPr/>
        </p:nvSpPr>
        <p:spPr>
          <a:xfrm>
            <a:off x="745236" y="5164250"/>
            <a:ext cx="5840550" cy="1061100"/>
          </a:xfrm>
          <a:prstGeom prst="wedgeRoundRectCallout">
            <a:avLst>
              <a:gd name="adj1" fmla="val 14494"/>
              <a:gd name="adj2" fmla="val -84030"/>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200000"/>
              </a:lnSpc>
            </a:pPr>
            <a:r>
              <a:rPr lang="en-US" sz="1500" b="1">
                <a:solidFill>
                  <a:schemeClr val="lt1"/>
                </a:solidFill>
                <a:latin typeface="Montserrat"/>
                <a:ea typeface="Montserrat"/>
                <a:cs typeface="Montserrat"/>
                <a:sym typeface="Montserrat"/>
              </a:rPr>
              <a:t>Topic added or deleted that matches subscription</a:t>
            </a:r>
            <a:endParaRPr sz="1500" b="1">
              <a:solidFill>
                <a:schemeClr val="lt1"/>
              </a:solidFill>
              <a:latin typeface="Montserrat"/>
              <a:ea typeface="Montserrat"/>
              <a:cs typeface="Montserrat"/>
              <a:sym typeface="Montserrat"/>
            </a:endParaRPr>
          </a:p>
          <a:p>
            <a:pPr>
              <a:lnSpc>
                <a:spcPct val="200000"/>
              </a:lnSpc>
            </a:pPr>
            <a:r>
              <a:rPr lang="en-US" sz="1500" b="1">
                <a:solidFill>
                  <a:schemeClr val="accent5"/>
                </a:solidFill>
                <a:latin typeface="Source Code Pro"/>
                <a:ea typeface="Source Code Pro"/>
                <a:cs typeface="Source Code Pro"/>
                <a:sym typeface="Source Code Pro"/>
              </a:rPr>
              <a:t>consumer.subscribe(Pattern.compile("topic_.*");</a:t>
            </a:r>
            <a:endParaRPr sz="1500" b="1">
              <a:solidFill>
                <a:schemeClr val="accent5"/>
              </a:solidFill>
              <a:latin typeface="Source Code Pro"/>
              <a:ea typeface="Source Code Pro"/>
              <a:cs typeface="Source Code Pro"/>
              <a:sym typeface="Source Code Pro"/>
            </a:endParaRPr>
          </a:p>
        </p:txBody>
      </p:sp>
      <p:sp>
        <p:nvSpPr>
          <p:cNvPr id="3590" name="Google Shape;3590;p92"/>
          <p:cNvSpPr/>
          <p:nvPr/>
        </p:nvSpPr>
        <p:spPr>
          <a:xfrm>
            <a:off x="1284732" y="2455600"/>
            <a:ext cx="1728150" cy="992100"/>
          </a:xfrm>
          <a:prstGeom prst="wedgeRoundRectCallout">
            <a:avLst>
              <a:gd name="adj1" fmla="val 90061"/>
              <a:gd name="adj2" fmla="val 41226"/>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 of partitions increases, e.g. from 3 to 4</a:t>
            </a:r>
            <a:endParaRPr sz="1500" b="1">
              <a:solidFill>
                <a:schemeClr val="lt1"/>
              </a:solidFill>
              <a:latin typeface="Montserrat"/>
              <a:ea typeface="Montserrat"/>
              <a:cs typeface="Montserrat"/>
              <a:sym typeface="Montserrat"/>
            </a:endParaRPr>
          </a:p>
        </p:txBody>
      </p:sp>
      <p:sp>
        <p:nvSpPr>
          <p:cNvPr id="3591" name="Google Shape;3591;p92"/>
          <p:cNvSpPr/>
          <p:nvPr/>
        </p:nvSpPr>
        <p:spPr>
          <a:xfrm>
            <a:off x="9007225" y="4442988"/>
            <a:ext cx="2551200" cy="877800"/>
          </a:xfrm>
          <a:prstGeom prst="wedgeRoundRectCallout">
            <a:avLst>
              <a:gd name="adj1" fmla="val -64636"/>
              <a:gd name="adj2" fmla="val -28886"/>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Consumer instance joins or leaves group, e.g. heartbeat timeout</a:t>
            </a:r>
            <a:endParaRPr sz="1500" b="1">
              <a:solidFill>
                <a:schemeClr val="lt1"/>
              </a:solidFill>
              <a:latin typeface="Montserrat"/>
              <a:ea typeface="Montserrat"/>
              <a:cs typeface="Montserrat"/>
              <a:sym typeface="Montserrat"/>
            </a:endParaRPr>
          </a:p>
        </p:txBody>
      </p:sp>
      <p:sp>
        <p:nvSpPr>
          <p:cNvPr id="3578" name="Google Shape;3578;p92"/>
          <p:cNvSpPr/>
          <p:nvPr/>
        </p:nvSpPr>
        <p:spPr>
          <a:xfrm>
            <a:off x="7159925" y="2921810"/>
            <a:ext cx="1514400" cy="1193550"/>
          </a:xfrm>
          <a:prstGeom prst="roundRect">
            <a:avLst>
              <a:gd name="adj" fmla="val 4202"/>
            </a:avLst>
          </a:prstGeom>
          <a:solidFill>
            <a:schemeClr val="accent5"/>
          </a:solidFill>
          <a:ln>
            <a:noFill/>
          </a:ln>
        </p:spPr>
        <p:txBody>
          <a:bodyPr spcFirstLastPara="1" wrap="square" lIns="45713" tIns="45713" rIns="45713" bIns="45713" anchor="t" anchorCtr="0">
            <a:noAutofit/>
          </a:bodyPr>
          <a:lstStyle/>
          <a:p>
            <a:pPr algn="ctr">
              <a:lnSpc>
                <a:spcPct val="115000"/>
              </a:lnSpc>
            </a:pP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2</a:t>
            </a:r>
            <a:endParaRPr sz="1500">
              <a:solidFill>
                <a:srgbClr val="040531"/>
              </a:solidFill>
              <a:latin typeface="Montserrat SemiBold"/>
              <a:ea typeface="Montserrat SemiBold"/>
              <a:cs typeface="Montserrat SemiBold"/>
              <a:sym typeface="Montserrat SemiBold"/>
            </a:endParaRPr>
          </a:p>
          <a:p>
            <a:pPr algn="ctr">
              <a:lnSpc>
                <a:spcPct val="115000"/>
              </a:lnSpc>
            </a:pPr>
            <a:r>
              <a:rPr lang="en-US" sz="1500" b="1">
                <a:solidFill>
                  <a:schemeClr val="accent3"/>
                </a:solidFill>
                <a:latin typeface="Source Code Pro"/>
                <a:ea typeface="Source Code Pro"/>
                <a:cs typeface="Source Code Pro"/>
                <a:sym typeface="Source Code Pro"/>
              </a:rPr>
              <a:t>group.id=1</a:t>
            </a:r>
            <a:endParaRPr sz="1500">
              <a:solidFill>
                <a:schemeClr val="dk2"/>
              </a:solidFill>
              <a:latin typeface="Montserrat SemiBold"/>
              <a:ea typeface="Montserrat SemiBold"/>
              <a:cs typeface="Montserrat SemiBold"/>
              <a:sym typeface="Montserrat SemiBold"/>
            </a:endParaRPr>
          </a:p>
          <a:p>
            <a:pPr algn="ctr">
              <a:lnSpc>
                <a:spcPct val="150000"/>
              </a:lnSpc>
            </a:pPr>
            <a:r>
              <a:rPr lang="en-US" sz="1500" b="1">
                <a:solidFill>
                  <a:schemeClr val="accent3"/>
                </a:solidFill>
                <a:latin typeface="Source Code Pro"/>
                <a:ea typeface="Source Code Pro"/>
                <a:cs typeface="Source Code Pro"/>
                <a:sym typeface="Source Code Pro"/>
              </a:rPr>
              <a:t>poll( )</a:t>
            </a:r>
            <a:endParaRPr sz="1500">
              <a:solidFill>
                <a:schemeClr val="dk2"/>
              </a:solidFill>
              <a:latin typeface="Montserrat SemiBold"/>
              <a:ea typeface="Montserrat SemiBold"/>
              <a:cs typeface="Montserrat SemiBold"/>
              <a:sym typeface="Montserrat SemiBold"/>
            </a:endParaRPr>
          </a:p>
          <a:p>
            <a:pPr algn="ctr">
              <a:lnSpc>
                <a:spcPct val="150000"/>
              </a:lnSpc>
            </a:pPr>
            <a:r>
              <a:rPr lang="en-US" sz="1200">
                <a:solidFill>
                  <a:schemeClr val="dk2"/>
                </a:solidFill>
                <a:latin typeface="Montserrat SemiBold"/>
                <a:ea typeface="Montserrat SemiBold"/>
                <a:cs typeface="Montserrat SemiBold"/>
                <a:sym typeface="Montserrat SemiBold"/>
              </a:rPr>
              <a:t>HeartbeatThread</a:t>
            </a:r>
            <a:endParaRPr sz="1200">
              <a:solidFill>
                <a:schemeClr val="dk2"/>
              </a:solidFill>
              <a:latin typeface="Montserrat SemiBold"/>
              <a:ea typeface="Montserrat SemiBold"/>
              <a:cs typeface="Montserrat SemiBold"/>
              <a:sym typeface="Montserrat SemiBold"/>
            </a:endParaRPr>
          </a:p>
        </p:txBody>
      </p:sp>
      <p:cxnSp>
        <p:nvCxnSpPr>
          <p:cNvPr id="3592" name="Google Shape;3592;p92"/>
          <p:cNvCxnSpPr/>
          <p:nvPr/>
        </p:nvCxnSpPr>
        <p:spPr>
          <a:xfrm rot="10800000" flipH="1">
            <a:off x="7193225" y="3800308"/>
            <a:ext cx="1447800" cy="2400"/>
          </a:xfrm>
          <a:prstGeom prst="straightConnector1">
            <a:avLst/>
          </a:prstGeom>
          <a:noFill/>
          <a:ln w="19050" cap="flat" cmpd="sng">
            <a:solidFill>
              <a:schemeClr val="accent1"/>
            </a:solidFill>
            <a:prstDash val="lgDash"/>
            <a:round/>
            <a:headEnd type="none" w="med" len="med"/>
            <a:tailEnd type="none" w="med" len="med"/>
          </a:ln>
        </p:spPr>
      </p:cxnSp>
      <p:sp>
        <p:nvSpPr>
          <p:cNvPr id="3580" name="Google Shape;3580;p92"/>
          <p:cNvSpPr/>
          <p:nvPr/>
        </p:nvSpPr>
        <p:spPr>
          <a:xfrm>
            <a:off x="7159925" y="4201970"/>
            <a:ext cx="1514400" cy="1193550"/>
          </a:xfrm>
          <a:prstGeom prst="roundRect">
            <a:avLst>
              <a:gd name="adj" fmla="val 4202"/>
            </a:avLst>
          </a:prstGeom>
          <a:solidFill>
            <a:schemeClr val="accent5"/>
          </a:solidFill>
          <a:ln>
            <a:noFill/>
          </a:ln>
        </p:spPr>
        <p:txBody>
          <a:bodyPr spcFirstLastPara="1" wrap="square" lIns="45713" tIns="45713" rIns="45713" bIns="45713" anchor="t" anchorCtr="0">
            <a:noAutofit/>
          </a:bodyPr>
          <a:lstStyle/>
          <a:p>
            <a:pPr algn="ctr">
              <a:lnSpc>
                <a:spcPct val="115000"/>
              </a:lnSpc>
            </a:pP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3</a:t>
            </a:r>
            <a:endParaRPr sz="1500">
              <a:solidFill>
                <a:srgbClr val="040531"/>
              </a:solidFill>
              <a:latin typeface="Montserrat SemiBold"/>
              <a:ea typeface="Montserrat SemiBold"/>
              <a:cs typeface="Montserrat SemiBold"/>
              <a:sym typeface="Montserrat SemiBold"/>
            </a:endParaRPr>
          </a:p>
          <a:p>
            <a:pPr algn="ctr">
              <a:lnSpc>
                <a:spcPct val="115000"/>
              </a:lnSpc>
            </a:pPr>
            <a:r>
              <a:rPr lang="en-US" sz="1500" b="1">
                <a:solidFill>
                  <a:schemeClr val="accent3"/>
                </a:solidFill>
                <a:latin typeface="Source Code Pro"/>
                <a:ea typeface="Source Code Pro"/>
                <a:cs typeface="Source Code Pro"/>
                <a:sym typeface="Source Code Pro"/>
              </a:rPr>
              <a:t>group.id=1</a:t>
            </a:r>
            <a:endParaRPr sz="1500">
              <a:solidFill>
                <a:schemeClr val="dk2"/>
              </a:solidFill>
              <a:latin typeface="Montserrat SemiBold"/>
              <a:ea typeface="Montserrat SemiBold"/>
              <a:cs typeface="Montserrat SemiBold"/>
              <a:sym typeface="Montserrat SemiBold"/>
            </a:endParaRPr>
          </a:p>
          <a:p>
            <a:pPr algn="ctr">
              <a:lnSpc>
                <a:spcPct val="150000"/>
              </a:lnSpc>
            </a:pPr>
            <a:r>
              <a:rPr lang="en-US" sz="1500" b="1">
                <a:solidFill>
                  <a:schemeClr val="accent3"/>
                </a:solidFill>
                <a:latin typeface="Source Code Pro"/>
                <a:ea typeface="Source Code Pro"/>
                <a:cs typeface="Source Code Pro"/>
                <a:sym typeface="Source Code Pro"/>
              </a:rPr>
              <a:t>poll( )</a:t>
            </a:r>
            <a:endParaRPr sz="1500">
              <a:solidFill>
                <a:schemeClr val="dk2"/>
              </a:solidFill>
              <a:latin typeface="Montserrat SemiBold"/>
              <a:ea typeface="Montserrat SemiBold"/>
              <a:cs typeface="Montserrat SemiBold"/>
              <a:sym typeface="Montserrat SemiBold"/>
            </a:endParaRPr>
          </a:p>
          <a:p>
            <a:pPr algn="ctr">
              <a:lnSpc>
                <a:spcPct val="150000"/>
              </a:lnSpc>
            </a:pPr>
            <a:r>
              <a:rPr lang="en-US" sz="1200">
                <a:solidFill>
                  <a:schemeClr val="dk2"/>
                </a:solidFill>
                <a:latin typeface="Montserrat SemiBold"/>
                <a:ea typeface="Montserrat SemiBold"/>
                <a:cs typeface="Montserrat SemiBold"/>
                <a:sym typeface="Montserrat SemiBold"/>
              </a:rPr>
              <a:t>HeartbeatThread</a:t>
            </a:r>
            <a:endParaRPr sz="1200">
              <a:solidFill>
                <a:schemeClr val="dk2"/>
              </a:solidFill>
              <a:latin typeface="Montserrat SemiBold"/>
              <a:ea typeface="Montserrat SemiBold"/>
              <a:cs typeface="Montserrat SemiBold"/>
              <a:sym typeface="Montserrat SemiBold"/>
            </a:endParaRPr>
          </a:p>
        </p:txBody>
      </p:sp>
      <p:cxnSp>
        <p:nvCxnSpPr>
          <p:cNvPr id="3593" name="Google Shape;3593;p92"/>
          <p:cNvCxnSpPr/>
          <p:nvPr/>
        </p:nvCxnSpPr>
        <p:spPr>
          <a:xfrm rot="10800000" flipH="1">
            <a:off x="7193225" y="5080468"/>
            <a:ext cx="1447800" cy="2400"/>
          </a:xfrm>
          <a:prstGeom prst="straightConnector1">
            <a:avLst/>
          </a:prstGeom>
          <a:noFill/>
          <a:ln w="19050" cap="flat" cmpd="sng">
            <a:solidFill>
              <a:schemeClr val="accent1"/>
            </a:solidFill>
            <a:prstDash val="lgDash"/>
            <a:round/>
            <a:headEnd type="none" w="med" len="med"/>
            <a:tailEnd type="none" w="med" len="med"/>
          </a:ln>
        </p:spPr>
      </p:cxnSp>
      <p:sp>
        <p:nvSpPr>
          <p:cNvPr id="3594" name="Google Shape;3594;p92"/>
          <p:cNvSpPr/>
          <p:nvPr/>
        </p:nvSpPr>
        <p:spPr>
          <a:xfrm rot="2700798">
            <a:off x="7037059" y="3904638"/>
            <a:ext cx="1828791" cy="1828791"/>
          </a:xfrm>
          <a:prstGeom prst="mathPlus">
            <a:avLst>
              <a:gd name="adj1" fmla="val 23520"/>
            </a:avLst>
          </a:prstGeom>
          <a:solidFill>
            <a:srgbClr val="CC0000">
              <a:alpha val="60110"/>
            </a:srgbClr>
          </a:solidFill>
          <a:ln>
            <a:noFill/>
          </a:ln>
        </p:spPr>
        <p:txBody>
          <a:bodyPr spcFirstLastPara="1" wrap="square" lIns="45713" tIns="45713" rIns="45713" bIns="45713" anchor="ctr" anchorCtr="0">
            <a:noAutofit/>
          </a:bodyPr>
          <a:lstStyle/>
          <a:p>
            <a:endParaRPr sz="9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598"/>
        <p:cNvGrpSpPr/>
        <p:nvPr/>
      </p:nvGrpSpPr>
      <p:grpSpPr>
        <a:xfrm>
          <a:off x="0" y="0"/>
          <a:ext cx="0" cy="0"/>
          <a:chOff x="0" y="0"/>
          <a:chExt cx="0" cy="0"/>
        </a:xfrm>
      </p:grpSpPr>
      <p:sp>
        <p:nvSpPr>
          <p:cNvPr id="3599" name="Google Shape;3599;p93"/>
          <p:cNvSpPr/>
          <p:nvPr/>
        </p:nvSpPr>
        <p:spPr>
          <a:xfrm>
            <a:off x="8558784" y="1548650"/>
            <a:ext cx="1881600" cy="4256550"/>
          </a:xfrm>
          <a:prstGeom prst="roundRect">
            <a:avLst>
              <a:gd name="adj" fmla="val 4202"/>
            </a:avLst>
          </a:prstGeom>
          <a:solidFill>
            <a:srgbClr val="FFFFFF"/>
          </a:solidFill>
          <a:ln w="19050" cap="flat" cmpd="sng">
            <a:solidFill>
              <a:srgbClr val="0074A2"/>
            </a:solidFill>
            <a:prstDash val="dash"/>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sp>
        <p:nvSpPr>
          <p:cNvPr id="3600" name="Google Shape;3600;p93"/>
          <p:cNvSpPr txBox="1"/>
          <p:nvPr/>
        </p:nvSpPr>
        <p:spPr>
          <a:xfrm>
            <a:off x="8594484" y="1626663"/>
            <a:ext cx="1810200" cy="323151"/>
          </a:xfrm>
          <a:prstGeom prst="rect">
            <a:avLst/>
          </a:prstGeom>
          <a:noFill/>
          <a:ln w="9525" cap="flat" cmpd="sng">
            <a:solidFill>
              <a:srgbClr val="FFFFFF"/>
            </a:solidFill>
            <a:prstDash val="solid"/>
            <a:round/>
            <a:headEnd type="none" w="sm" len="sm"/>
            <a:tailEnd type="none" w="sm" len="sm"/>
          </a:ln>
        </p:spPr>
        <p:txBody>
          <a:bodyPr spcFirstLastPara="1" wrap="square" lIns="45713" tIns="45713" rIns="45713" bIns="45713" anchor="t" anchorCtr="0">
            <a:spAutoFit/>
          </a:bodyPr>
          <a:lstStyle/>
          <a:p>
            <a:pPr algn="ctr"/>
            <a:r>
              <a:rPr lang="en-US" sz="1500">
                <a:solidFill>
                  <a:schemeClr val="dk2"/>
                </a:solidFill>
                <a:latin typeface="Montserrat"/>
                <a:ea typeface="Montserrat"/>
                <a:cs typeface="Montserrat"/>
                <a:sym typeface="Montserrat"/>
              </a:rPr>
              <a:t>Consumer Group</a:t>
            </a:r>
            <a:endParaRPr sz="1500">
              <a:solidFill>
                <a:schemeClr val="dk2"/>
              </a:solidFill>
              <a:latin typeface="Montserrat"/>
              <a:ea typeface="Montserrat"/>
              <a:cs typeface="Montserrat"/>
              <a:sym typeface="Montserrat"/>
            </a:endParaRPr>
          </a:p>
        </p:txBody>
      </p:sp>
      <p:sp>
        <p:nvSpPr>
          <p:cNvPr id="3601" name="Google Shape;3601;p93"/>
          <p:cNvSpPr/>
          <p:nvPr/>
        </p:nvSpPr>
        <p:spPr>
          <a:xfrm>
            <a:off x="8742384" y="2028338"/>
            <a:ext cx="1514400" cy="1645950"/>
          </a:xfrm>
          <a:prstGeom prst="roundRect">
            <a:avLst>
              <a:gd name="adj" fmla="val 4202"/>
            </a:avLst>
          </a:prstGeom>
          <a:solidFill>
            <a:schemeClr val="accent5"/>
          </a:solidFill>
          <a:ln>
            <a:noFill/>
          </a:ln>
        </p:spPr>
        <p:txBody>
          <a:bodyPr spcFirstLastPara="1" wrap="square" lIns="45713" tIns="45713" rIns="45713" bIns="45713" anchor="t" anchorCtr="0">
            <a:noAutofit/>
          </a:bodyPr>
          <a:lstStyle/>
          <a:p>
            <a:pPr algn="ctr">
              <a:lnSpc>
                <a:spcPct val="150000"/>
              </a:lnSpc>
            </a:pP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1</a:t>
            </a:r>
            <a:endParaRPr sz="1500">
              <a:solidFill>
                <a:srgbClr val="040531"/>
              </a:solidFill>
              <a:latin typeface="Montserrat SemiBold"/>
              <a:ea typeface="Montserrat SemiBold"/>
              <a:cs typeface="Montserrat SemiBold"/>
              <a:sym typeface="Montserrat SemiBold"/>
            </a:endParaRPr>
          </a:p>
          <a:p>
            <a:pPr algn="ctr">
              <a:lnSpc>
                <a:spcPct val="200000"/>
              </a:lnSpc>
            </a:pPr>
            <a:r>
              <a:rPr lang="en-US" sz="1500" b="1">
                <a:solidFill>
                  <a:schemeClr val="accent3"/>
                </a:solidFill>
                <a:latin typeface="Source Code Pro"/>
                <a:ea typeface="Source Code Pro"/>
                <a:cs typeface="Source Code Pro"/>
                <a:sym typeface="Source Code Pro"/>
              </a:rPr>
              <a:t>group.id=1</a:t>
            </a:r>
            <a:endParaRPr sz="1500">
              <a:solidFill>
                <a:schemeClr val="dk2"/>
              </a:solidFill>
              <a:latin typeface="Montserrat SemiBold"/>
              <a:ea typeface="Montserrat SemiBold"/>
              <a:cs typeface="Montserrat SemiBold"/>
              <a:sym typeface="Montserrat SemiBold"/>
            </a:endParaRPr>
          </a:p>
          <a:p>
            <a:pPr algn="ctr">
              <a:lnSpc>
                <a:spcPct val="200000"/>
              </a:lnSpc>
            </a:pPr>
            <a:r>
              <a:rPr lang="en-US" sz="1500" b="1">
                <a:solidFill>
                  <a:schemeClr val="accent3"/>
                </a:solidFill>
                <a:latin typeface="Source Code Pro"/>
                <a:ea typeface="Source Code Pro"/>
                <a:cs typeface="Source Code Pro"/>
                <a:sym typeface="Source Code Pro"/>
              </a:rPr>
              <a:t>poll( )</a:t>
            </a:r>
            <a:endParaRPr sz="1500">
              <a:solidFill>
                <a:schemeClr val="dk2"/>
              </a:solidFill>
              <a:latin typeface="Montserrat SemiBold"/>
              <a:ea typeface="Montserrat SemiBold"/>
              <a:cs typeface="Montserrat SemiBold"/>
              <a:sym typeface="Montserrat SemiBold"/>
            </a:endParaRPr>
          </a:p>
          <a:p>
            <a:pPr algn="ctr">
              <a:lnSpc>
                <a:spcPct val="200000"/>
              </a:lnSpc>
            </a:pPr>
            <a:r>
              <a:rPr lang="en-US" sz="1200">
                <a:solidFill>
                  <a:schemeClr val="dk2"/>
                </a:solidFill>
                <a:latin typeface="Montserrat SemiBold"/>
                <a:ea typeface="Montserrat SemiBold"/>
                <a:cs typeface="Montserrat SemiBold"/>
                <a:sym typeface="Montserrat SemiBold"/>
              </a:rPr>
              <a:t>HeartbeatThread</a:t>
            </a:r>
            <a:endParaRPr sz="1200">
              <a:solidFill>
                <a:schemeClr val="dk2"/>
              </a:solidFill>
              <a:latin typeface="Montserrat SemiBold"/>
              <a:ea typeface="Montserrat SemiBold"/>
              <a:cs typeface="Montserrat SemiBold"/>
              <a:sym typeface="Montserrat SemiBold"/>
            </a:endParaRPr>
          </a:p>
        </p:txBody>
      </p:sp>
      <p:cxnSp>
        <p:nvCxnSpPr>
          <p:cNvPr id="3602" name="Google Shape;3602;p93"/>
          <p:cNvCxnSpPr/>
          <p:nvPr/>
        </p:nvCxnSpPr>
        <p:spPr>
          <a:xfrm rot="10800000" flipH="1">
            <a:off x="8775689" y="3246120"/>
            <a:ext cx="1447800" cy="2400"/>
          </a:xfrm>
          <a:prstGeom prst="straightConnector1">
            <a:avLst/>
          </a:prstGeom>
          <a:noFill/>
          <a:ln w="19050" cap="flat" cmpd="sng">
            <a:solidFill>
              <a:schemeClr val="accent1"/>
            </a:solidFill>
            <a:prstDash val="lgDash"/>
            <a:round/>
            <a:headEnd type="none" w="med" len="med"/>
            <a:tailEnd type="none" w="med" len="med"/>
          </a:ln>
        </p:spPr>
      </p:cxnSp>
      <p:sp>
        <p:nvSpPr>
          <p:cNvPr id="3603" name="Google Shape;3603;p93"/>
          <p:cNvSpPr/>
          <p:nvPr/>
        </p:nvSpPr>
        <p:spPr>
          <a:xfrm>
            <a:off x="8742384" y="3992038"/>
            <a:ext cx="1514400" cy="1645950"/>
          </a:xfrm>
          <a:prstGeom prst="roundRect">
            <a:avLst>
              <a:gd name="adj" fmla="val 4202"/>
            </a:avLst>
          </a:prstGeom>
          <a:solidFill>
            <a:schemeClr val="accent5"/>
          </a:solidFill>
          <a:ln>
            <a:noFill/>
          </a:ln>
        </p:spPr>
        <p:txBody>
          <a:bodyPr spcFirstLastPara="1" wrap="square" lIns="45713" tIns="45713" rIns="45713" bIns="45713" anchor="t" anchorCtr="0">
            <a:noAutofit/>
          </a:bodyPr>
          <a:lstStyle/>
          <a:p>
            <a:pPr algn="ctr">
              <a:lnSpc>
                <a:spcPct val="150000"/>
              </a:lnSpc>
            </a:pPr>
            <a:r>
              <a:rPr lang="en-US" sz="1500">
                <a:solidFill>
                  <a:schemeClr val="dk2"/>
                </a:solidFill>
                <a:latin typeface="Montserrat SemiBold"/>
                <a:ea typeface="Montserrat SemiBold"/>
                <a:cs typeface="Montserrat SemiBold"/>
                <a:sym typeface="Montserrat SemiBold"/>
              </a:rPr>
              <a:t>Consumer </a:t>
            </a:r>
            <a:r>
              <a:rPr lang="en-US" sz="1500">
                <a:solidFill>
                  <a:srgbClr val="040531"/>
                </a:solidFill>
                <a:latin typeface="Montserrat SemiBold"/>
                <a:ea typeface="Montserrat SemiBold"/>
                <a:cs typeface="Montserrat SemiBold"/>
                <a:sym typeface="Montserrat SemiBold"/>
              </a:rPr>
              <a:t>2</a:t>
            </a:r>
            <a:endParaRPr sz="1500">
              <a:solidFill>
                <a:srgbClr val="040531"/>
              </a:solidFill>
              <a:latin typeface="Montserrat SemiBold"/>
              <a:ea typeface="Montserrat SemiBold"/>
              <a:cs typeface="Montserrat SemiBold"/>
              <a:sym typeface="Montserrat SemiBold"/>
            </a:endParaRPr>
          </a:p>
          <a:p>
            <a:pPr algn="ctr">
              <a:lnSpc>
                <a:spcPct val="200000"/>
              </a:lnSpc>
            </a:pPr>
            <a:r>
              <a:rPr lang="en-US" sz="1500" b="1">
                <a:solidFill>
                  <a:schemeClr val="accent3"/>
                </a:solidFill>
                <a:latin typeface="Source Code Pro"/>
                <a:ea typeface="Source Code Pro"/>
                <a:cs typeface="Source Code Pro"/>
                <a:sym typeface="Source Code Pro"/>
              </a:rPr>
              <a:t>group.id=1</a:t>
            </a:r>
            <a:endParaRPr sz="1500">
              <a:solidFill>
                <a:schemeClr val="dk2"/>
              </a:solidFill>
              <a:latin typeface="Montserrat SemiBold"/>
              <a:ea typeface="Montserrat SemiBold"/>
              <a:cs typeface="Montserrat SemiBold"/>
              <a:sym typeface="Montserrat SemiBold"/>
            </a:endParaRPr>
          </a:p>
          <a:p>
            <a:pPr algn="ctr">
              <a:lnSpc>
                <a:spcPct val="200000"/>
              </a:lnSpc>
            </a:pPr>
            <a:r>
              <a:rPr lang="en-US" sz="1500" b="1">
                <a:solidFill>
                  <a:schemeClr val="accent3"/>
                </a:solidFill>
                <a:latin typeface="Source Code Pro"/>
                <a:ea typeface="Source Code Pro"/>
                <a:cs typeface="Source Code Pro"/>
                <a:sym typeface="Source Code Pro"/>
              </a:rPr>
              <a:t>poll( )</a:t>
            </a:r>
            <a:endParaRPr sz="1500">
              <a:solidFill>
                <a:schemeClr val="dk2"/>
              </a:solidFill>
              <a:latin typeface="Montserrat SemiBold"/>
              <a:ea typeface="Montserrat SemiBold"/>
              <a:cs typeface="Montserrat SemiBold"/>
              <a:sym typeface="Montserrat SemiBold"/>
            </a:endParaRPr>
          </a:p>
          <a:p>
            <a:pPr algn="ctr">
              <a:lnSpc>
                <a:spcPct val="200000"/>
              </a:lnSpc>
            </a:pPr>
            <a:r>
              <a:rPr lang="en-US" sz="1200">
                <a:solidFill>
                  <a:schemeClr val="dk2"/>
                </a:solidFill>
                <a:latin typeface="Montserrat SemiBold"/>
                <a:ea typeface="Montserrat SemiBold"/>
                <a:cs typeface="Montserrat SemiBold"/>
                <a:sym typeface="Montserrat SemiBold"/>
              </a:rPr>
              <a:t>HeartbeatThread</a:t>
            </a:r>
            <a:endParaRPr sz="1200">
              <a:solidFill>
                <a:schemeClr val="dk2"/>
              </a:solidFill>
              <a:latin typeface="Montserrat SemiBold"/>
              <a:ea typeface="Montserrat SemiBold"/>
              <a:cs typeface="Montserrat SemiBold"/>
              <a:sym typeface="Montserrat SemiBold"/>
            </a:endParaRPr>
          </a:p>
        </p:txBody>
      </p:sp>
      <p:cxnSp>
        <p:nvCxnSpPr>
          <p:cNvPr id="3604" name="Google Shape;3604;p93"/>
          <p:cNvCxnSpPr/>
          <p:nvPr/>
        </p:nvCxnSpPr>
        <p:spPr>
          <a:xfrm rot="10800000" flipH="1">
            <a:off x="8775689" y="5212080"/>
            <a:ext cx="1447800" cy="2400"/>
          </a:xfrm>
          <a:prstGeom prst="straightConnector1">
            <a:avLst/>
          </a:prstGeom>
          <a:noFill/>
          <a:ln w="19050" cap="flat" cmpd="sng">
            <a:solidFill>
              <a:schemeClr val="accent1"/>
            </a:solidFill>
            <a:prstDash val="lgDash"/>
            <a:round/>
            <a:headEnd type="none" w="med" len="med"/>
            <a:tailEnd type="none" w="med" len="med"/>
          </a:ln>
        </p:spPr>
      </p:cxnSp>
      <p:sp>
        <p:nvSpPr>
          <p:cNvPr id="3605" name="Google Shape;3605;p93"/>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Consumer Group Rebalance Notification</a:t>
            </a:r>
            <a:endParaRPr lang="en-US"/>
          </a:p>
        </p:txBody>
      </p:sp>
      <p:grpSp>
        <p:nvGrpSpPr>
          <p:cNvPr id="3606" name="Google Shape;3606;p93"/>
          <p:cNvGrpSpPr/>
          <p:nvPr/>
        </p:nvGrpSpPr>
        <p:grpSpPr>
          <a:xfrm>
            <a:off x="1828800" y="2889439"/>
            <a:ext cx="1924050" cy="1691700"/>
            <a:chOff x="6848475" y="5916775"/>
            <a:chExt cx="3848100" cy="3383400"/>
          </a:xfrm>
        </p:grpSpPr>
        <p:sp>
          <p:nvSpPr>
            <p:cNvPr id="3607" name="Google Shape;3607;p93"/>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608" name="Google Shape;3608;p93"/>
            <p:cNvGrpSpPr/>
            <p:nvPr/>
          </p:nvGrpSpPr>
          <p:grpSpPr>
            <a:xfrm>
              <a:off x="7950643" y="6056474"/>
              <a:ext cx="1643764" cy="601334"/>
              <a:chOff x="7850843" y="5601624"/>
              <a:chExt cx="1643764" cy="601334"/>
            </a:xfrm>
          </p:grpSpPr>
          <p:pic>
            <p:nvPicPr>
              <p:cNvPr id="3609" name="Google Shape;3609;p93"/>
              <p:cNvPicPr preferRelativeResize="0"/>
              <p:nvPr/>
            </p:nvPicPr>
            <p:blipFill>
              <a:blip r:embed="rId1"/>
              <a:stretch>
                <a:fillRect/>
              </a:stretch>
            </p:blipFill>
            <p:spPr>
              <a:xfrm>
                <a:off x="7850843" y="5601624"/>
                <a:ext cx="365761" cy="601334"/>
              </a:xfrm>
              <a:prstGeom prst="rect">
                <a:avLst/>
              </a:prstGeom>
              <a:noFill/>
              <a:ln>
                <a:noFill/>
              </a:ln>
            </p:spPr>
          </p:pic>
          <p:sp>
            <p:nvSpPr>
              <p:cNvPr id="3610" name="Google Shape;3610;p93"/>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3611" name="Google Shape;3611;p93"/>
            <p:cNvSpPr/>
            <p:nvPr/>
          </p:nvSpPr>
          <p:spPr>
            <a:xfrm>
              <a:off x="7035225" y="6766560"/>
              <a:ext cx="3474600" cy="493800"/>
            </a:xfrm>
            <a:prstGeom prst="roundRect">
              <a:avLst>
                <a:gd name="adj" fmla="val 4202"/>
              </a:avLst>
            </a:prstGeom>
            <a:solidFill>
              <a:schemeClr val="accent5"/>
            </a:solidFill>
            <a:ln w="9525" cap="flat" cmpd="sng">
              <a:solidFill>
                <a:srgbClr val="0074A2"/>
              </a:solidFill>
              <a:prstDash val="dash"/>
              <a:round/>
              <a:headEnd type="none" w="sm" len="sm"/>
              <a:tailEnd type="none" w="sm" len="sm"/>
            </a:ln>
          </p:spPr>
          <p:txBody>
            <a:bodyPr spcFirstLastPara="1" wrap="square" lIns="0" tIns="0" rIns="0" bIns="0" anchor="ctr" anchorCtr="0">
              <a:noAutofit/>
            </a:bodyPr>
            <a:lstStyle/>
            <a:p>
              <a:pPr algn="ctr"/>
              <a:r>
                <a:rPr lang="en-US" sz="1200">
                  <a:solidFill>
                    <a:srgbClr val="040531"/>
                  </a:solidFill>
                  <a:latin typeface="Montserrat"/>
                  <a:ea typeface="Montserrat"/>
                  <a:cs typeface="Montserrat"/>
                  <a:sym typeface="Montserrat"/>
                </a:rPr>
                <a:t>Group Coordinator</a:t>
              </a:r>
              <a:endParaRPr sz="1200">
                <a:solidFill>
                  <a:srgbClr val="0074A2"/>
                </a:solidFill>
                <a:latin typeface="Montserrat SemiBold"/>
                <a:ea typeface="Montserrat SemiBold"/>
                <a:cs typeface="Montserrat SemiBold"/>
                <a:sym typeface="Montserrat SemiBold"/>
              </a:endParaRPr>
            </a:p>
          </p:txBody>
        </p:sp>
        <p:grpSp>
          <p:nvGrpSpPr>
            <p:cNvPr id="3612" name="Google Shape;3612;p93"/>
            <p:cNvGrpSpPr/>
            <p:nvPr/>
          </p:nvGrpSpPr>
          <p:grpSpPr>
            <a:xfrm>
              <a:off x="7035225" y="7356300"/>
              <a:ext cx="3474600" cy="868800"/>
              <a:chOff x="7355950" y="6946274"/>
              <a:chExt cx="3474600" cy="868800"/>
            </a:xfrm>
          </p:grpSpPr>
          <p:sp>
            <p:nvSpPr>
              <p:cNvPr id="3613" name="Google Shape;3613;p93"/>
              <p:cNvSpPr/>
              <p:nvPr/>
            </p:nvSpPr>
            <p:spPr>
              <a:xfrm>
                <a:off x="7355950" y="6946274"/>
                <a:ext cx="3474600" cy="868800"/>
              </a:xfrm>
              <a:prstGeom prst="roundRect">
                <a:avLst>
                  <a:gd name="adj" fmla="val 4202"/>
                </a:avLst>
              </a:prstGeom>
              <a:solidFill>
                <a:srgbClr val="FFFFFF"/>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rgbClr val="6144D7"/>
                    </a:solidFill>
                    <a:latin typeface="Source Code Pro"/>
                    <a:ea typeface="Source Code Pro"/>
                    <a:cs typeface="Source Code Pro"/>
                    <a:sym typeface="Source Code Pro"/>
                  </a:rPr>
                  <a:t>__consumer_offsets</a:t>
                </a:r>
                <a:endParaRPr sz="1200" b="1">
                  <a:solidFill>
                    <a:srgbClr val="040531"/>
                  </a:solidFill>
                  <a:latin typeface="Montserrat"/>
                  <a:ea typeface="Montserrat"/>
                  <a:cs typeface="Montserrat"/>
                  <a:sym typeface="Montserrat"/>
                </a:endParaRPr>
              </a:p>
            </p:txBody>
          </p:sp>
          <p:pic>
            <p:nvPicPr>
              <p:cNvPr id="3614" name="Google Shape;3614;p93"/>
              <p:cNvPicPr preferRelativeResize="0"/>
              <p:nvPr/>
            </p:nvPicPr>
            <p:blipFill rotWithShape="1">
              <a:blip r:embed="rId2"/>
              <a:srcRect t="32078" b="31970"/>
              <a:stretch>
                <a:fillRect/>
              </a:stretch>
            </p:blipFill>
            <p:spPr>
              <a:xfrm>
                <a:off x="8453176" y="7334942"/>
                <a:ext cx="1280149" cy="423265"/>
              </a:xfrm>
              <a:prstGeom prst="rect">
                <a:avLst/>
              </a:prstGeom>
              <a:noFill/>
              <a:ln>
                <a:noFill/>
              </a:ln>
            </p:spPr>
          </p:pic>
        </p:grpSp>
      </p:grpSp>
      <p:grpSp>
        <p:nvGrpSpPr>
          <p:cNvPr id="3615" name="Google Shape;3615;p93"/>
          <p:cNvGrpSpPr/>
          <p:nvPr/>
        </p:nvGrpSpPr>
        <p:grpSpPr>
          <a:xfrm>
            <a:off x="1828800" y="1069783"/>
            <a:ext cx="1924050" cy="1691700"/>
            <a:chOff x="6848475" y="5916775"/>
            <a:chExt cx="3848100" cy="3383400"/>
          </a:xfrm>
        </p:grpSpPr>
        <p:sp>
          <p:nvSpPr>
            <p:cNvPr id="3616" name="Google Shape;3616;p93"/>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617" name="Google Shape;3617;p93"/>
            <p:cNvGrpSpPr/>
            <p:nvPr/>
          </p:nvGrpSpPr>
          <p:grpSpPr>
            <a:xfrm>
              <a:off x="7950643" y="6056474"/>
              <a:ext cx="1643764" cy="601334"/>
              <a:chOff x="7850843" y="5601624"/>
              <a:chExt cx="1643764" cy="601334"/>
            </a:xfrm>
          </p:grpSpPr>
          <p:pic>
            <p:nvPicPr>
              <p:cNvPr id="3618" name="Google Shape;3618;p93"/>
              <p:cNvPicPr preferRelativeResize="0"/>
              <p:nvPr/>
            </p:nvPicPr>
            <p:blipFill>
              <a:blip r:embed="rId1"/>
              <a:stretch>
                <a:fillRect/>
              </a:stretch>
            </p:blipFill>
            <p:spPr>
              <a:xfrm>
                <a:off x="7850843" y="5601624"/>
                <a:ext cx="365761" cy="601334"/>
              </a:xfrm>
              <a:prstGeom prst="rect">
                <a:avLst/>
              </a:prstGeom>
              <a:noFill/>
              <a:ln>
                <a:noFill/>
              </a:ln>
            </p:spPr>
          </p:pic>
          <p:sp>
            <p:nvSpPr>
              <p:cNvPr id="3619" name="Google Shape;3619;p93"/>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620" name="Google Shape;3620;p93"/>
            <p:cNvGrpSpPr/>
            <p:nvPr/>
          </p:nvGrpSpPr>
          <p:grpSpPr>
            <a:xfrm>
              <a:off x="7035225" y="8321040"/>
              <a:ext cx="3474600" cy="868800"/>
              <a:chOff x="7355950" y="7955838"/>
              <a:chExt cx="3474600" cy="868800"/>
            </a:xfrm>
          </p:grpSpPr>
          <p:sp>
            <p:nvSpPr>
              <p:cNvPr id="3621" name="Google Shape;3621;p93"/>
              <p:cNvSpPr/>
              <p:nvPr/>
            </p:nvSpPr>
            <p:spPr>
              <a:xfrm>
                <a:off x="7355950" y="7955838"/>
                <a:ext cx="3474600" cy="8688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topic-a</a:t>
                </a:r>
                <a:endParaRPr sz="1200" b="1">
                  <a:solidFill>
                    <a:schemeClr val="accent3"/>
                  </a:solidFill>
                  <a:latin typeface="Source Code Pro"/>
                  <a:ea typeface="Source Code Pro"/>
                  <a:cs typeface="Source Code Pro"/>
                  <a:sym typeface="Source Code Pro"/>
                </a:endParaRPr>
              </a:p>
            </p:txBody>
          </p:sp>
          <p:pic>
            <p:nvPicPr>
              <p:cNvPr id="3622" name="Google Shape;3622;p93"/>
              <p:cNvPicPr preferRelativeResize="0"/>
              <p:nvPr/>
            </p:nvPicPr>
            <p:blipFill rotWithShape="1">
              <a:blip r:embed="rId2"/>
              <a:srcRect t="32073" b="33722"/>
              <a:stretch>
                <a:fillRect/>
              </a:stretch>
            </p:blipFill>
            <p:spPr>
              <a:xfrm>
                <a:off x="8453176" y="8349030"/>
                <a:ext cx="1280149" cy="420624"/>
              </a:xfrm>
              <a:prstGeom prst="rect">
                <a:avLst/>
              </a:prstGeom>
              <a:noFill/>
              <a:ln>
                <a:noFill/>
              </a:ln>
            </p:spPr>
          </p:pic>
        </p:grpSp>
      </p:grpSp>
      <p:grpSp>
        <p:nvGrpSpPr>
          <p:cNvPr id="3623" name="Google Shape;3623;p93"/>
          <p:cNvGrpSpPr/>
          <p:nvPr/>
        </p:nvGrpSpPr>
        <p:grpSpPr>
          <a:xfrm>
            <a:off x="1828800" y="4709095"/>
            <a:ext cx="1924050" cy="1691700"/>
            <a:chOff x="6848475" y="5916775"/>
            <a:chExt cx="3848100" cy="3383400"/>
          </a:xfrm>
        </p:grpSpPr>
        <p:sp>
          <p:nvSpPr>
            <p:cNvPr id="3624" name="Google Shape;3624;p93"/>
            <p:cNvSpPr/>
            <p:nvPr/>
          </p:nvSpPr>
          <p:spPr>
            <a:xfrm>
              <a:off x="6848475" y="5916775"/>
              <a:ext cx="3848100" cy="3383400"/>
            </a:xfrm>
            <a:prstGeom prst="roundRect">
              <a:avLst>
                <a:gd name="adj" fmla="val 4202"/>
              </a:avLst>
            </a:prstGeom>
            <a:solidFill>
              <a:srgbClr val="FFFFFF"/>
            </a:solidFill>
            <a:ln w="19050" cap="flat" cmpd="sng">
              <a:solidFill>
                <a:srgbClr val="0074A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074A2"/>
                </a:solidFill>
                <a:latin typeface="Montserrat SemiBold"/>
                <a:ea typeface="Montserrat SemiBold"/>
                <a:cs typeface="Montserrat SemiBold"/>
                <a:sym typeface="Montserrat SemiBold"/>
              </a:endParaRPr>
            </a:p>
          </p:txBody>
        </p:sp>
        <p:grpSp>
          <p:nvGrpSpPr>
            <p:cNvPr id="3625" name="Google Shape;3625;p93"/>
            <p:cNvGrpSpPr/>
            <p:nvPr/>
          </p:nvGrpSpPr>
          <p:grpSpPr>
            <a:xfrm>
              <a:off x="7950643" y="6056474"/>
              <a:ext cx="1643764" cy="601334"/>
              <a:chOff x="7850843" y="5601624"/>
              <a:chExt cx="1643764" cy="601334"/>
            </a:xfrm>
          </p:grpSpPr>
          <p:pic>
            <p:nvPicPr>
              <p:cNvPr id="3626" name="Google Shape;3626;p93"/>
              <p:cNvPicPr preferRelativeResize="0"/>
              <p:nvPr/>
            </p:nvPicPr>
            <p:blipFill>
              <a:blip r:embed="rId1"/>
              <a:stretch>
                <a:fillRect/>
              </a:stretch>
            </p:blipFill>
            <p:spPr>
              <a:xfrm>
                <a:off x="7850843" y="5601624"/>
                <a:ext cx="365761" cy="601334"/>
              </a:xfrm>
              <a:prstGeom prst="rect">
                <a:avLst/>
              </a:prstGeom>
              <a:noFill/>
              <a:ln>
                <a:noFill/>
              </a:ln>
            </p:spPr>
          </p:pic>
          <p:sp>
            <p:nvSpPr>
              <p:cNvPr id="3627" name="Google Shape;3627;p93"/>
              <p:cNvSpPr txBox="1"/>
              <p:nvPr/>
            </p:nvSpPr>
            <p:spPr>
              <a:xfrm>
                <a:off x="8216607" y="5628100"/>
                <a:ext cx="1278000" cy="553970"/>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grpSp>
          <p:nvGrpSpPr>
            <p:cNvPr id="3628" name="Google Shape;3628;p93"/>
            <p:cNvGrpSpPr/>
            <p:nvPr/>
          </p:nvGrpSpPr>
          <p:grpSpPr>
            <a:xfrm>
              <a:off x="7035225" y="8321040"/>
              <a:ext cx="3474600" cy="868800"/>
              <a:chOff x="7355950" y="7955838"/>
              <a:chExt cx="3474600" cy="868800"/>
            </a:xfrm>
          </p:grpSpPr>
          <p:sp>
            <p:nvSpPr>
              <p:cNvPr id="3629" name="Google Shape;3629;p93"/>
              <p:cNvSpPr/>
              <p:nvPr/>
            </p:nvSpPr>
            <p:spPr>
              <a:xfrm>
                <a:off x="7355950" y="7955838"/>
                <a:ext cx="3474600" cy="868800"/>
              </a:xfrm>
              <a:prstGeom prst="roundRect">
                <a:avLst>
                  <a:gd name="adj" fmla="val 4202"/>
                </a:avLst>
              </a:prstGeom>
              <a:solidFill>
                <a:schemeClr val="lt1"/>
              </a:solidFill>
              <a:ln w="9525" cap="flat" cmpd="sng">
                <a:solidFill>
                  <a:srgbClr val="0074A2"/>
                </a:solidFill>
                <a:prstDash val="dash"/>
                <a:round/>
                <a:headEnd type="none" w="sm" len="sm"/>
                <a:tailEnd type="none" w="sm" len="sm"/>
              </a:ln>
            </p:spPr>
            <p:txBody>
              <a:bodyPr spcFirstLastPara="1" wrap="square" lIns="0" tIns="0" rIns="0" bIns="0" anchor="t" anchorCtr="0">
                <a:noAutofit/>
              </a:bodyPr>
              <a:lstStyle/>
              <a:p>
                <a:pPr algn="ctr"/>
                <a:r>
                  <a:rPr lang="en-US" sz="1200" b="1">
                    <a:solidFill>
                      <a:schemeClr val="accent3"/>
                    </a:solidFill>
                    <a:latin typeface="Source Code Pro"/>
                    <a:ea typeface="Source Code Pro"/>
                    <a:cs typeface="Source Code Pro"/>
                    <a:sym typeface="Source Code Pro"/>
                  </a:rPr>
                  <a:t>topic-a</a:t>
                </a:r>
                <a:endParaRPr sz="1200" b="1">
                  <a:solidFill>
                    <a:schemeClr val="accent3"/>
                  </a:solidFill>
                  <a:latin typeface="Source Code Pro"/>
                  <a:ea typeface="Source Code Pro"/>
                  <a:cs typeface="Source Code Pro"/>
                  <a:sym typeface="Source Code Pro"/>
                </a:endParaRPr>
              </a:p>
            </p:txBody>
          </p:sp>
          <p:pic>
            <p:nvPicPr>
              <p:cNvPr id="3630" name="Google Shape;3630;p93"/>
              <p:cNvPicPr preferRelativeResize="0"/>
              <p:nvPr/>
            </p:nvPicPr>
            <p:blipFill rotWithShape="1">
              <a:blip r:embed="rId2"/>
              <a:srcRect t="32073" b="33722"/>
              <a:stretch>
                <a:fillRect/>
              </a:stretch>
            </p:blipFill>
            <p:spPr>
              <a:xfrm>
                <a:off x="8453176" y="8349030"/>
                <a:ext cx="1280149" cy="420624"/>
              </a:xfrm>
              <a:prstGeom prst="rect">
                <a:avLst/>
              </a:prstGeom>
              <a:noFill/>
              <a:ln>
                <a:noFill/>
              </a:ln>
            </p:spPr>
          </p:pic>
        </p:grpSp>
      </p:grpSp>
      <p:cxnSp>
        <p:nvCxnSpPr>
          <p:cNvPr id="3631" name="Google Shape;3631;p93"/>
          <p:cNvCxnSpPr/>
          <p:nvPr/>
        </p:nvCxnSpPr>
        <p:spPr>
          <a:xfrm flipH="1">
            <a:off x="3782338" y="2851313"/>
            <a:ext cx="4960050" cy="601200"/>
          </a:xfrm>
          <a:prstGeom prst="straightConnector1">
            <a:avLst/>
          </a:prstGeom>
          <a:noFill/>
          <a:ln w="38100" cap="flat" cmpd="sng">
            <a:solidFill>
              <a:schemeClr val="dk2"/>
            </a:solidFill>
            <a:prstDash val="solid"/>
            <a:round/>
            <a:headEnd type="triangle" w="med" len="med"/>
            <a:tailEnd type="none" w="med" len="med"/>
          </a:ln>
        </p:spPr>
      </p:cxnSp>
      <p:cxnSp>
        <p:nvCxnSpPr>
          <p:cNvPr id="3632" name="Google Shape;3632;p93"/>
          <p:cNvCxnSpPr/>
          <p:nvPr/>
        </p:nvCxnSpPr>
        <p:spPr>
          <a:xfrm rot="10800000">
            <a:off x="3781086" y="4190400"/>
            <a:ext cx="4935900" cy="603450"/>
          </a:xfrm>
          <a:prstGeom prst="straightConnector1">
            <a:avLst/>
          </a:prstGeom>
          <a:noFill/>
          <a:ln w="38100" cap="flat" cmpd="sng">
            <a:solidFill>
              <a:schemeClr val="dk2"/>
            </a:solidFill>
            <a:prstDash val="solid"/>
            <a:round/>
            <a:headEnd type="triangle" w="med" len="med"/>
            <a:tailEnd type="none" w="med" len="med"/>
          </a:ln>
        </p:spPr>
      </p:cxnSp>
      <p:sp>
        <p:nvSpPr>
          <p:cNvPr id="3633" name="Google Shape;3633;p93"/>
          <p:cNvSpPr/>
          <p:nvPr/>
        </p:nvSpPr>
        <p:spPr>
          <a:xfrm rot="-416208">
            <a:off x="4958048" y="2804520"/>
            <a:ext cx="2395787" cy="282018"/>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HeartbeatResponse</a:t>
            </a:r>
            <a:endParaRPr sz="1200" b="1">
              <a:solidFill>
                <a:schemeClr val="accent3"/>
              </a:solidFill>
              <a:latin typeface="Source Code Pro"/>
              <a:ea typeface="Source Code Pro"/>
              <a:cs typeface="Source Code Pro"/>
              <a:sym typeface="Source Code Pro"/>
            </a:endParaRPr>
          </a:p>
          <a:p>
            <a:pPr algn="ctr"/>
            <a:r>
              <a:rPr lang="en-US" sz="1200" b="1">
                <a:solidFill>
                  <a:schemeClr val="accent3"/>
                </a:solidFill>
                <a:latin typeface="Source Code Pro"/>
                <a:ea typeface="Source Code Pro"/>
                <a:cs typeface="Source Code Pro"/>
                <a:sym typeface="Source Code Pro"/>
              </a:rPr>
              <a:t>(REBALANCE_IN_PROGRESS)</a:t>
            </a:r>
            <a:endParaRPr sz="1200" b="1">
              <a:solidFill>
                <a:schemeClr val="accent3"/>
              </a:solidFill>
              <a:latin typeface="Source Code Pro"/>
              <a:ea typeface="Source Code Pro"/>
              <a:cs typeface="Source Code Pro"/>
              <a:sym typeface="Source Code Pro"/>
            </a:endParaRPr>
          </a:p>
        </p:txBody>
      </p:sp>
      <p:sp>
        <p:nvSpPr>
          <p:cNvPr id="3634" name="Google Shape;3634;p93"/>
          <p:cNvSpPr/>
          <p:nvPr/>
        </p:nvSpPr>
        <p:spPr>
          <a:xfrm rot="447685">
            <a:off x="4957974" y="4146419"/>
            <a:ext cx="2395686" cy="281947"/>
          </a:xfrm>
          <a:prstGeom prst="rect">
            <a:avLst/>
          </a:prstGeom>
          <a:noFill/>
          <a:ln>
            <a:noFill/>
          </a:ln>
        </p:spPr>
        <p:txBody>
          <a:bodyPr spcFirstLastPara="1" wrap="square" lIns="45713" tIns="45713" rIns="45713" bIns="45713" anchor="ctr" anchorCtr="0">
            <a:noAutofit/>
          </a:bodyPr>
          <a:lstStyle/>
          <a:p>
            <a:pPr algn="ctr"/>
            <a:r>
              <a:rPr lang="en-US" sz="1200" b="1">
                <a:solidFill>
                  <a:schemeClr val="accent3"/>
                </a:solidFill>
                <a:latin typeface="Source Code Pro"/>
                <a:ea typeface="Source Code Pro"/>
                <a:cs typeface="Source Code Pro"/>
                <a:sym typeface="Source Code Pro"/>
              </a:rPr>
              <a:t>OffsetFetchResponse</a:t>
            </a:r>
            <a:endParaRPr sz="1200" b="1">
              <a:solidFill>
                <a:schemeClr val="accent3"/>
              </a:solidFill>
              <a:latin typeface="Source Code Pro"/>
              <a:ea typeface="Source Code Pro"/>
              <a:cs typeface="Source Code Pro"/>
              <a:sym typeface="Source Code Pro"/>
            </a:endParaRPr>
          </a:p>
          <a:p>
            <a:pPr algn="ctr"/>
            <a:r>
              <a:rPr lang="en-US" sz="1200" b="1">
                <a:solidFill>
                  <a:schemeClr val="accent3"/>
                </a:solidFill>
                <a:latin typeface="Source Code Pro"/>
                <a:ea typeface="Source Code Pro"/>
                <a:cs typeface="Source Code Pro"/>
                <a:sym typeface="Source Code Pro"/>
              </a:rPr>
              <a:t>(REBALANCE_IN_PROGRESS)</a:t>
            </a:r>
            <a:endParaRPr sz="1200" b="1">
              <a:solidFill>
                <a:schemeClr val="accent3"/>
              </a:solidFill>
              <a:latin typeface="Source Code Pro"/>
              <a:ea typeface="Source Code Pro"/>
              <a:cs typeface="Source Code Pro"/>
              <a:sym typeface="Source Code Pr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94"/>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Stop-the-world Rebalance</a:t>
            </a:r>
            <a:endParaRPr dirty="0"/>
          </a:p>
        </p:txBody>
      </p:sp>
      <p:cxnSp>
        <p:nvCxnSpPr>
          <p:cNvPr id="3641" name="Google Shape;3641;p94"/>
          <p:cNvCxnSpPr/>
          <p:nvPr/>
        </p:nvCxnSpPr>
        <p:spPr>
          <a:xfrm rot="10800000" flipH="1">
            <a:off x="4742845" y="5091684"/>
            <a:ext cx="6629400" cy="1650"/>
          </a:xfrm>
          <a:prstGeom prst="straightConnector1">
            <a:avLst/>
          </a:prstGeom>
          <a:noFill/>
          <a:ln w="76200" cap="flat" cmpd="sng">
            <a:solidFill>
              <a:srgbClr val="040531"/>
            </a:solidFill>
            <a:prstDash val="solid"/>
            <a:round/>
            <a:headEnd type="none" w="med" len="med"/>
            <a:tailEnd type="triangle" w="med" len="med"/>
          </a:ln>
        </p:spPr>
      </p:cxnSp>
      <p:cxnSp>
        <p:nvCxnSpPr>
          <p:cNvPr id="3642" name="Google Shape;3642;p94"/>
          <p:cNvCxnSpPr/>
          <p:nvPr/>
        </p:nvCxnSpPr>
        <p:spPr>
          <a:xfrm rot="10800000" flipH="1">
            <a:off x="5552089" y="3072455"/>
            <a:ext cx="5029200" cy="1650"/>
          </a:xfrm>
          <a:prstGeom prst="straightConnector1">
            <a:avLst/>
          </a:prstGeom>
          <a:noFill/>
          <a:ln w="38100" cap="flat" cmpd="sng">
            <a:solidFill>
              <a:srgbClr val="040531"/>
            </a:solidFill>
            <a:prstDash val="dash"/>
            <a:round/>
            <a:headEnd type="none" w="med" len="med"/>
            <a:tailEnd type="none" w="med" len="med"/>
          </a:ln>
        </p:spPr>
      </p:cxnSp>
      <p:cxnSp>
        <p:nvCxnSpPr>
          <p:cNvPr id="3643" name="Google Shape;3643;p94"/>
          <p:cNvCxnSpPr/>
          <p:nvPr/>
        </p:nvCxnSpPr>
        <p:spPr>
          <a:xfrm rot="10800000" flipH="1">
            <a:off x="4744606" y="3070860"/>
            <a:ext cx="777300" cy="1650"/>
          </a:xfrm>
          <a:prstGeom prst="straightConnector1">
            <a:avLst/>
          </a:prstGeom>
          <a:noFill/>
          <a:ln w="38100" cap="flat" cmpd="sng">
            <a:solidFill>
              <a:srgbClr val="040531"/>
            </a:solidFill>
            <a:prstDash val="solid"/>
            <a:round/>
            <a:headEnd type="none" w="med" len="med"/>
            <a:tailEnd type="triangle" w="med" len="med"/>
          </a:ln>
        </p:spPr>
      </p:cxnSp>
      <p:cxnSp>
        <p:nvCxnSpPr>
          <p:cNvPr id="3644" name="Google Shape;3644;p94"/>
          <p:cNvCxnSpPr/>
          <p:nvPr/>
        </p:nvCxnSpPr>
        <p:spPr>
          <a:xfrm rot="10800000" flipH="1">
            <a:off x="5314345" y="3372612"/>
            <a:ext cx="5463600" cy="1650"/>
          </a:xfrm>
          <a:prstGeom prst="straightConnector1">
            <a:avLst/>
          </a:prstGeom>
          <a:noFill/>
          <a:ln w="38100" cap="flat" cmpd="sng">
            <a:solidFill>
              <a:srgbClr val="040531"/>
            </a:solidFill>
            <a:prstDash val="dash"/>
            <a:round/>
            <a:headEnd type="none" w="med" len="med"/>
            <a:tailEnd type="none" w="med" len="med"/>
          </a:ln>
        </p:spPr>
      </p:cxnSp>
      <p:cxnSp>
        <p:nvCxnSpPr>
          <p:cNvPr id="3645" name="Google Shape;3645;p94"/>
          <p:cNvCxnSpPr/>
          <p:nvPr/>
        </p:nvCxnSpPr>
        <p:spPr>
          <a:xfrm rot="10800000" flipH="1">
            <a:off x="4744606" y="3372612"/>
            <a:ext cx="571500" cy="1650"/>
          </a:xfrm>
          <a:prstGeom prst="straightConnector1">
            <a:avLst/>
          </a:prstGeom>
          <a:noFill/>
          <a:ln w="38100" cap="flat" cmpd="sng">
            <a:solidFill>
              <a:srgbClr val="040531"/>
            </a:solidFill>
            <a:prstDash val="solid"/>
            <a:round/>
            <a:headEnd type="none" w="med" len="med"/>
            <a:tailEnd type="triangle" w="med" len="med"/>
          </a:ln>
        </p:spPr>
      </p:cxnSp>
      <p:cxnSp>
        <p:nvCxnSpPr>
          <p:cNvPr id="3646" name="Google Shape;3646;p94"/>
          <p:cNvCxnSpPr/>
          <p:nvPr/>
        </p:nvCxnSpPr>
        <p:spPr>
          <a:xfrm rot="10800000" flipH="1">
            <a:off x="5744113" y="2772298"/>
            <a:ext cx="4672650" cy="1650"/>
          </a:xfrm>
          <a:prstGeom prst="straightConnector1">
            <a:avLst/>
          </a:prstGeom>
          <a:noFill/>
          <a:ln w="38100" cap="flat" cmpd="sng">
            <a:solidFill>
              <a:srgbClr val="040531"/>
            </a:solidFill>
            <a:prstDash val="dash"/>
            <a:round/>
            <a:headEnd type="none" w="med" len="med"/>
            <a:tailEnd type="none" w="med" len="med"/>
          </a:ln>
        </p:spPr>
      </p:cxnSp>
      <p:cxnSp>
        <p:nvCxnSpPr>
          <p:cNvPr id="3647" name="Google Shape;3647;p94"/>
          <p:cNvCxnSpPr/>
          <p:nvPr/>
        </p:nvCxnSpPr>
        <p:spPr>
          <a:xfrm rot="10800000" flipH="1">
            <a:off x="4744606" y="2772301"/>
            <a:ext cx="960150" cy="1650"/>
          </a:xfrm>
          <a:prstGeom prst="straightConnector1">
            <a:avLst/>
          </a:prstGeom>
          <a:noFill/>
          <a:ln w="38100" cap="flat" cmpd="sng">
            <a:solidFill>
              <a:srgbClr val="040531"/>
            </a:solidFill>
            <a:prstDash val="solid"/>
            <a:round/>
            <a:headEnd type="none" w="med" len="med"/>
            <a:tailEnd type="triangle" w="med" len="med"/>
          </a:ln>
        </p:spPr>
      </p:cxnSp>
      <p:sp>
        <p:nvSpPr>
          <p:cNvPr id="3648" name="Google Shape;3648;p94"/>
          <p:cNvSpPr txBox="1"/>
          <p:nvPr/>
        </p:nvSpPr>
        <p:spPr>
          <a:xfrm>
            <a:off x="4744600" y="5151120"/>
            <a:ext cx="19521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Group coordinator</a:t>
            </a:r>
            <a:endParaRPr sz="1200">
              <a:solidFill>
                <a:srgbClr val="040531"/>
              </a:solidFill>
              <a:latin typeface="Montserrat"/>
              <a:ea typeface="Montserrat"/>
              <a:cs typeface="Montserrat"/>
              <a:sym typeface="Montserrat"/>
            </a:endParaRPr>
          </a:p>
        </p:txBody>
      </p:sp>
      <p:sp>
        <p:nvSpPr>
          <p:cNvPr id="3649" name="Google Shape;3649;p94"/>
          <p:cNvSpPr txBox="1"/>
          <p:nvPr/>
        </p:nvSpPr>
        <p:spPr>
          <a:xfrm>
            <a:off x="3659281" y="2526792"/>
            <a:ext cx="15957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Consumer 1 (p0,p2)</a:t>
            </a:r>
            <a:endParaRPr sz="1200">
              <a:solidFill>
                <a:srgbClr val="040531"/>
              </a:solidFill>
              <a:latin typeface="Montserrat"/>
              <a:ea typeface="Montserrat"/>
              <a:cs typeface="Montserrat"/>
              <a:sym typeface="Montserrat"/>
            </a:endParaRPr>
          </a:p>
        </p:txBody>
      </p:sp>
      <p:sp>
        <p:nvSpPr>
          <p:cNvPr id="3650" name="Google Shape;3650;p94"/>
          <p:cNvSpPr txBox="1"/>
          <p:nvPr/>
        </p:nvSpPr>
        <p:spPr>
          <a:xfrm>
            <a:off x="3659281" y="2814828"/>
            <a:ext cx="15042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Consumer 2 (p1)</a:t>
            </a:r>
            <a:endParaRPr sz="1200">
              <a:solidFill>
                <a:srgbClr val="040531"/>
              </a:solidFill>
              <a:latin typeface="Montserrat"/>
              <a:ea typeface="Montserrat"/>
              <a:cs typeface="Montserrat"/>
              <a:sym typeface="Montserrat"/>
            </a:endParaRPr>
          </a:p>
        </p:txBody>
      </p:sp>
      <p:sp>
        <p:nvSpPr>
          <p:cNvPr id="3651" name="Google Shape;3651;p94"/>
          <p:cNvSpPr txBox="1"/>
          <p:nvPr/>
        </p:nvSpPr>
        <p:spPr>
          <a:xfrm>
            <a:off x="3659281" y="3130296"/>
            <a:ext cx="15042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Consumer 3 joins</a:t>
            </a:r>
            <a:endParaRPr sz="1200">
              <a:solidFill>
                <a:srgbClr val="040531"/>
              </a:solidFill>
              <a:latin typeface="Montserrat"/>
              <a:ea typeface="Montserrat"/>
              <a:cs typeface="Montserrat"/>
              <a:sym typeface="Montserrat"/>
            </a:endParaRPr>
          </a:p>
        </p:txBody>
      </p:sp>
      <p:grpSp>
        <p:nvGrpSpPr>
          <p:cNvPr id="3652" name="Google Shape;3652;p94"/>
          <p:cNvGrpSpPr/>
          <p:nvPr/>
        </p:nvGrpSpPr>
        <p:grpSpPr>
          <a:xfrm>
            <a:off x="5333704" y="2772382"/>
            <a:ext cx="2545244" cy="2276006"/>
            <a:chOff x="4607997" y="4340015"/>
            <a:chExt cx="6988588" cy="6004500"/>
          </a:xfrm>
        </p:grpSpPr>
        <p:cxnSp>
          <p:nvCxnSpPr>
            <p:cNvPr id="3653" name="Google Shape;3653;p94"/>
            <p:cNvCxnSpPr/>
            <p:nvPr/>
          </p:nvCxnSpPr>
          <p:spPr>
            <a:xfrm rot="4142478" flipH="1">
              <a:off x="3105825" y="8156488"/>
              <a:ext cx="468164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654" name="Google Shape;3654;p94"/>
            <p:cNvCxnSpPr/>
            <p:nvPr/>
          </p:nvCxnSpPr>
          <p:spPr>
            <a:xfrm rot="4143019" flipH="1">
              <a:off x="3381193" y="7745663"/>
              <a:ext cx="555030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655" name="Google Shape;3655;p94"/>
            <p:cNvCxnSpPr/>
            <p:nvPr/>
          </p:nvCxnSpPr>
          <p:spPr>
            <a:xfrm rot="4143221" flipH="1">
              <a:off x="3637053" y="7340788"/>
              <a:ext cx="6428096" cy="2955"/>
            </a:xfrm>
            <a:prstGeom prst="straightConnector1">
              <a:avLst/>
            </a:prstGeom>
            <a:noFill/>
            <a:ln w="38100" cap="flat" cmpd="sng">
              <a:solidFill>
                <a:srgbClr val="040531"/>
              </a:solidFill>
              <a:prstDash val="lgDashDot"/>
              <a:round/>
              <a:headEnd type="triangle" w="med" len="med"/>
              <a:tailEnd type="none" w="med" len="med"/>
            </a:ln>
          </p:spPr>
        </p:cxnSp>
        <p:cxnSp>
          <p:nvCxnSpPr>
            <p:cNvPr id="3656" name="Google Shape;3656;p94"/>
            <p:cNvCxnSpPr/>
            <p:nvPr/>
          </p:nvCxnSpPr>
          <p:spPr>
            <a:xfrm rot="-4142478">
              <a:off x="8417112" y="8156488"/>
              <a:ext cx="468164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657" name="Google Shape;3657;p94"/>
            <p:cNvCxnSpPr/>
            <p:nvPr/>
          </p:nvCxnSpPr>
          <p:spPr>
            <a:xfrm rot="-4143019">
              <a:off x="7273085" y="7711463"/>
              <a:ext cx="555030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658" name="Google Shape;3658;p94"/>
            <p:cNvCxnSpPr/>
            <p:nvPr/>
          </p:nvCxnSpPr>
          <p:spPr>
            <a:xfrm rot="-4143221">
              <a:off x="6139433" y="7340788"/>
              <a:ext cx="6428096" cy="2955"/>
            </a:xfrm>
            <a:prstGeom prst="straightConnector1">
              <a:avLst/>
            </a:prstGeom>
            <a:noFill/>
            <a:ln w="38100" cap="flat" cmpd="sng">
              <a:solidFill>
                <a:srgbClr val="040531"/>
              </a:solidFill>
              <a:prstDash val="lgDashDot"/>
              <a:round/>
              <a:headEnd type="none" w="med" len="med"/>
              <a:tailEnd type="triangle" w="med" len="med"/>
            </a:ln>
          </p:spPr>
        </p:cxnSp>
      </p:grpSp>
      <p:sp>
        <p:nvSpPr>
          <p:cNvPr id="3659" name="Google Shape;3659;p94"/>
          <p:cNvSpPr/>
          <p:nvPr/>
        </p:nvSpPr>
        <p:spPr>
          <a:xfrm rot="6557">
            <a:off x="5097960" y="3846238"/>
            <a:ext cx="1572753"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JoinGroupRequest</a:t>
            </a:r>
            <a:endParaRPr sz="1200" b="1">
              <a:solidFill>
                <a:srgbClr val="6144D7"/>
              </a:solidFill>
              <a:latin typeface="Source Code Pro"/>
              <a:ea typeface="Source Code Pro"/>
              <a:cs typeface="Source Code Pro"/>
              <a:sym typeface="Source Code Pro"/>
            </a:endParaRPr>
          </a:p>
        </p:txBody>
      </p:sp>
      <p:sp>
        <p:nvSpPr>
          <p:cNvPr id="3660" name="Google Shape;3660;p94"/>
          <p:cNvSpPr/>
          <p:nvPr/>
        </p:nvSpPr>
        <p:spPr>
          <a:xfrm rot="5902">
            <a:off x="6418786" y="4248925"/>
            <a:ext cx="1572753"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JoinGroupResponse</a:t>
            </a:r>
            <a:endParaRPr sz="1200" b="1">
              <a:solidFill>
                <a:srgbClr val="6144D7"/>
              </a:solidFill>
              <a:latin typeface="Source Code Pro"/>
              <a:ea typeface="Source Code Pro"/>
              <a:cs typeface="Source Code Pro"/>
              <a:sym typeface="Source Code Pro"/>
            </a:endParaRPr>
          </a:p>
        </p:txBody>
      </p:sp>
      <p:cxnSp>
        <p:nvCxnSpPr>
          <p:cNvPr id="3661" name="Google Shape;3661;p94"/>
          <p:cNvCxnSpPr/>
          <p:nvPr/>
        </p:nvCxnSpPr>
        <p:spPr>
          <a:xfrm rot="5400000" flipH="1">
            <a:off x="6540766" y="4007415"/>
            <a:ext cx="3063300" cy="1350"/>
          </a:xfrm>
          <a:prstGeom prst="straightConnector1">
            <a:avLst/>
          </a:prstGeom>
          <a:noFill/>
          <a:ln w="38100" cap="flat" cmpd="sng">
            <a:solidFill>
              <a:srgbClr val="040531"/>
            </a:solidFill>
            <a:prstDash val="solid"/>
            <a:round/>
            <a:headEnd type="diamond" w="med" len="med"/>
            <a:tailEnd type="diamond" w="med" len="med"/>
          </a:ln>
        </p:spPr>
      </p:cxnSp>
      <p:sp>
        <p:nvSpPr>
          <p:cNvPr id="3662" name="Google Shape;3662;p94"/>
          <p:cNvSpPr txBox="1"/>
          <p:nvPr/>
        </p:nvSpPr>
        <p:spPr>
          <a:xfrm>
            <a:off x="8130697" y="5151120"/>
            <a:ext cx="19521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Synchronization barrier</a:t>
            </a:r>
            <a:endParaRPr sz="1200">
              <a:solidFill>
                <a:srgbClr val="040531"/>
              </a:solidFill>
              <a:latin typeface="Montserrat"/>
              <a:ea typeface="Montserrat"/>
              <a:cs typeface="Montserrat"/>
              <a:sym typeface="Montserrat"/>
            </a:endParaRPr>
          </a:p>
        </p:txBody>
      </p:sp>
      <p:sp>
        <p:nvSpPr>
          <p:cNvPr id="3663" name="Google Shape;3663;p94"/>
          <p:cNvSpPr txBox="1"/>
          <p:nvPr/>
        </p:nvSpPr>
        <p:spPr>
          <a:xfrm>
            <a:off x="10421269" y="2526792"/>
            <a:ext cx="42615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(p0)</a:t>
            </a:r>
            <a:endParaRPr sz="1200">
              <a:solidFill>
                <a:srgbClr val="040531"/>
              </a:solidFill>
              <a:latin typeface="Montserrat"/>
              <a:ea typeface="Montserrat"/>
              <a:cs typeface="Montserrat"/>
              <a:sym typeface="Montserrat"/>
            </a:endParaRPr>
          </a:p>
        </p:txBody>
      </p:sp>
      <p:sp>
        <p:nvSpPr>
          <p:cNvPr id="3664" name="Google Shape;3664;p94"/>
          <p:cNvSpPr txBox="1"/>
          <p:nvPr/>
        </p:nvSpPr>
        <p:spPr>
          <a:xfrm>
            <a:off x="10595005" y="2814828"/>
            <a:ext cx="42615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(p1)</a:t>
            </a:r>
            <a:endParaRPr sz="1200">
              <a:solidFill>
                <a:srgbClr val="040531"/>
              </a:solidFill>
              <a:latin typeface="Montserrat"/>
              <a:ea typeface="Montserrat"/>
              <a:cs typeface="Montserrat"/>
              <a:sym typeface="Montserrat"/>
            </a:endParaRPr>
          </a:p>
        </p:txBody>
      </p:sp>
      <p:sp>
        <p:nvSpPr>
          <p:cNvPr id="3665" name="Google Shape;3665;p94"/>
          <p:cNvSpPr txBox="1"/>
          <p:nvPr/>
        </p:nvSpPr>
        <p:spPr>
          <a:xfrm>
            <a:off x="10764169" y="3130296"/>
            <a:ext cx="42615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(p2)</a:t>
            </a:r>
            <a:endParaRPr sz="1200">
              <a:solidFill>
                <a:srgbClr val="040531"/>
              </a:solidFill>
              <a:latin typeface="Montserrat"/>
              <a:ea typeface="Montserrat"/>
              <a:cs typeface="Montserrat"/>
              <a:sym typeface="Montserrat"/>
            </a:endParaRPr>
          </a:p>
        </p:txBody>
      </p:sp>
      <p:cxnSp>
        <p:nvCxnSpPr>
          <p:cNvPr id="3666" name="Google Shape;3666;p94"/>
          <p:cNvCxnSpPr/>
          <p:nvPr/>
        </p:nvCxnSpPr>
        <p:spPr>
          <a:xfrm rot="10800000" flipH="1">
            <a:off x="10613293" y="3070860"/>
            <a:ext cx="754350" cy="1650"/>
          </a:xfrm>
          <a:prstGeom prst="straightConnector1">
            <a:avLst/>
          </a:prstGeom>
          <a:noFill/>
          <a:ln w="38100" cap="flat" cmpd="sng">
            <a:solidFill>
              <a:srgbClr val="040531"/>
            </a:solidFill>
            <a:prstDash val="solid"/>
            <a:round/>
            <a:headEnd type="none" w="med" len="med"/>
            <a:tailEnd type="triangle" w="med" len="med"/>
          </a:ln>
        </p:spPr>
      </p:cxnSp>
      <p:cxnSp>
        <p:nvCxnSpPr>
          <p:cNvPr id="3667" name="Google Shape;3667;p94"/>
          <p:cNvCxnSpPr/>
          <p:nvPr/>
        </p:nvCxnSpPr>
        <p:spPr>
          <a:xfrm rot="10800000" flipH="1">
            <a:off x="10805317" y="3372612"/>
            <a:ext cx="570000" cy="1650"/>
          </a:xfrm>
          <a:prstGeom prst="straightConnector1">
            <a:avLst/>
          </a:prstGeom>
          <a:noFill/>
          <a:ln w="38100" cap="flat" cmpd="sng">
            <a:solidFill>
              <a:srgbClr val="040531"/>
            </a:solidFill>
            <a:prstDash val="solid"/>
            <a:round/>
            <a:headEnd type="none" w="med" len="med"/>
            <a:tailEnd type="triangle" w="med" len="med"/>
          </a:ln>
        </p:spPr>
      </p:cxnSp>
      <p:grpSp>
        <p:nvGrpSpPr>
          <p:cNvPr id="3668" name="Google Shape;3668;p94"/>
          <p:cNvGrpSpPr/>
          <p:nvPr/>
        </p:nvGrpSpPr>
        <p:grpSpPr>
          <a:xfrm>
            <a:off x="8265885" y="2783552"/>
            <a:ext cx="2546642" cy="2276907"/>
            <a:chOff x="4607997" y="4340015"/>
            <a:chExt cx="6988588" cy="6004500"/>
          </a:xfrm>
        </p:grpSpPr>
        <p:cxnSp>
          <p:nvCxnSpPr>
            <p:cNvPr id="3669" name="Google Shape;3669;p94"/>
            <p:cNvCxnSpPr/>
            <p:nvPr/>
          </p:nvCxnSpPr>
          <p:spPr>
            <a:xfrm rot="4142478" flipH="1">
              <a:off x="3105825" y="8156488"/>
              <a:ext cx="468164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670" name="Google Shape;3670;p94"/>
            <p:cNvCxnSpPr/>
            <p:nvPr/>
          </p:nvCxnSpPr>
          <p:spPr>
            <a:xfrm rot="4143019" flipH="1">
              <a:off x="3381193" y="7745663"/>
              <a:ext cx="555030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671" name="Google Shape;3671;p94"/>
            <p:cNvCxnSpPr/>
            <p:nvPr/>
          </p:nvCxnSpPr>
          <p:spPr>
            <a:xfrm rot="4143221" flipH="1">
              <a:off x="3637053" y="7340788"/>
              <a:ext cx="6428096" cy="2955"/>
            </a:xfrm>
            <a:prstGeom prst="straightConnector1">
              <a:avLst/>
            </a:prstGeom>
            <a:noFill/>
            <a:ln w="38100" cap="flat" cmpd="sng">
              <a:solidFill>
                <a:srgbClr val="040531"/>
              </a:solidFill>
              <a:prstDash val="lgDashDot"/>
              <a:round/>
              <a:headEnd type="triangle" w="med" len="med"/>
              <a:tailEnd type="none" w="med" len="med"/>
            </a:ln>
          </p:spPr>
        </p:cxnSp>
        <p:cxnSp>
          <p:nvCxnSpPr>
            <p:cNvPr id="3672" name="Google Shape;3672;p94"/>
            <p:cNvCxnSpPr/>
            <p:nvPr/>
          </p:nvCxnSpPr>
          <p:spPr>
            <a:xfrm rot="-4142478">
              <a:off x="8417112" y="8156488"/>
              <a:ext cx="468164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673" name="Google Shape;3673;p94"/>
            <p:cNvCxnSpPr/>
            <p:nvPr/>
          </p:nvCxnSpPr>
          <p:spPr>
            <a:xfrm rot="-4143019">
              <a:off x="7273085" y="7711463"/>
              <a:ext cx="555030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674" name="Google Shape;3674;p94"/>
            <p:cNvCxnSpPr/>
            <p:nvPr/>
          </p:nvCxnSpPr>
          <p:spPr>
            <a:xfrm rot="-4143221">
              <a:off x="6139433" y="7340788"/>
              <a:ext cx="6428096" cy="2955"/>
            </a:xfrm>
            <a:prstGeom prst="straightConnector1">
              <a:avLst/>
            </a:prstGeom>
            <a:noFill/>
            <a:ln w="38100" cap="flat" cmpd="sng">
              <a:solidFill>
                <a:srgbClr val="040531"/>
              </a:solidFill>
              <a:prstDash val="lgDashDot"/>
              <a:round/>
              <a:headEnd type="none" w="med" len="med"/>
              <a:tailEnd type="triangle" w="med" len="med"/>
            </a:ln>
          </p:spPr>
        </p:cxnSp>
      </p:grpSp>
      <p:cxnSp>
        <p:nvCxnSpPr>
          <p:cNvPr id="3675" name="Google Shape;3675;p94"/>
          <p:cNvCxnSpPr/>
          <p:nvPr/>
        </p:nvCxnSpPr>
        <p:spPr>
          <a:xfrm rot="10800000" flipH="1">
            <a:off x="10462417" y="2772298"/>
            <a:ext cx="914400" cy="1650"/>
          </a:xfrm>
          <a:prstGeom prst="straightConnector1">
            <a:avLst/>
          </a:prstGeom>
          <a:noFill/>
          <a:ln w="38100" cap="flat" cmpd="sng">
            <a:solidFill>
              <a:srgbClr val="040531"/>
            </a:solidFill>
            <a:prstDash val="solid"/>
            <a:round/>
            <a:headEnd type="none" w="med" len="med"/>
            <a:tailEnd type="triangle" w="med" len="med"/>
          </a:ln>
        </p:spPr>
      </p:cxnSp>
      <p:sp>
        <p:nvSpPr>
          <p:cNvPr id="3676" name="Google Shape;3676;p94"/>
          <p:cNvSpPr/>
          <p:nvPr/>
        </p:nvSpPr>
        <p:spPr>
          <a:xfrm rot="6494">
            <a:off x="8116979" y="3846088"/>
            <a:ext cx="1508703"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SyncGroupRequest</a:t>
            </a:r>
            <a:endParaRPr sz="1200" b="1">
              <a:solidFill>
                <a:srgbClr val="6144D7"/>
              </a:solidFill>
              <a:latin typeface="Source Code Pro"/>
              <a:ea typeface="Source Code Pro"/>
              <a:cs typeface="Source Code Pro"/>
              <a:sym typeface="Source Code Pro"/>
            </a:endParaRPr>
          </a:p>
        </p:txBody>
      </p:sp>
      <p:sp>
        <p:nvSpPr>
          <p:cNvPr id="3677" name="Google Shape;3677;p94"/>
          <p:cNvSpPr/>
          <p:nvPr/>
        </p:nvSpPr>
        <p:spPr>
          <a:xfrm rot="7089">
            <a:off x="9380697" y="4248925"/>
            <a:ext cx="1600204"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SyncGroupResponse</a:t>
            </a:r>
            <a:endParaRPr sz="1200" b="1">
              <a:solidFill>
                <a:srgbClr val="6144D7"/>
              </a:solidFill>
              <a:latin typeface="Source Code Pro"/>
              <a:ea typeface="Source Code Pro"/>
              <a:cs typeface="Source Code Pro"/>
              <a:sym typeface="Source Code Pro"/>
            </a:endParaRPr>
          </a:p>
        </p:txBody>
      </p:sp>
      <p:sp>
        <p:nvSpPr>
          <p:cNvPr id="3678" name="Google Shape;3678;p94"/>
          <p:cNvSpPr/>
          <p:nvPr/>
        </p:nvSpPr>
        <p:spPr>
          <a:xfrm rot="-3902371" flipH="1">
            <a:off x="5191481" y="2808573"/>
            <a:ext cx="699538" cy="233197"/>
          </a:xfrm>
          <a:prstGeom prst="roundRect">
            <a:avLst>
              <a:gd name="adj" fmla="val 50000"/>
            </a:avLst>
          </a:prstGeom>
          <a:noFill/>
          <a:ln w="76200" cap="flat" cmpd="sng">
            <a:solidFill>
              <a:srgbClr val="D8365D"/>
            </a:solidFill>
            <a:prstDash val="dash"/>
            <a:round/>
            <a:headEnd type="none" w="sm" len="sm"/>
            <a:tailEnd type="none" w="sm" len="sm"/>
          </a:ln>
        </p:spPr>
        <p:txBody>
          <a:bodyPr spcFirstLastPara="1" wrap="square" lIns="45713" tIns="45713" rIns="45713" bIns="45713" anchor="ctr" anchorCtr="0">
            <a:noAutofit/>
          </a:bodyPr>
          <a:lstStyle/>
          <a:p>
            <a:endParaRPr sz="900"/>
          </a:p>
        </p:txBody>
      </p:sp>
      <p:sp>
        <p:nvSpPr>
          <p:cNvPr id="3679" name="Google Shape;3679;p94"/>
          <p:cNvSpPr/>
          <p:nvPr/>
        </p:nvSpPr>
        <p:spPr>
          <a:xfrm>
            <a:off x="5341777" y="2330196"/>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1</a:t>
            </a:r>
            <a:endParaRPr sz="1500" b="1">
              <a:solidFill>
                <a:srgbClr val="FFFFFF"/>
              </a:solidFill>
              <a:latin typeface="Montserrat"/>
              <a:ea typeface="Montserrat"/>
              <a:cs typeface="Montserrat"/>
              <a:sym typeface="Montserrat"/>
            </a:endParaRPr>
          </a:p>
        </p:txBody>
      </p:sp>
      <p:sp>
        <p:nvSpPr>
          <p:cNvPr id="3680" name="Google Shape;3680;p94"/>
          <p:cNvSpPr/>
          <p:nvPr/>
        </p:nvSpPr>
        <p:spPr>
          <a:xfrm>
            <a:off x="4823616" y="3850069"/>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2</a:t>
            </a:r>
            <a:endParaRPr sz="1500" b="1">
              <a:solidFill>
                <a:srgbClr val="FFFFFF"/>
              </a:solidFill>
              <a:latin typeface="Montserrat"/>
              <a:ea typeface="Montserrat"/>
              <a:cs typeface="Montserrat"/>
              <a:sym typeface="Montserrat"/>
            </a:endParaRPr>
          </a:p>
        </p:txBody>
      </p:sp>
      <p:sp>
        <p:nvSpPr>
          <p:cNvPr id="3681" name="Google Shape;3681;p94"/>
          <p:cNvSpPr/>
          <p:nvPr/>
        </p:nvSpPr>
        <p:spPr>
          <a:xfrm>
            <a:off x="7833517" y="3843528"/>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3</a:t>
            </a:r>
            <a:endParaRPr sz="1500" b="1">
              <a:solidFill>
                <a:srgbClr val="FFFFFF"/>
              </a:solidFill>
              <a:latin typeface="Montserrat"/>
              <a:ea typeface="Montserrat"/>
              <a:cs typeface="Montserrat"/>
              <a:sym typeface="Montserrat"/>
            </a:endParaRPr>
          </a:p>
        </p:txBody>
      </p:sp>
      <p:sp>
        <p:nvSpPr>
          <p:cNvPr id="3682" name="Google Shape;3682;p94"/>
          <p:cNvSpPr/>
          <p:nvPr/>
        </p:nvSpPr>
        <p:spPr>
          <a:xfrm>
            <a:off x="11005323" y="4252747"/>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4</a:t>
            </a:r>
            <a:endParaRPr sz="1500" b="1">
              <a:solidFill>
                <a:srgbClr val="FFFFFF"/>
              </a:solidFill>
              <a:latin typeface="Montserrat"/>
              <a:ea typeface="Montserrat"/>
              <a:cs typeface="Montserrat"/>
              <a:sym typeface="Montserrat"/>
            </a:endParaRPr>
          </a:p>
        </p:txBody>
      </p:sp>
      <p:sp>
        <p:nvSpPr>
          <p:cNvPr id="3683" name="Google Shape;3683;p94"/>
          <p:cNvSpPr/>
          <p:nvPr/>
        </p:nvSpPr>
        <p:spPr>
          <a:xfrm>
            <a:off x="408788" y="1828800"/>
            <a:ext cx="3049500" cy="3562650"/>
          </a:xfrm>
          <a:prstGeom prst="roundRect">
            <a:avLst>
              <a:gd name="adj" fmla="val 6115"/>
            </a:avLst>
          </a:prstGeom>
          <a:solidFill>
            <a:srgbClr val="0E68BC"/>
          </a:solidFill>
          <a:ln>
            <a:noFill/>
          </a:ln>
          <a:effectLst>
            <a:outerShdw blurRad="292100" dist="190500" dir="5400000" algn="t" rotWithShape="0">
              <a:srgbClr val="000000">
                <a:alpha val="25000"/>
              </a:srgbClr>
            </a:outerShdw>
          </a:effectLst>
        </p:spPr>
        <p:txBody>
          <a:bodyPr spcFirstLastPara="1" wrap="square" lIns="137150" tIns="22850" rIns="45713" bIns="22850" anchor="t" anchorCtr="0">
            <a:noAutofit/>
          </a:bodyPr>
          <a:lstStyle/>
          <a:p>
            <a:pPr>
              <a:lnSpc>
                <a:spcPct val="115000"/>
              </a:lnSpc>
              <a:spcBef>
                <a:spcPts val="500"/>
              </a:spcBef>
            </a:pPr>
            <a:r>
              <a:rPr lang="en-US" sz="1500" b="1">
                <a:solidFill>
                  <a:srgbClr val="FFFFFF"/>
                </a:solidFill>
                <a:latin typeface="Montserrat"/>
                <a:ea typeface="Montserrat"/>
                <a:cs typeface="Montserrat"/>
                <a:sym typeface="Montserrat"/>
              </a:rPr>
              <a:t>Consumers:</a:t>
            </a:r>
            <a:endParaRPr sz="1500" b="1">
              <a:solidFill>
                <a:srgbClr val="FFFFFF"/>
              </a:solidFill>
              <a:latin typeface="Montserrat"/>
              <a:ea typeface="Montserrat"/>
              <a:cs typeface="Montserrat"/>
              <a:sym typeface="Montserrat"/>
            </a:endParaRPr>
          </a:p>
          <a:p>
            <a:pPr marL="228600" indent="-209550">
              <a:lnSpc>
                <a:spcPct val="115000"/>
              </a:lnSpc>
              <a:spcBef>
                <a:spcPts val="500"/>
              </a:spcBef>
              <a:buClr>
                <a:srgbClr val="FFFFFF"/>
              </a:buClr>
              <a:buSzPts val="3000"/>
              <a:buFont typeface="Montserrat"/>
              <a:buAutoNum type="arabicParenR"/>
            </a:pPr>
            <a:r>
              <a:rPr lang="en-US" sz="1500" b="1">
                <a:solidFill>
                  <a:srgbClr val="FFFFFF"/>
                </a:solidFill>
                <a:latin typeface="Montserrat"/>
                <a:ea typeface="Montserrat"/>
                <a:cs typeface="Montserrat"/>
                <a:sym typeface="Montserrat"/>
              </a:rPr>
              <a:t>Revoke current partition assignment and clean up the partition states</a:t>
            </a:r>
            <a:endParaRPr sz="1500" b="1">
              <a:solidFill>
                <a:srgbClr val="FFFFFF"/>
              </a:solidFill>
              <a:latin typeface="Montserrat"/>
              <a:ea typeface="Montserrat"/>
              <a:cs typeface="Montserrat"/>
              <a:sym typeface="Montserrat"/>
            </a:endParaRPr>
          </a:p>
          <a:p>
            <a:pPr marL="228600" indent="-209550">
              <a:lnSpc>
                <a:spcPct val="115000"/>
              </a:lnSpc>
              <a:spcBef>
                <a:spcPts val="500"/>
              </a:spcBef>
              <a:buClr>
                <a:srgbClr val="FFFFFF"/>
              </a:buClr>
              <a:buSzPts val="3000"/>
              <a:buFont typeface="Montserrat"/>
              <a:buAutoNum type="arabicParenR"/>
            </a:pPr>
            <a:r>
              <a:rPr lang="en-US" sz="1500" b="1">
                <a:solidFill>
                  <a:srgbClr val="FFFFFF"/>
                </a:solidFill>
                <a:latin typeface="Montserrat"/>
                <a:ea typeface="Montserrat"/>
                <a:cs typeface="Montserrat"/>
                <a:sym typeface="Montserrat"/>
              </a:rPr>
              <a:t>Join the group</a:t>
            </a:r>
            <a:endParaRPr sz="1500" b="1">
              <a:solidFill>
                <a:srgbClr val="FFFFFF"/>
              </a:solidFill>
              <a:latin typeface="Montserrat"/>
              <a:ea typeface="Montserrat"/>
              <a:cs typeface="Montserrat"/>
              <a:sym typeface="Montserrat"/>
            </a:endParaRPr>
          </a:p>
          <a:p>
            <a:pPr marL="228600" indent="-209550">
              <a:lnSpc>
                <a:spcPct val="115000"/>
              </a:lnSpc>
              <a:spcBef>
                <a:spcPts val="500"/>
              </a:spcBef>
              <a:buClr>
                <a:srgbClr val="FFFFFF"/>
              </a:buClr>
              <a:buSzPts val="3000"/>
              <a:buFont typeface="Montserrat"/>
              <a:buAutoNum type="arabicParenR"/>
            </a:pPr>
            <a:r>
              <a:rPr lang="en-US" sz="1500" b="1">
                <a:solidFill>
                  <a:srgbClr val="FFFFFF"/>
                </a:solidFill>
                <a:latin typeface="Montserrat"/>
                <a:ea typeface="Montserrat"/>
                <a:cs typeface="Montserrat"/>
                <a:sym typeface="Montserrat"/>
              </a:rPr>
              <a:t>Sync with the group</a:t>
            </a:r>
            <a:endParaRPr sz="1500" b="1">
              <a:solidFill>
                <a:srgbClr val="FFFFFF"/>
              </a:solidFill>
              <a:latin typeface="Montserrat"/>
              <a:ea typeface="Montserrat"/>
              <a:cs typeface="Montserrat"/>
              <a:sym typeface="Montserrat"/>
            </a:endParaRPr>
          </a:p>
          <a:p>
            <a:pPr marL="228600" indent="-209550">
              <a:lnSpc>
                <a:spcPct val="115000"/>
              </a:lnSpc>
              <a:spcBef>
                <a:spcPts val="500"/>
              </a:spcBef>
              <a:buClr>
                <a:srgbClr val="FFFFFF"/>
              </a:buClr>
              <a:buSzPts val="3000"/>
              <a:buFont typeface="Montserrat"/>
              <a:buAutoNum type="arabicParenR"/>
            </a:pPr>
            <a:r>
              <a:rPr lang="en-US" sz="1500" b="1">
                <a:solidFill>
                  <a:srgbClr val="FFFFFF"/>
                </a:solidFill>
                <a:latin typeface="Montserrat"/>
                <a:ea typeface="Montserrat"/>
                <a:cs typeface="Montserrat"/>
                <a:sym typeface="Montserrat"/>
              </a:rPr>
              <a:t>Receive new partition assignments</a:t>
            </a:r>
            <a:endParaRPr sz="1500" b="1">
              <a:solidFill>
                <a:srgbClr val="FFFFFF"/>
              </a:solidFill>
              <a:latin typeface="Montserrat"/>
              <a:ea typeface="Montserrat"/>
              <a:cs typeface="Montserrat"/>
              <a:sym typeface="Montserrat"/>
            </a:endParaRPr>
          </a:p>
          <a:p>
            <a:pPr lvl="1" indent="-209550">
              <a:lnSpc>
                <a:spcPct val="115000"/>
              </a:lnSpc>
              <a:spcBef>
                <a:spcPts val="500"/>
              </a:spcBef>
              <a:buClr>
                <a:srgbClr val="FFFFFF"/>
              </a:buClr>
              <a:buSzPts val="3000"/>
              <a:buFont typeface="Montserrat"/>
              <a:buAutoNum type="alphaLcParenR"/>
            </a:pPr>
            <a:r>
              <a:rPr lang="en-US" sz="1500" b="1">
                <a:solidFill>
                  <a:srgbClr val="FFFFFF"/>
                </a:solidFill>
                <a:latin typeface="Montserrat"/>
                <a:ea typeface="Montserrat"/>
                <a:cs typeface="Montserrat"/>
                <a:sym typeface="Montserrat"/>
              </a:rPr>
              <a:t>Build the partition state</a:t>
            </a:r>
            <a:endParaRPr sz="1500" b="1">
              <a:solidFill>
                <a:srgbClr val="FFFFFF"/>
              </a:solidFill>
              <a:latin typeface="Montserrat"/>
              <a:ea typeface="Montserrat"/>
              <a:cs typeface="Montserrat"/>
              <a:sym typeface="Montserrat"/>
            </a:endParaRPr>
          </a:p>
          <a:p>
            <a:pPr lvl="1" indent="-209550">
              <a:lnSpc>
                <a:spcPct val="115000"/>
              </a:lnSpc>
              <a:spcBef>
                <a:spcPts val="500"/>
              </a:spcBef>
              <a:spcAft>
                <a:spcPts val="500"/>
              </a:spcAft>
              <a:buClr>
                <a:srgbClr val="FFFFFF"/>
              </a:buClr>
              <a:buSzPts val="3000"/>
              <a:buFont typeface="Montserrat"/>
              <a:buAutoNum type="alphaLcParenR"/>
            </a:pPr>
            <a:r>
              <a:rPr lang="en-US" sz="1500" b="1">
                <a:solidFill>
                  <a:srgbClr val="FFFFFF"/>
                </a:solidFill>
                <a:latin typeface="Montserrat"/>
                <a:ea typeface="Montserrat"/>
                <a:cs typeface="Montserrat"/>
                <a:sym typeface="Montserrat"/>
              </a:rPr>
              <a:t>Resume consumption</a:t>
            </a:r>
            <a:endParaRPr sz="1500" b="1">
              <a:solidFill>
                <a:srgbClr val="FFFFFF"/>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88"/>
        <p:cNvGrpSpPr/>
        <p:nvPr/>
      </p:nvGrpSpPr>
      <p:grpSpPr>
        <a:xfrm>
          <a:off x="0" y="0"/>
          <a:ext cx="0" cy="0"/>
          <a:chOff x="0" y="0"/>
          <a:chExt cx="0" cy="0"/>
        </a:xfrm>
      </p:grpSpPr>
      <p:sp>
        <p:nvSpPr>
          <p:cNvPr id="3689" name="Google Shape;3689;p95"/>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Stop-the-world Problem 1 -</a:t>
            </a:r>
            <a:br>
              <a:rPr lang="en-US"/>
            </a:br>
            <a:r>
              <a:rPr lang="en-US"/>
              <a:t>Rebuilding the State</a:t>
            </a:r>
            <a:endParaRPr lang="en-US"/>
          </a:p>
        </p:txBody>
      </p:sp>
      <p:cxnSp>
        <p:nvCxnSpPr>
          <p:cNvPr id="3690" name="Google Shape;3690;p95"/>
          <p:cNvCxnSpPr/>
          <p:nvPr/>
        </p:nvCxnSpPr>
        <p:spPr>
          <a:xfrm rot="10800000" flipH="1">
            <a:off x="4742845" y="5091684"/>
            <a:ext cx="6629400" cy="1650"/>
          </a:xfrm>
          <a:prstGeom prst="straightConnector1">
            <a:avLst/>
          </a:prstGeom>
          <a:noFill/>
          <a:ln w="76200" cap="flat" cmpd="sng">
            <a:solidFill>
              <a:srgbClr val="040531"/>
            </a:solidFill>
            <a:prstDash val="solid"/>
            <a:round/>
            <a:headEnd type="none" w="med" len="med"/>
            <a:tailEnd type="triangle" w="med" len="med"/>
          </a:ln>
        </p:spPr>
      </p:cxnSp>
      <p:cxnSp>
        <p:nvCxnSpPr>
          <p:cNvPr id="3691" name="Google Shape;3691;p95"/>
          <p:cNvCxnSpPr/>
          <p:nvPr/>
        </p:nvCxnSpPr>
        <p:spPr>
          <a:xfrm rot="10800000" flipH="1">
            <a:off x="5552089" y="3072455"/>
            <a:ext cx="5029200" cy="1650"/>
          </a:xfrm>
          <a:prstGeom prst="straightConnector1">
            <a:avLst/>
          </a:prstGeom>
          <a:noFill/>
          <a:ln w="38100" cap="flat" cmpd="sng">
            <a:solidFill>
              <a:srgbClr val="040531"/>
            </a:solidFill>
            <a:prstDash val="dash"/>
            <a:round/>
            <a:headEnd type="none" w="med" len="med"/>
            <a:tailEnd type="none" w="med" len="med"/>
          </a:ln>
        </p:spPr>
      </p:cxnSp>
      <p:cxnSp>
        <p:nvCxnSpPr>
          <p:cNvPr id="3692" name="Google Shape;3692;p95"/>
          <p:cNvCxnSpPr/>
          <p:nvPr/>
        </p:nvCxnSpPr>
        <p:spPr>
          <a:xfrm rot="10800000" flipH="1">
            <a:off x="4744606" y="3070860"/>
            <a:ext cx="777300" cy="1650"/>
          </a:xfrm>
          <a:prstGeom prst="straightConnector1">
            <a:avLst/>
          </a:prstGeom>
          <a:noFill/>
          <a:ln w="38100" cap="flat" cmpd="sng">
            <a:solidFill>
              <a:srgbClr val="040531"/>
            </a:solidFill>
            <a:prstDash val="solid"/>
            <a:round/>
            <a:headEnd type="none" w="med" len="med"/>
            <a:tailEnd type="triangle" w="med" len="med"/>
          </a:ln>
        </p:spPr>
      </p:cxnSp>
      <p:cxnSp>
        <p:nvCxnSpPr>
          <p:cNvPr id="3693" name="Google Shape;3693;p95"/>
          <p:cNvCxnSpPr/>
          <p:nvPr/>
        </p:nvCxnSpPr>
        <p:spPr>
          <a:xfrm rot="10800000" flipH="1">
            <a:off x="5314345" y="3372612"/>
            <a:ext cx="5463600" cy="1650"/>
          </a:xfrm>
          <a:prstGeom prst="straightConnector1">
            <a:avLst/>
          </a:prstGeom>
          <a:noFill/>
          <a:ln w="38100" cap="flat" cmpd="sng">
            <a:solidFill>
              <a:srgbClr val="040531"/>
            </a:solidFill>
            <a:prstDash val="dash"/>
            <a:round/>
            <a:headEnd type="none" w="med" len="med"/>
            <a:tailEnd type="none" w="med" len="med"/>
          </a:ln>
        </p:spPr>
      </p:cxnSp>
      <p:cxnSp>
        <p:nvCxnSpPr>
          <p:cNvPr id="3694" name="Google Shape;3694;p95"/>
          <p:cNvCxnSpPr/>
          <p:nvPr/>
        </p:nvCxnSpPr>
        <p:spPr>
          <a:xfrm rot="10800000" flipH="1">
            <a:off x="4744606" y="3372612"/>
            <a:ext cx="571500" cy="1650"/>
          </a:xfrm>
          <a:prstGeom prst="straightConnector1">
            <a:avLst/>
          </a:prstGeom>
          <a:noFill/>
          <a:ln w="38100" cap="flat" cmpd="sng">
            <a:solidFill>
              <a:srgbClr val="040531"/>
            </a:solidFill>
            <a:prstDash val="solid"/>
            <a:round/>
            <a:headEnd type="none" w="med" len="med"/>
            <a:tailEnd type="triangle" w="med" len="med"/>
          </a:ln>
        </p:spPr>
      </p:cxnSp>
      <p:cxnSp>
        <p:nvCxnSpPr>
          <p:cNvPr id="3695" name="Google Shape;3695;p95"/>
          <p:cNvCxnSpPr/>
          <p:nvPr/>
        </p:nvCxnSpPr>
        <p:spPr>
          <a:xfrm rot="10800000" flipH="1">
            <a:off x="5744113" y="2772298"/>
            <a:ext cx="4672650" cy="1650"/>
          </a:xfrm>
          <a:prstGeom prst="straightConnector1">
            <a:avLst/>
          </a:prstGeom>
          <a:noFill/>
          <a:ln w="38100" cap="flat" cmpd="sng">
            <a:solidFill>
              <a:srgbClr val="040531"/>
            </a:solidFill>
            <a:prstDash val="dash"/>
            <a:round/>
            <a:headEnd type="none" w="med" len="med"/>
            <a:tailEnd type="none" w="med" len="med"/>
          </a:ln>
        </p:spPr>
      </p:cxnSp>
      <p:cxnSp>
        <p:nvCxnSpPr>
          <p:cNvPr id="3696" name="Google Shape;3696;p95"/>
          <p:cNvCxnSpPr/>
          <p:nvPr/>
        </p:nvCxnSpPr>
        <p:spPr>
          <a:xfrm rot="10800000" flipH="1">
            <a:off x="4744606" y="2772301"/>
            <a:ext cx="960150" cy="1650"/>
          </a:xfrm>
          <a:prstGeom prst="straightConnector1">
            <a:avLst/>
          </a:prstGeom>
          <a:noFill/>
          <a:ln w="38100" cap="flat" cmpd="sng">
            <a:solidFill>
              <a:srgbClr val="040531"/>
            </a:solidFill>
            <a:prstDash val="solid"/>
            <a:round/>
            <a:headEnd type="none" w="med" len="med"/>
            <a:tailEnd type="triangle" w="med" len="med"/>
          </a:ln>
        </p:spPr>
      </p:cxnSp>
      <p:sp>
        <p:nvSpPr>
          <p:cNvPr id="3697" name="Google Shape;3697;p95"/>
          <p:cNvSpPr txBox="1"/>
          <p:nvPr/>
        </p:nvSpPr>
        <p:spPr>
          <a:xfrm>
            <a:off x="4744600" y="5151120"/>
            <a:ext cx="19521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Group coordinator</a:t>
            </a:r>
            <a:endParaRPr sz="1200">
              <a:solidFill>
                <a:srgbClr val="040531"/>
              </a:solidFill>
              <a:latin typeface="Montserrat"/>
              <a:ea typeface="Montserrat"/>
              <a:cs typeface="Montserrat"/>
              <a:sym typeface="Montserrat"/>
            </a:endParaRPr>
          </a:p>
        </p:txBody>
      </p:sp>
      <p:sp>
        <p:nvSpPr>
          <p:cNvPr id="3698" name="Google Shape;3698;p95"/>
          <p:cNvSpPr txBox="1"/>
          <p:nvPr/>
        </p:nvSpPr>
        <p:spPr>
          <a:xfrm>
            <a:off x="3659281" y="2526792"/>
            <a:ext cx="15957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Consumer 1 (p0,p2)</a:t>
            </a:r>
            <a:endParaRPr sz="1200">
              <a:solidFill>
                <a:srgbClr val="040531"/>
              </a:solidFill>
              <a:latin typeface="Montserrat"/>
              <a:ea typeface="Montserrat"/>
              <a:cs typeface="Montserrat"/>
              <a:sym typeface="Montserrat"/>
            </a:endParaRPr>
          </a:p>
        </p:txBody>
      </p:sp>
      <p:sp>
        <p:nvSpPr>
          <p:cNvPr id="3699" name="Google Shape;3699;p95"/>
          <p:cNvSpPr txBox="1"/>
          <p:nvPr/>
        </p:nvSpPr>
        <p:spPr>
          <a:xfrm>
            <a:off x="3659281" y="2814828"/>
            <a:ext cx="15042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Consumer 2 (p1)</a:t>
            </a:r>
            <a:endParaRPr sz="1200">
              <a:solidFill>
                <a:srgbClr val="040531"/>
              </a:solidFill>
              <a:latin typeface="Montserrat"/>
              <a:ea typeface="Montserrat"/>
              <a:cs typeface="Montserrat"/>
              <a:sym typeface="Montserrat"/>
            </a:endParaRPr>
          </a:p>
        </p:txBody>
      </p:sp>
      <p:sp>
        <p:nvSpPr>
          <p:cNvPr id="3700" name="Google Shape;3700;p95"/>
          <p:cNvSpPr txBox="1"/>
          <p:nvPr/>
        </p:nvSpPr>
        <p:spPr>
          <a:xfrm>
            <a:off x="3659281" y="3130296"/>
            <a:ext cx="15042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Consumer 3 joins</a:t>
            </a:r>
            <a:endParaRPr sz="1200">
              <a:solidFill>
                <a:srgbClr val="040531"/>
              </a:solidFill>
              <a:latin typeface="Montserrat"/>
              <a:ea typeface="Montserrat"/>
              <a:cs typeface="Montserrat"/>
              <a:sym typeface="Montserrat"/>
            </a:endParaRPr>
          </a:p>
        </p:txBody>
      </p:sp>
      <p:grpSp>
        <p:nvGrpSpPr>
          <p:cNvPr id="3701" name="Google Shape;3701;p95"/>
          <p:cNvGrpSpPr/>
          <p:nvPr/>
        </p:nvGrpSpPr>
        <p:grpSpPr>
          <a:xfrm>
            <a:off x="5333704" y="2772382"/>
            <a:ext cx="2545244" cy="2276006"/>
            <a:chOff x="4607997" y="4340015"/>
            <a:chExt cx="6988588" cy="6004500"/>
          </a:xfrm>
        </p:grpSpPr>
        <p:cxnSp>
          <p:nvCxnSpPr>
            <p:cNvPr id="3702" name="Google Shape;3702;p95"/>
            <p:cNvCxnSpPr/>
            <p:nvPr/>
          </p:nvCxnSpPr>
          <p:spPr>
            <a:xfrm rot="4142478" flipH="1">
              <a:off x="3105825" y="8156488"/>
              <a:ext cx="468164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03" name="Google Shape;3703;p95"/>
            <p:cNvCxnSpPr/>
            <p:nvPr/>
          </p:nvCxnSpPr>
          <p:spPr>
            <a:xfrm rot="4143019" flipH="1">
              <a:off x="3381193" y="7745663"/>
              <a:ext cx="555030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04" name="Google Shape;3704;p95"/>
            <p:cNvCxnSpPr/>
            <p:nvPr/>
          </p:nvCxnSpPr>
          <p:spPr>
            <a:xfrm rot="4143221" flipH="1">
              <a:off x="3637053" y="7340788"/>
              <a:ext cx="6428096"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05" name="Google Shape;3705;p95"/>
            <p:cNvCxnSpPr/>
            <p:nvPr/>
          </p:nvCxnSpPr>
          <p:spPr>
            <a:xfrm rot="-4142478">
              <a:off x="8417112" y="8156488"/>
              <a:ext cx="468164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706" name="Google Shape;3706;p95"/>
            <p:cNvCxnSpPr/>
            <p:nvPr/>
          </p:nvCxnSpPr>
          <p:spPr>
            <a:xfrm rot="-4143019">
              <a:off x="7273085" y="7711463"/>
              <a:ext cx="555030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707" name="Google Shape;3707;p95"/>
            <p:cNvCxnSpPr/>
            <p:nvPr/>
          </p:nvCxnSpPr>
          <p:spPr>
            <a:xfrm rot="-4143221">
              <a:off x="6139433" y="7340788"/>
              <a:ext cx="6428096" cy="2955"/>
            </a:xfrm>
            <a:prstGeom prst="straightConnector1">
              <a:avLst/>
            </a:prstGeom>
            <a:noFill/>
            <a:ln w="38100" cap="flat" cmpd="sng">
              <a:solidFill>
                <a:srgbClr val="040531"/>
              </a:solidFill>
              <a:prstDash val="lgDashDot"/>
              <a:round/>
              <a:headEnd type="none" w="med" len="med"/>
              <a:tailEnd type="triangle" w="med" len="med"/>
            </a:ln>
          </p:spPr>
        </p:cxnSp>
      </p:grpSp>
      <p:sp>
        <p:nvSpPr>
          <p:cNvPr id="3708" name="Google Shape;3708;p95"/>
          <p:cNvSpPr/>
          <p:nvPr/>
        </p:nvSpPr>
        <p:spPr>
          <a:xfrm rot="6557">
            <a:off x="5097960" y="3846238"/>
            <a:ext cx="1572753"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JoinGroupRequest</a:t>
            </a:r>
            <a:endParaRPr sz="1200" b="1">
              <a:solidFill>
                <a:srgbClr val="6144D7"/>
              </a:solidFill>
              <a:latin typeface="Source Code Pro"/>
              <a:ea typeface="Source Code Pro"/>
              <a:cs typeface="Source Code Pro"/>
              <a:sym typeface="Source Code Pro"/>
            </a:endParaRPr>
          </a:p>
        </p:txBody>
      </p:sp>
      <p:sp>
        <p:nvSpPr>
          <p:cNvPr id="3709" name="Google Shape;3709;p95"/>
          <p:cNvSpPr/>
          <p:nvPr/>
        </p:nvSpPr>
        <p:spPr>
          <a:xfrm rot="5902">
            <a:off x="6418786" y="4248925"/>
            <a:ext cx="1572753"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JoinGroupResponse</a:t>
            </a:r>
            <a:endParaRPr sz="1200" b="1">
              <a:solidFill>
                <a:srgbClr val="6144D7"/>
              </a:solidFill>
              <a:latin typeface="Source Code Pro"/>
              <a:ea typeface="Source Code Pro"/>
              <a:cs typeface="Source Code Pro"/>
              <a:sym typeface="Source Code Pro"/>
            </a:endParaRPr>
          </a:p>
        </p:txBody>
      </p:sp>
      <p:cxnSp>
        <p:nvCxnSpPr>
          <p:cNvPr id="3710" name="Google Shape;3710;p95"/>
          <p:cNvCxnSpPr/>
          <p:nvPr/>
        </p:nvCxnSpPr>
        <p:spPr>
          <a:xfrm rot="5400000" flipH="1">
            <a:off x="6540766" y="4007415"/>
            <a:ext cx="3063300" cy="1350"/>
          </a:xfrm>
          <a:prstGeom prst="straightConnector1">
            <a:avLst/>
          </a:prstGeom>
          <a:noFill/>
          <a:ln w="38100" cap="flat" cmpd="sng">
            <a:solidFill>
              <a:srgbClr val="040531"/>
            </a:solidFill>
            <a:prstDash val="solid"/>
            <a:round/>
            <a:headEnd type="diamond" w="med" len="med"/>
            <a:tailEnd type="diamond" w="med" len="med"/>
          </a:ln>
        </p:spPr>
      </p:cxnSp>
      <p:sp>
        <p:nvSpPr>
          <p:cNvPr id="3711" name="Google Shape;3711;p95"/>
          <p:cNvSpPr txBox="1"/>
          <p:nvPr/>
        </p:nvSpPr>
        <p:spPr>
          <a:xfrm>
            <a:off x="8130697" y="5151120"/>
            <a:ext cx="19521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Synchronization barrier</a:t>
            </a:r>
            <a:endParaRPr sz="1200">
              <a:solidFill>
                <a:srgbClr val="040531"/>
              </a:solidFill>
              <a:latin typeface="Montserrat"/>
              <a:ea typeface="Montserrat"/>
              <a:cs typeface="Montserrat"/>
              <a:sym typeface="Montserrat"/>
            </a:endParaRPr>
          </a:p>
        </p:txBody>
      </p:sp>
      <p:sp>
        <p:nvSpPr>
          <p:cNvPr id="3712" name="Google Shape;3712;p95"/>
          <p:cNvSpPr txBox="1"/>
          <p:nvPr/>
        </p:nvSpPr>
        <p:spPr>
          <a:xfrm>
            <a:off x="10421269" y="2526792"/>
            <a:ext cx="42615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(p0)</a:t>
            </a:r>
            <a:endParaRPr sz="1200">
              <a:solidFill>
                <a:srgbClr val="040531"/>
              </a:solidFill>
              <a:latin typeface="Montserrat"/>
              <a:ea typeface="Montserrat"/>
              <a:cs typeface="Montserrat"/>
              <a:sym typeface="Montserrat"/>
            </a:endParaRPr>
          </a:p>
        </p:txBody>
      </p:sp>
      <p:sp>
        <p:nvSpPr>
          <p:cNvPr id="3713" name="Google Shape;3713;p95"/>
          <p:cNvSpPr txBox="1"/>
          <p:nvPr/>
        </p:nvSpPr>
        <p:spPr>
          <a:xfrm>
            <a:off x="10595005" y="2814828"/>
            <a:ext cx="42615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(p1)</a:t>
            </a:r>
            <a:endParaRPr sz="1200">
              <a:solidFill>
                <a:srgbClr val="040531"/>
              </a:solidFill>
              <a:latin typeface="Montserrat"/>
              <a:ea typeface="Montserrat"/>
              <a:cs typeface="Montserrat"/>
              <a:sym typeface="Montserrat"/>
            </a:endParaRPr>
          </a:p>
        </p:txBody>
      </p:sp>
      <p:sp>
        <p:nvSpPr>
          <p:cNvPr id="3714" name="Google Shape;3714;p95"/>
          <p:cNvSpPr txBox="1"/>
          <p:nvPr/>
        </p:nvSpPr>
        <p:spPr>
          <a:xfrm>
            <a:off x="10764169" y="3130296"/>
            <a:ext cx="42615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(p2)</a:t>
            </a:r>
            <a:endParaRPr sz="1200">
              <a:solidFill>
                <a:srgbClr val="040531"/>
              </a:solidFill>
              <a:latin typeface="Montserrat"/>
              <a:ea typeface="Montserrat"/>
              <a:cs typeface="Montserrat"/>
              <a:sym typeface="Montserrat"/>
            </a:endParaRPr>
          </a:p>
        </p:txBody>
      </p:sp>
      <p:cxnSp>
        <p:nvCxnSpPr>
          <p:cNvPr id="3715" name="Google Shape;3715;p95"/>
          <p:cNvCxnSpPr/>
          <p:nvPr/>
        </p:nvCxnSpPr>
        <p:spPr>
          <a:xfrm rot="10800000" flipH="1">
            <a:off x="10613293" y="3070860"/>
            <a:ext cx="754350" cy="1650"/>
          </a:xfrm>
          <a:prstGeom prst="straightConnector1">
            <a:avLst/>
          </a:prstGeom>
          <a:noFill/>
          <a:ln w="38100" cap="flat" cmpd="sng">
            <a:solidFill>
              <a:srgbClr val="040531"/>
            </a:solidFill>
            <a:prstDash val="solid"/>
            <a:round/>
            <a:headEnd type="none" w="med" len="med"/>
            <a:tailEnd type="triangle" w="med" len="med"/>
          </a:ln>
        </p:spPr>
      </p:cxnSp>
      <p:cxnSp>
        <p:nvCxnSpPr>
          <p:cNvPr id="3716" name="Google Shape;3716;p95"/>
          <p:cNvCxnSpPr/>
          <p:nvPr/>
        </p:nvCxnSpPr>
        <p:spPr>
          <a:xfrm rot="10800000" flipH="1">
            <a:off x="10805317" y="3372612"/>
            <a:ext cx="570000" cy="1650"/>
          </a:xfrm>
          <a:prstGeom prst="straightConnector1">
            <a:avLst/>
          </a:prstGeom>
          <a:noFill/>
          <a:ln w="38100" cap="flat" cmpd="sng">
            <a:solidFill>
              <a:srgbClr val="040531"/>
            </a:solidFill>
            <a:prstDash val="solid"/>
            <a:round/>
            <a:headEnd type="none" w="med" len="med"/>
            <a:tailEnd type="triangle" w="med" len="med"/>
          </a:ln>
        </p:spPr>
      </p:cxnSp>
      <p:grpSp>
        <p:nvGrpSpPr>
          <p:cNvPr id="3717" name="Google Shape;3717;p95"/>
          <p:cNvGrpSpPr/>
          <p:nvPr/>
        </p:nvGrpSpPr>
        <p:grpSpPr>
          <a:xfrm>
            <a:off x="8265885" y="2783552"/>
            <a:ext cx="2546642" cy="2276907"/>
            <a:chOff x="4607997" y="4340015"/>
            <a:chExt cx="6988588" cy="6004500"/>
          </a:xfrm>
        </p:grpSpPr>
        <p:cxnSp>
          <p:nvCxnSpPr>
            <p:cNvPr id="3718" name="Google Shape;3718;p95"/>
            <p:cNvCxnSpPr/>
            <p:nvPr/>
          </p:nvCxnSpPr>
          <p:spPr>
            <a:xfrm rot="4142478" flipH="1">
              <a:off x="3105825" y="8156488"/>
              <a:ext cx="468164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19" name="Google Shape;3719;p95"/>
            <p:cNvCxnSpPr/>
            <p:nvPr/>
          </p:nvCxnSpPr>
          <p:spPr>
            <a:xfrm rot="4143019" flipH="1">
              <a:off x="3381193" y="7745663"/>
              <a:ext cx="555030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20" name="Google Shape;3720;p95"/>
            <p:cNvCxnSpPr/>
            <p:nvPr/>
          </p:nvCxnSpPr>
          <p:spPr>
            <a:xfrm rot="4143221" flipH="1">
              <a:off x="3637053" y="7340788"/>
              <a:ext cx="6428096"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21" name="Google Shape;3721;p95"/>
            <p:cNvCxnSpPr/>
            <p:nvPr/>
          </p:nvCxnSpPr>
          <p:spPr>
            <a:xfrm rot="-4142478">
              <a:off x="8417112" y="8156488"/>
              <a:ext cx="468164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722" name="Google Shape;3722;p95"/>
            <p:cNvCxnSpPr/>
            <p:nvPr/>
          </p:nvCxnSpPr>
          <p:spPr>
            <a:xfrm rot="-4143019">
              <a:off x="7273085" y="7711463"/>
              <a:ext cx="555030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723" name="Google Shape;3723;p95"/>
            <p:cNvCxnSpPr/>
            <p:nvPr/>
          </p:nvCxnSpPr>
          <p:spPr>
            <a:xfrm rot="-4143221">
              <a:off x="6139433" y="7340788"/>
              <a:ext cx="6428096" cy="2955"/>
            </a:xfrm>
            <a:prstGeom prst="straightConnector1">
              <a:avLst/>
            </a:prstGeom>
            <a:noFill/>
            <a:ln w="38100" cap="flat" cmpd="sng">
              <a:solidFill>
                <a:srgbClr val="040531"/>
              </a:solidFill>
              <a:prstDash val="lgDashDot"/>
              <a:round/>
              <a:headEnd type="none" w="med" len="med"/>
              <a:tailEnd type="triangle" w="med" len="med"/>
            </a:ln>
          </p:spPr>
        </p:cxnSp>
      </p:grpSp>
      <p:cxnSp>
        <p:nvCxnSpPr>
          <p:cNvPr id="3724" name="Google Shape;3724;p95"/>
          <p:cNvCxnSpPr/>
          <p:nvPr/>
        </p:nvCxnSpPr>
        <p:spPr>
          <a:xfrm rot="10800000" flipH="1">
            <a:off x="10462417" y="2772298"/>
            <a:ext cx="914400" cy="1650"/>
          </a:xfrm>
          <a:prstGeom prst="straightConnector1">
            <a:avLst/>
          </a:prstGeom>
          <a:noFill/>
          <a:ln w="38100" cap="flat" cmpd="sng">
            <a:solidFill>
              <a:srgbClr val="040531"/>
            </a:solidFill>
            <a:prstDash val="solid"/>
            <a:round/>
            <a:headEnd type="none" w="med" len="med"/>
            <a:tailEnd type="triangle" w="med" len="med"/>
          </a:ln>
        </p:spPr>
      </p:cxnSp>
      <p:sp>
        <p:nvSpPr>
          <p:cNvPr id="3725" name="Google Shape;3725;p95"/>
          <p:cNvSpPr/>
          <p:nvPr/>
        </p:nvSpPr>
        <p:spPr>
          <a:xfrm rot="6494">
            <a:off x="8116979" y="3846088"/>
            <a:ext cx="1508703"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SyncGroupRequest</a:t>
            </a:r>
            <a:endParaRPr sz="1200" b="1">
              <a:solidFill>
                <a:srgbClr val="6144D7"/>
              </a:solidFill>
              <a:latin typeface="Source Code Pro"/>
              <a:ea typeface="Source Code Pro"/>
              <a:cs typeface="Source Code Pro"/>
              <a:sym typeface="Source Code Pro"/>
            </a:endParaRPr>
          </a:p>
        </p:txBody>
      </p:sp>
      <p:sp>
        <p:nvSpPr>
          <p:cNvPr id="3726" name="Google Shape;3726;p95"/>
          <p:cNvSpPr/>
          <p:nvPr/>
        </p:nvSpPr>
        <p:spPr>
          <a:xfrm rot="7089">
            <a:off x="9380697" y="4248925"/>
            <a:ext cx="1600204"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SyncGroupResponse</a:t>
            </a:r>
            <a:endParaRPr sz="1200" b="1">
              <a:solidFill>
                <a:srgbClr val="6144D7"/>
              </a:solidFill>
              <a:latin typeface="Source Code Pro"/>
              <a:ea typeface="Source Code Pro"/>
              <a:cs typeface="Source Code Pro"/>
              <a:sym typeface="Source Code Pro"/>
            </a:endParaRPr>
          </a:p>
        </p:txBody>
      </p:sp>
      <p:sp>
        <p:nvSpPr>
          <p:cNvPr id="3727" name="Google Shape;3727;p95"/>
          <p:cNvSpPr/>
          <p:nvPr/>
        </p:nvSpPr>
        <p:spPr>
          <a:xfrm>
            <a:off x="408788" y="1796796"/>
            <a:ext cx="2964600" cy="1583100"/>
          </a:xfrm>
          <a:prstGeom prst="roundRect">
            <a:avLst>
              <a:gd name="adj" fmla="val 9810"/>
            </a:avLst>
          </a:prstGeom>
          <a:solidFill>
            <a:srgbClr val="0E68BC"/>
          </a:solidFill>
          <a:ln>
            <a:noFill/>
          </a:ln>
          <a:effectLst>
            <a:outerShdw blurRad="292100" dist="190500" dir="5400000" algn="t" rotWithShape="0">
              <a:srgbClr val="000000">
                <a:alpha val="25000"/>
              </a:srgbClr>
            </a:outerShdw>
          </a:effectLst>
        </p:spPr>
        <p:txBody>
          <a:bodyPr spcFirstLastPara="1" wrap="square" lIns="137150" tIns="22850" rIns="137150" bIns="22850" anchor="t" anchorCtr="0">
            <a:noAutofit/>
          </a:bodyPr>
          <a:lstStyle/>
          <a:p>
            <a:pPr>
              <a:lnSpc>
                <a:spcPct val="115000"/>
              </a:lnSpc>
              <a:spcBef>
                <a:spcPts val="500"/>
              </a:spcBef>
              <a:spcAft>
                <a:spcPts val="500"/>
              </a:spcAft>
            </a:pPr>
            <a:r>
              <a:rPr lang="en-US" sz="1500" b="1">
                <a:solidFill>
                  <a:srgbClr val="FFFFFF"/>
                </a:solidFill>
                <a:latin typeface="Montserrat"/>
                <a:ea typeface="Montserrat"/>
                <a:cs typeface="Montserrat"/>
                <a:sym typeface="Montserrat"/>
              </a:rPr>
              <a:t>Since partitions p0 and p1 are assigned to the same consumer instance, rebuilding the state is unnecessary</a:t>
            </a:r>
            <a:endParaRPr sz="1500" b="1">
              <a:solidFill>
                <a:srgbClr val="FFFFFF"/>
              </a:solidFill>
              <a:latin typeface="Montserrat"/>
              <a:ea typeface="Montserrat"/>
              <a:cs typeface="Montserrat"/>
              <a:sym typeface="Montserrat"/>
            </a:endParaRPr>
          </a:p>
        </p:txBody>
      </p:sp>
      <p:sp>
        <p:nvSpPr>
          <p:cNvPr id="3728" name="Google Shape;3728;p95"/>
          <p:cNvSpPr/>
          <p:nvPr/>
        </p:nvSpPr>
        <p:spPr>
          <a:xfrm rot="-6902475" flipH="1">
            <a:off x="10222367" y="2445682"/>
            <a:ext cx="809766" cy="786359"/>
          </a:xfrm>
          <a:prstGeom prst="roundRect">
            <a:avLst>
              <a:gd name="adj" fmla="val 31174"/>
            </a:avLst>
          </a:prstGeom>
          <a:noFill/>
          <a:ln w="76200" cap="flat" cmpd="sng">
            <a:solidFill>
              <a:srgbClr val="D8365D"/>
            </a:solidFill>
            <a:prstDash val="dash"/>
            <a:round/>
            <a:headEnd type="none" w="sm" len="sm"/>
            <a:tailEnd type="none" w="sm" len="sm"/>
          </a:ln>
        </p:spPr>
        <p:txBody>
          <a:bodyPr spcFirstLastPara="1" wrap="square" lIns="45713" tIns="45713" rIns="45713" bIns="45713" anchor="ctr" anchorCtr="0">
            <a:noAutofit/>
          </a:bodyPr>
          <a:lstStyle/>
          <a:p>
            <a:endParaRPr sz="900"/>
          </a:p>
        </p:txBody>
      </p:sp>
      <p:sp>
        <p:nvSpPr>
          <p:cNvPr id="3729" name="Google Shape;3729;p95"/>
          <p:cNvSpPr/>
          <p:nvPr/>
        </p:nvSpPr>
        <p:spPr>
          <a:xfrm>
            <a:off x="3198484" y="2338761"/>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3730" name="Google Shape;3730;p95"/>
          <p:cNvSpPr/>
          <p:nvPr/>
        </p:nvSpPr>
        <p:spPr>
          <a:xfrm>
            <a:off x="3412000" y="1787301"/>
            <a:ext cx="6926013" cy="638500"/>
          </a:xfrm>
          <a:custGeom>
            <a:avLst/>
            <a:gdLst/>
            <a:ahLst/>
            <a:cxnLst/>
            <a:rect l="l" t="t" r="r" b="b"/>
            <a:pathLst>
              <a:path w="554081" h="51080" extrusionOk="0">
                <a:moveTo>
                  <a:pt x="554081" y="51080"/>
                </a:moveTo>
                <a:cubicBezTo>
                  <a:pt x="542141" y="45941"/>
                  <a:pt x="518412" y="28712"/>
                  <a:pt x="482440" y="20248"/>
                </a:cubicBezTo>
                <a:cubicBezTo>
                  <a:pt x="446469" y="11784"/>
                  <a:pt x="391000" y="1960"/>
                  <a:pt x="338252" y="297"/>
                </a:cubicBezTo>
                <a:cubicBezTo>
                  <a:pt x="285504" y="-1366"/>
                  <a:pt x="222327" y="4226"/>
                  <a:pt x="165952" y="10272"/>
                </a:cubicBezTo>
                <a:cubicBezTo>
                  <a:pt x="109577" y="16318"/>
                  <a:pt x="27659" y="32188"/>
                  <a:pt x="0" y="36571"/>
                </a:cubicBezTo>
              </a:path>
            </a:pathLst>
          </a:custGeom>
          <a:noFill/>
          <a:ln w="76200" cap="flat" cmpd="sng">
            <a:solidFill>
              <a:srgbClr val="0E68BC"/>
            </a:solidFill>
            <a:prstDash val="solid"/>
            <a:round/>
            <a:headEnd type="triangle" w="med" len="med"/>
            <a:tailEnd type="none" w="med" len="med"/>
          </a:ln>
        </p:spPr>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35"/>
        <p:cNvGrpSpPr/>
        <p:nvPr/>
      </p:nvGrpSpPr>
      <p:grpSpPr>
        <a:xfrm>
          <a:off x="0" y="0"/>
          <a:ext cx="0" cy="0"/>
          <a:chOff x="0" y="0"/>
          <a:chExt cx="0" cy="0"/>
        </a:xfrm>
      </p:grpSpPr>
      <p:sp>
        <p:nvSpPr>
          <p:cNvPr id="3736" name="Google Shape;3736;p96"/>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Stop-the-world Problem 2 -</a:t>
            </a:r>
            <a:br>
              <a:rPr lang="en-US"/>
            </a:br>
            <a:r>
              <a:rPr lang="en-US"/>
              <a:t>Paused Processing</a:t>
            </a:r>
            <a:endParaRPr lang="en-US"/>
          </a:p>
        </p:txBody>
      </p:sp>
      <p:sp>
        <p:nvSpPr>
          <p:cNvPr id="3737" name="Google Shape;3737;p96"/>
          <p:cNvSpPr txBox="1"/>
          <p:nvPr/>
        </p:nvSpPr>
        <p:spPr>
          <a:xfrm>
            <a:off x="7424928" y="1421892"/>
            <a:ext cx="1266450" cy="461651"/>
          </a:xfrm>
          <a:prstGeom prst="rect">
            <a:avLst/>
          </a:prstGeom>
          <a:noFill/>
          <a:ln>
            <a:noFill/>
          </a:ln>
        </p:spPr>
        <p:txBody>
          <a:bodyPr spcFirstLastPara="1" wrap="square" lIns="45713" tIns="45713" rIns="45713" bIns="45713" anchor="t" anchorCtr="0">
            <a:spAutoFit/>
          </a:bodyPr>
          <a:lstStyle/>
          <a:p>
            <a:pPr algn="ctr"/>
            <a:r>
              <a:rPr lang="en-US" sz="1200" b="1">
                <a:solidFill>
                  <a:srgbClr val="040531"/>
                </a:solidFill>
                <a:latin typeface="Montserrat"/>
                <a:ea typeface="Montserrat"/>
                <a:cs typeface="Montserrat"/>
                <a:sym typeface="Montserrat"/>
              </a:rPr>
              <a:t>Processing paused</a:t>
            </a:r>
            <a:endParaRPr sz="1200" b="1">
              <a:solidFill>
                <a:srgbClr val="040531"/>
              </a:solidFill>
              <a:latin typeface="Montserrat"/>
              <a:ea typeface="Montserrat"/>
              <a:cs typeface="Montserrat"/>
              <a:sym typeface="Montserrat"/>
            </a:endParaRPr>
          </a:p>
        </p:txBody>
      </p:sp>
      <p:grpSp>
        <p:nvGrpSpPr>
          <p:cNvPr id="3738" name="Google Shape;3738;p96"/>
          <p:cNvGrpSpPr/>
          <p:nvPr/>
        </p:nvGrpSpPr>
        <p:grpSpPr>
          <a:xfrm rot="10800000" flipH="1">
            <a:off x="5666475" y="1945448"/>
            <a:ext cx="4795787" cy="566387"/>
            <a:chOff x="6209500" y="10488048"/>
            <a:chExt cx="12862510" cy="1719972"/>
          </a:xfrm>
        </p:grpSpPr>
        <p:sp>
          <p:nvSpPr>
            <p:cNvPr id="3739" name="Google Shape;3739;p96"/>
            <p:cNvSpPr/>
            <p:nvPr/>
          </p:nvSpPr>
          <p:spPr>
            <a:xfrm rot="-5400000">
              <a:off x="12160300" y="5297670"/>
              <a:ext cx="958200" cy="12859800"/>
            </a:xfrm>
            <a:prstGeom prst="leftBrace">
              <a:avLst>
                <a:gd name="adj1" fmla="val 31714"/>
                <a:gd name="adj2" fmla="val 49850"/>
              </a:avLst>
            </a:prstGeom>
            <a:noFill/>
            <a:ln w="76200" cap="flat" cmpd="sng">
              <a:solidFill>
                <a:srgbClr val="040531"/>
              </a:solidFill>
              <a:prstDash val="solid"/>
              <a:round/>
              <a:headEnd type="none" w="sm" len="sm"/>
              <a:tailEnd type="none" w="sm" len="sm"/>
            </a:ln>
          </p:spPr>
          <p:txBody>
            <a:bodyPr spcFirstLastPara="1" wrap="square" lIns="45713" tIns="45713" rIns="45713" bIns="45713" anchor="ctr" anchorCtr="0">
              <a:noAutofit/>
            </a:bodyPr>
            <a:lstStyle/>
            <a:p>
              <a:endParaRPr sz="900">
                <a:solidFill>
                  <a:srgbClr val="040531"/>
                </a:solidFill>
              </a:endParaRPr>
            </a:p>
          </p:txBody>
        </p:sp>
        <p:cxnSp>
          <p:nvCxnSpPr>
            <p:cNvPr id="3740" name="Google Shape;3740;p96"/>
            <p:cNvCxnSpPr/>
            <p:nvPr/>
          </p:nvCxnSpPr>
          <p:spPr>
            <a:xfrm rot="5400000" flipH="1">
              <a:off x="5799410" y="10898148"/>
              <a:ext cx="822900" cy="2700"/>
            </a:xfrm>
            <a:prstGeom prst="straightConnector1">
              <a:avLst/>
            </a:prstGeom>
            <a:noFill/>
            <a:ln w="76200" cap="flat" cmpd="sng">
              <a:solidFill>
                <a:srgbClr val="040531"/>
              </a:solidFill>
              <a:prstDash val="solid"/>
              <a:round/>
              <a:headEnd type="none" w="med" len="med"/>
              <a:tailEnd type="none" w="med" len="med"/>
            </a:ln>
          </p:spPr>
        </p:cxnSp>
        <p:cxnSp>
          <p:nvCxnSpPr>
            <p:cNvPr id="3741" name="Google Shape;3741;p96"/>
            <p:cNvCxnSpPr/>
            <p:nvPr/>
          </p:nvCxnSpPr>
          <p:spPr>
            <a:xfrm rot="5400000" flipH="1">
              <a:off x="18659210" y="10898148"/>
              <a:ext cx="822900" cy="2700"/>
            </a:xfrm>
            <a:prstGeom prst="straightConnector1">
              <a:avLst/>
            </a:prstGeom>
            <a:noFill/>
            <a:ln w="76200" cap="flat" cmpd="sng">
              <a:solidFill>
                <a:srgbClr val="040531"/>
              </a:solidFill>
              <a:prstDash val="solid"/>
              <a:round/>
              <a:headEnd type="none" w="med" len="med"/>
              <a:tailEnd type="none" w="med" len="med"/>
            </a:ln>
          </p:spPr>
        </p:cxnSp>
      </p:grpSp>
      <p:cxnSp>
        <p:nvCxnSpPr>
          <p:cNvPr id="3742" name="Google Shape;3742;p96"/>
          <p:cNvCxnSpPr/>
          <p:nvPr/>
        </p:nvCxnSpPr>
        <p:spPr>
          <a:xfrm rot="10800000" flipH="1">
            <a:off x="4742845" y="5091684"/>
            <a:ext cx="6629400" cy="1650"/>
          </a:xfrm>
          <a:prstGeom prst="straightConnector1">
            <a:avLst/>
          </a:prstGeom>
          <a:noFill/>
          <a:ln w="76200" cap="flat" cmpd="sng">
            <a:solidFill>
              <a:srgbClr val="040531"/>
            </a:solidFill>
            <a:prstDash val="solid"/>
            <a:round/>
            <a:headEnd type="none" w="med" len="med"/>
            <a:tailEnd type="triangle" w="med" len="med"/>
          </a:ln>
        </p:spPr>
      </p:cxnSp>
      <p:cxnSp>
        <p:nvCxnSpPr>
          <p:cNvPr id="3743" name="Google Shape;3743;p96"/>
          <p:cNvCxnSpPr/>
          <p:nvPr/>
        </p:nvCxnSpPr>
        <p:spPr>
          <a:xfrm rot="10800000" flipH="1">
            <a:off x="5552089" y="3072455"/>
            <a:ext cx="5029200" cy="1650"/>
          </a:xfrm>
          <a:prstGeom prst="straightConnector1">
            <a:avLst/>
          </a:prstGeom>
          <a:noFill/>
          <a:ln w="38100" cap="flat" cmpd="sng">
            <a:solidFill>
              <a:srgbClr val="040531"/>
            </a:solidFill>
            <a:prstDash val="dash"/>
            <a:round/>
            <a:headEnd type="none" w="med" len="med"/>
            <a:tailEnd type="none" w="med" len="med"/>
          </a:ln>
        </p:spPr>
      </p:cxnSp>
      <p:cxnSp>
        <p:nvCxnSpPr>
          <p:cNvPr id="3744" name="Google Shape;3744;p96"/>
          <p:cNvCxnSpPr/>
          <p:nvPr/>
        </p:nvCxnSpPr>
        <p:spPr>
          <a:xfrm rot="10800000" flipH="1">
            <a:off x="4744606" y="3070860"/>
            <a:ext cx="777300" cy="1650"/>
          </a:xfrm>
          <a:prstGeom prst="straightConnector1">
            <a:avLst/>
          </a:prstGeom>
          <a:noFill/>
          <a:ln w="38100" cap="flat" cmpd="sng">
            <a:solidFill>
              <a:srgbClr val="040531"/>
            </a:solidFill>
            <a:prstDash val="solid"/>
            <a:round/>
            <a:headEnd type="none" w="med" len="med"/>
            <a:tailEnd type="triangle" w="med" len="med"/>
          </a:ln>
        </p:spPr>
      </p:cxnSp>
      <p:cxnSp>
        <p:nvCxnSpPr>
          <p:cNvPr id="3745" name="Google Shape;3745;p96"/>
          <p:cNvCxnSpPr/>
          <p:nvPr/>
        </p:nvCxnSpPr>
        <p:spPr>
          <a:xfrm rot="10800000" flipH="1">
            <a:off x="5314345" y="3372612"/>
            <a:ext cx="5463600" cy="1650"/>
          </a:xfrm>
          <a:prstGeom prst="straightConnector1">
            <a:avLst/>
          </a:prstGeom>
          <a:noFill/>
          <a:ln w="38100" cap="flat" cmpd="sng">
            <a:solidFill>
              <a:srgbClr val="040531"/>
            </a:solidFill>
            <a:prstDash val="dash"/>
            <a:round/>
            <a:headEnd type="none" w="med" len="med"/>
            <a:tailEnd type="none" w="med" len="med"/>
          </a:ln>
        </p:spPr>
      </p:cxnSp>
      <p:cxnSp>
        <p:nvCxnSpPr>
          <p:cNvPr id="3746" name="Google Shape;3746;p96"/>
          <p:cNvCxnSpPr/>
          <p:nvPr/>
        </p:nvCxnSpPr>
        <p:spPr>
          <a:xfrm rot="10800000" flipH="1">
            <a:off x="4744606" y="3372612"/>
            <a:ext cx="571500" cy="1650"/>
          </a:xfrm>
          <a:prstGeom prst="straightConnector1">
            <a:avLst/>
          </a:prstGeom>
          <a:noFill/>
          <a:ln w="38100" cap="flat" cmpd="sng">
            <a:solidFill>
              <a:srgbClr val="040531"/>
            </a:solidFill>
            <a:prstDash val="solid"/>
            <a:round/>
            <a:headEnd type="none" w="med" len="med"/>
            <a:tailEnd type="triangle" w="med" len="med"/>
          </a:ln>
        </p:spPr>
      </p:cxnSp>
      <p:cxnSp>
        <p:nvCxnSpPr>
          <p:cNvPr id="3747" name="Google Shape;3747;p96"/>
          <p:cNvCxnSpPr/>
          <p:nvPr/>
        </p:nvCxnSpPr>
        <p:spPr>
          <a:xfrm rot="10800000" flipH="1">
            <a:off x="5744113" y="2772298"/>
            <a:ext cx="4672650" cy="1650"/>
          </a:xfrm>
          <a:prstGeom prst="straightConnector1">
            <a:avLst/>
          </a:prstGeom>
          <a:noFill/>
          <a:ln w="38100" cap="flat" cmpd="sng">
            <a:solidFill>
              <a:srgbClr val="040531"/>
            </a:solidFill>
            <a:prstDash val="dash"/>
            <a:round/>
            <a:headEnd type="none" w="med" len="med"/>
            <a:tailEnd type="none" w="med" len="med"/>
          </a:ln>
        </p:spPr>
      </p:cxnSp>
      <p:cxnSp>
        <p:nvCxnSpPr>
          <p:cNvPr id="3748" name="Google Shape;3748;p96"/>
          <p:cNvCxnSpPr/>
          <p:nvPr/>
        </p:nvCxnSpPr>
        <p:spPr>
          <a:xfrm rot="10800000" flipH="1">
            <a:off x="4744606" y="2772301"/>
            <a:ext cx="960150" cy="1650"/>
          </a:xfrm>
          <a:prstGeom prst="straightConnector1">
            <a:avLst/>
          </a:prstGeom>
          <a:noFill/>
          <a:ln w="38100" cap="flat" cmpd="sng">
            <a:solidFill>
              <a:srgbClr val="040531"/>
            </a:solidFill>
            <a:prstDash val="solid"/>
            <a:round/>
            <a:headEnd type="none" w="med" len="med"/>
            <a:tailEnd type="triangle" w="med" len="med"/>
          </a:ln>
        </p:spPr>
      </p:cxnSp>
      <p:sp>
        <p:nvSpPr>
          <p:cNvPr id="3749" name="Google Shape;3749;p96"/>
          <p:cNvSpPr txBox="1"/>
          <p:nvPr/>
        </p:nvSpPr>
        <p:spPr>
          <a:xfrm>
            <a:off x="4744600" y="5151120"/>
            <a:ext cx="19521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Group coordinator</a:t>
            </a:r>
            <a:endParaRPr sz="1200">
              <a:solidFill>
                <a:srgbClr val="040531"/>
              </a:solidFill>
              <a:latin typeface="Montserrat"/>
              <a:ea typeface="Montserrat"/>
              <a:cs typeface="Montserrat"/>
              <a:sym typeface="Montserrat"/>
            </a:endParaRPr>
          </a:p>
        </p:txBody>
      </p:sp>
      <p:sp>
        <p:nvSpPr>
          <p:cNvPr id="3750" name="Google Shape;3750;p96"/>
          <p:cNvSpPr txBox="1"/>
          <p:nvPr/>
        </p:nvSpPr>
        <p:spPr>
          <a:xfrm>
            <a:off x="3659281" y="2526792"/>
            <a:ext cx="15957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Consumer 1 (p0,p2)</a:t>
            </a:r>
            <a:endParaRPr sz="1200">
              <a:solidFill>
                <a:srgbClr val="040531"/>
              </a:solidFill>
              <a:latin typeface="Montserrat"/>
              <a:ea typeface="Montserrat"/>
              <a:cs typeface="Montserrat"/>
              <a:sym typeface="Montserrat"/>
            </a:endParaRPr>
          </a:p>
        </p:txBody>
      </p:sp>
      <p:sp>
        <p:nvSpPr>
          <p:cNvPr id="3751" name="Google Shape;3751;p96"/>
          <p:cNvSpPr txBox="1"/>
          <p:nvPr/>
        </p:nvSpPr>
        <p:spPr>
          <a:xfrm>
            <a:off x="3659281" y="2814828"/>
            <a:ext cx="15042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Consumer 2 (p1)</a:t>
            </a:r>
            <a:endParaRPr sz="1200">
              <a:solidFill>
                <a:srgbClr val="040531"/>
              </a:solidFill>
              <a:latin typeface="Montserrat"/>
              <a:ea typeface="Montserrat"/>
              <a:cs typeface="Montserrat"/>
              <a:sym typeface="Montserrat"/>
            </a:endParaRPr>
          </a:p>
        </p:txBody>
      </p:sp>
      <p:sp>
        <p:nvSpPr>
          <p:cNvPr id="3752" name="Google Shape;3752;p96"/>
          <p:cNvSpPr txBox="1"/>
          <p:nvPr/>
        </p:nvSpPr>
        <p:spPr>
          <a:xfrm>
            <a:off x="3659281" y="3130296"/>
            <a:ext cx="15042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Consumer 3 joins</a:t>
            </a:r>
            <a:endParaRPr sz="1200">
              <a:solidFill>
                <a:srgbClr val="040531"/>
              </a:solidFill>
              <a:latin typeface="Montserrat"/>
              <a:ea typeface="Montserrat"/>
              <a:cs typeface="Montserrat"/>
              <a:sym typeface="Montserrat"/>
            </a:endParaRPr>
          </a:p>
        </p:txBody>
      </p:sp>
      <p:grpSp>
        <p:nvGrpSpPr>
          <p:cNvPr id="3753" name="Google Shape;3753;p96"/>
          <p:cNvGrpSpPr/>
          <p:nvPr/>
        </p:nvGrpSpPr>
        <p:grpSpPr>
          <a:xfrm>
            <a:off x="5333704" y="2772382"/>
            <a:ext cx="2545244" cy="2276006"/>
            <a:chOff x="4607997" y="4340015"/>
            <a:chExt cx="6988588" cy="6004500"/>
          </a:xfrm>
        </p:grpSpPr>
        <p:cxnSp>
          <p:nvCxnSpPr>
            <p:cNvPr id="3754" name="Google Shape;3754;p96"/>
            <p:cNvCxnSpPr/>
            <p:nvPr/>
          </p:nvCxnSpPr>
          <p:spPr>
            <a:xfrm rot="4142478" flipH="1">
              <a:off x="3105825" y="8156488"/>
              <a:ext cx="468164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55" name="Google Shape;3755;p96"/>
            <p:cNvCxnSpPr/>
            <p:nvPr/>
          </p:nvCxnSpPr>
          <p:spPr>
            <a:xfrm rot="4143019" flipH="1">
              <a:off x="3381193" y="7745663"/>
              <a:ext cx="555030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56" name="Google Shape;3756;p96"/>
            <p:cNvCxnSpPr/>
            <p:nvPr/>
          </p:nvCxnSpPr>
          <p:spPr>
            <a:xfrm rot="4143221" flipH="1">
              <a:off x="3637053" y="7340788"/>
              <a:ext cx="6428096"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57" name="Google Shape;3757;p96"/>
            <p:cNvCxnSpPr/>
            <p:nvPr/>
          </p:nvCxnSpPr>
          <p:spPr>
            <a:xfrm rot="-4142478">
              <a:off x="8417112" y="8156488"/>
              <a:ext cx="468164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758" name="Google Shape;3758;p96"/>
            <p:cNvCxnSpPr/>
            <p:nvPr/>
          </p:nvCxnSpPr>
          <p:spPr>
            <a:xfrm rot="-4143019">
              <a:off x="7273085" y="7711463"/>
              <a:ext cx="555030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759" name="Google Shape;3759;p96"/>
            <p:cNvCxnSpPr/>
            <p:nvPr/>
          </p:nvCxnSpPr>
          <p:spPr>
            <a:xfrm rot="-4143221">
              <a:off x="6139433" y="7340788"/>
              <a:ext cx="6428096" cy="2955"/>
            </a:xfrm>
            <a:prstGeom prst="straightConnector1">
              <a:avLst/>
            </a:prstGeom>
            <a:noFill/>
            <a:ln w="38100" cap="flat" cmpd="sng">
              <a:solidFill>
                <a:srgbClr val="040531"/>
              </a:solidFill>
              <a:prstDash val="lgDashDot"/>
              <a:round/>
              <a:headEnd type="none" w="med" len="med"/>
              <a:tailEnd type="triangle" w="med" len="med"/>
            </a:ln>
          </p:spPr>
        </p:cxnSp>
      </p:grpSp>
      <p:sp>
        <p:nvSpPr>
          <p:cNvPr id="3760" name="Google Shape;3760;p96"/>
          <p:cNvSpPr/>
          <p:nvPr/>
        </p:nvSpPr>
        <p:spPr>
          <a:xfrm rot="6557">
            <a:off x="5097960" y="3846238"/>
            <a:ext cx="1572753"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JoinGroupRequest</a:t>
            </a:r>
            <a:endParaRPr sz="1200" b="1">
              <a:solidFill>
                <a:srgbClr val="6144D7"/>
              </a:solidFill>
              <a:latin typeface="Source Code Pro"/>
              <a:ea typeface="Source Code Pro"/>
              <a:cs typeface="Source Code Pro"/>
              <a:sym typeface="Source Code Pro"/>
            </a:endParaRPr>
          </a:p>
        </p:txBody>
      </p:sp>
      <p:sp>
        <p:nvSpPr>
          <p:cNvPr id="3761" name="Google Shape;3761;p96"/>
          <p:cNvSpPr/>
          <p:nvPr/>
        </p:nvSpPr>
        <p:spPr>
          <a:xfrm rot="5902">
            <a:off x="6418786" y="4248925"/>
            <a:ext cx="1572753"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JoinGroupResponse</a:t>
            </a:r>
            <a:endParaRPr sz="1200" b="1">
              <a:solidFill>
                <a:srgbClr val="6144D7"/>
              </a:solidFill>
              <a:latin typeface="Source Code Pro"/>
              <a:ea typeface="Source Code Pro"/>
              <a:cs typeface="Source Code Pro"/>
              <a:sym typeface="Source Code Pro"/>
            </a:endParaRPr>
          </a:p>
        </p:txBody>
      </p:sp>
      <p:cxnSp>
        <p:nvCxnSpPr>
          <p:cNvPr id="3762" name="Google Shape;3762;p96"/>
          <p:cNvCxnSpPr/>
          <p:nvPr/>
        </p:nvCxnSpPr>
        <p:spPr>
          <a:xfrm rot="5400000" flipH="1">
            <a:off x="6540766" y="4007415"/>
            <a:ext cx="3063300" cy="1350"/>
          </a:xfrm>
          <a:prstGeom prst="straightConnector1">
            <a:avLst/>
          </a:prstGeom>
          <a:noFill/>
          <a:ln w="38100" cap="flat" cmpd="sng">
            <a:solidFill>
              <a:srgbClr val="040531"/>
            </a:solidFill>
            <a:prstDash val="solid"/>
            <a:round/>
            <a:headEnd type="diamond" w="med" len="med"/>
            <a:tailEnd type="diamond" w="med" len="med"/>
          </a:ln>
        </p:spPr>
      </p:cxnSp>
      <p:sp>
        <p:nvSpPr>
          <p:cNvPr id="3763" name="Google Shape;3763;p96"/>
          <p:cNvSpPr txBox="1"/>
          <p:nvPr/>
        </p:nvSpPr>
        <p:spPr>
          <a:xfrm>
            <a:off x="8130697" y="5151120"/>
            <a:ext cx="195210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Synchronization barrier</a:t>
            </a:r>
            <a:endParaRPr sz="1200">
              <a:solidFill>
                <a:srgbClr val="040531"/>
              </a:solidFill>
              <a:latin typeface="Montserrat"/>
              <a:ea typeface="Montserrat"/>
              <a:cs typeface="Montserrat"/>
              <a:sym typeface="Montserrat"/>
            </a:endParaRPr>
          </a:p>
        </p:txBody>
      </p:sp>
      <p:sp>
        <p:nvSpPr>
          <p:cNvPr id="3764" name="Google Shape;3764;p96"/>
          <p:cNvSpPr txBox="1"/>
          <p:nvPr/>
        </p:nvSpPr>
        <p:spPr>
          <a:xfrm>
            <a:off x="10421269" y="2526792"/>
            <a:ext cx="42615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(p0)</a:t>
            </a:r>
            <a:endParaRPr sz="1200">
              <a:solidFill>
                <a:srgbClr val="040531"/>
              </a:solidFill>
              <a:latin typeface="Montserrat"/>
              <a:ea typeface="Montserrat"/>
              <a:cs typeface="Montserrat"/>
              <a:sym typeface="Montserrat"/>
            </a:endParaRPr>
          </a:p>
        </p:txBody>
      </p:sp>
      <p:sp>
        <p:nvSpPr>
          <p:cNvPr id="3765" name="Google Shape;3765;p96"/>
          <p:cNvSpPr txBox="1"/>
          <p:nvPr/>
        </p:nvSpPr>
        <p:spPr>
          <a:xfrm>
            <a:off x="10595005" y="2814828"/>
            <a:ext cx="42615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(p1)</a:t>
            </a:r>
            <a:endParaRPr sz="1200">
              <a:solidFill>
                <a:srgbClr val="040531"/>
              </a:solidFill>
              <a:latin typeface="Montserrat"/>
              <a:ea typeface="Montserrat"/>
              <a:cs typeface="Montserrat"/>
              <a:sym typeface="Montserrat"/>
            </a:endParaRPr>
          </a:p>
        </p:txBody>
      </p:sp>
      <p:sp>
        <p:nvSpPr>
          <p:cNvPr id="3766" name="Google Shape;3766;p96"/>
          <p:cNvSpPr txBox="1"/>
          <p:nvPr/>
        </p:nvSpPr>
        <p:spPr>
          <a:xfrm>
            <a:off x="10764169" y="3130296"/>
            <a:ext cx="426150" cy="276985"/>
          </a:xfrm>
          <a:prstGeom prst="rect">
            <a:avLst/>
          </a:prstGeom>
          <a:noFill/>
          <a:ln>
            <a:noFill/>
          </a:ln>
        </p:spPr>
        <p:txBody>
          <a:bodyPr spcFirstLastPara="1" wrap="square" lIns="45713" tIns="45713" rIns="45713" bIns="45713" anchor="t" anchorCtr="0">
            <a:spAutoFit/>
          </a:bodyPr>
          <a:lstStyle/>
          <a:p>
            <a:r>
              <a:rPr lang="en-US" sz="1200">
                <a:solidFill>
                  <a:srgbClr val="040531"/>
                </a:solidFill>
                <a:latin typeface="Montserrat"/>
                <a:ea typeface="Montserrat"/>
                <a:cs typeface="Montserrat"/>
                <a:sym typeface="Montserrat"/>
              </a:rPr>
              <a:t>(p2)</a:t>
            </a:r>
            <a:endParaRPr sz="1200">
              <a:solidFill>
                <a:srgbClr val="040531"/>
              </a:solidFill>
              <a:latin typeface="Montserrat"/>
              <a:ea typeface="Montserrat"/>
              <a:cs typeface="Montserrat"/>
              <a:sym typeface="Montserrat"/>
            </a:endParaRPr>
          </a:p>
        </p:txBody>
      </p:sp>
      <p:cxnSp>
        <p:nvCxnSpPr>
          <p:cNvPr id="3767" name="Google Shape;3767;p96"/>
          <p:cNvCxnSpPr/>
          <p:nvPr/>
        </p:nvCxnSpPr>
        <p:spPr>
          <a:xfrm rot="10800000" flipH="1">
            <a:off x="10613293" y="3070860"/>
            <a:ext cx="754350" cy="1650"/>
          </a:xfrm>
          <a:prstGeom prst="straightConnector1">
            <a:avLst/>
          </a:prstGeom>
          <a:noFill/>
          <a:ln w="38100" cap="flat" cmpd="sng">
            <a:solidFill>
              <a:srgbClr val="040531"/>
            </a:solidFill>
            <a:prstDash val="solid"/>
            <a:round/>
            <a:headEnd type="none" w="med" len="med"/>
            <a:tailEnd type="triangle" w="med" len="med"/>
          </a:ln>
        </p:spPr>
      </p:cxnSp>
      <p:cxnSp>
        <p:nvCxnSpPr>
          <p:cNvPr id="3768" name="Google Shape;3768;p96"/>
          <p:cNvCxnSpPr/>
          <p:nvPr/>
        </p:nvCxnSpPr>
        <p:spPr>
          <a:xfrm rot="10800000" flipH="1">
            <a:off x="10805317" y="3372612"/>
            <a:ext cx="570000" cy="1650"/>
          </a:xfrm>
          <a:prstGeom prst="straightConnector1">
            <a:avLst/>
          </a:prstGeom>
          <a:noFill/>
          <a:ln w="38100" cap="flat" cmpd="sng">
            <a:solidFill>
              <a:srgbClr val="040531"/>
            </a:solidFill>
            <a:prstDash val="solid"/>
            <a:round/>
            <a:headEnd type="none" w="med" len="med"/>
            <a:tailEnd type="triangle" w="med" len="med"/>
          </a:ln>
        </p:spPr>
      </p:cxnSp>
      <p:grpSp>
        <p:nvGrpSpPr>
          <p:cNvPr id="3769" name="Google Shape;3769;p96"/>
          <p:cNvGrpSpPr/>
          <p:nvPr/>
        </p:nvGrpSpPr>
        <p:grpSpPr>
          <a:xfrm>
            <a:off x="8265885" y="2783552"/>
            <a:ext cx="2546642" cy="2276907"/>
            <a:chOff x="4607997" y="4340015"/>
            <a:chExt cx="6988588" cy="6004500"/>
          </a:xfrm>
        </p:grpSpPr>
        <p:cxnSp>
          <p:nvCxnSpPr>
            <p:cNvPr id="3770" name="Google Shape;3770;p96"/>
            <p:cNvCxnSpPr/>
            <p:nvPr/>
          </p:nvCxnSpPr>
          <p:spPr>
            <a:xfrm rot="4142478" flipH="1">
              <a:off x="3105825" y="8156488"/>
              <a:ext cx="468164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71" name="Google Shape;3771;p96"/>
            <p:cNvCxnSpPr/>
            <p:nvPr/>
          </p:nvCxnSpPr>
          <p:spPr>
            <a:xfrm rot="4143019" flipH="1">
              <a:off x="3381193" y="7745663"/>
              <a:ext cx="5550304"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72" name="Google Shape;3772;p96"/>
            <p:cNvCxnSpPr/>
            <p:nvPr/>
          </p:nvCxnSpPr>
          <p:spPr>
            <a:xfrm rot="4143221" flipH="1">
              <a:off x="3637053" y="7340788"/>
              <a:ext cx="6428096" cy="2955"/>
            </a:xfrm>
            <a:prstGeom prst="straightConnector1">
              <a:avLst/>
            </a:prstGeom>
            <a:noFill/>
            <a:ln w="38100" cap="flat" cmpd="sng">
              <a:solidFill>
                <a:srgbClr val="040531"/>
              </a:solidFill>
              <a:prstDash val="lgDashDot"/>
              <a:round/>
              <a:headEnd type="triangle" w="med" len="med"/>
              <a:tailEnd type="none" w="med" len="med"/>
            </a:ln>
          </p:spPr>
        </p:cxnSp>
        <p:cxnSp>
          <p:nvCxnSpPr>
            <p:cNvPr id="3773" name="Google Shape;3773;p96"/>
            <p:cNvCxnSpPr/>
            <p:nvPr/>
          </p:nvCxnSpPr>
          <p:spPr>
            <a:xfrm rot="-4142478">
              <a:off x="8417112" y="8156488"/>
              <a:ext cx="468164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774" name="Google Shape;3774;p96"/>
            <p:cNvCxnSpPr/>
            <p:nvPr/>
          </p:nvCxnSpPr>
          <p:spPr>
            <a:xfrm rot="-4143019">
              <a:off x="7273085" y="7711463"/>
              <a:ext cx="5550304" cy="2955"/>
            </a:xfrm>
            <a:prstGeom prst="straightConnector1">
              <a:avLst/>
            </a:prstGeom>
            <a:noFill/>
            <a:ln w="38100" cap="flat" cmpd="sng">
              <a:solidFill>
                <a:srgbClr val="040531"/>
              </a:solidFill>
              <a:prstDash val="lgDashDot"/>
              <a:round/>
              <a:headEnd type="none" w="med" len="med"/>
              <a:tailEnd type="triangle" w="med" len="med"/>
            </a:ln>
          </p:spPr>
        </p:cxnSp>
        <p:cxnSp>
          <p:nvCxnSpPr>
            <p:cNvPr id="3775" name="Google Shape;3775;p96"/>
            <p:cNvCxnSpPr/>
            <p:nvPr/>
          </p:nvCxnSpPr>
          <p:spPr>
            <a:xfrm rot="-4143221">
              <a:off x="6139433" y="7340788"/>
              <a:ext cx="6428096" cy="2955"/>
            </a:xfrm>
            <a:prstGeom prst="straightConnector1">
              <a:avLst/>
            </a:prstGeom>
            <a:noFill/>
            <a:ln w="38100" cap="flat" cmpd="sng">
              <a:solidFill>
                <a:srgbClr val="040531"/>
              </a:solidFill>
              <a:prstDash val="lgDashDot"/>
              <a:round/>
              <a:headEnd type="none" w="med" len="med"/>
              <a:tailEnd type="triangle" w="med" len="med"/>
            </a:ln>
          </p:spPr>
        </p:cxnSp>
      </p:grpSp>
      <p:cxnSp>
        <p:nvCxnSpPr>
          <p:cNvPr id="3776" name="Google Shape;3776;p96"/>
          <p:cNvCxnSpPr/>
          <p:nvPr/>
        </p:nvCxnSpPr>
        <p:spPr>
          <a:xfrm rot="10800000" flipH="1">
            <a:off x="10462417" y="2772298"/>
            <a:ext cx="914400" cy="1650"/>
          </a:xfrm>
          <a:prstGeom prst="straightConnector1">
            <a:avLst/>
          </a:prstGeom>
          <a:noFill/>
          <a:ln w="38100" cap="flat" cmpd="sng">
            <a:solidFill>
              <a:srgbClr val="040531"/>
            </a:solidFill>
            <a:prstDash val="solid"/>
            <a:round/>
            <a:headEnd type="none" w="med" len="med"/>
            <a:tailEnd type="triangle" w="med" len="med"/>
          </a:ln>
        </p:spPr>
      </p:cxnSp>
      <p:sp>
        <p:nvSpPr>
          <p:cNvPr id="3777" name="Google Shape;3777;p96"/>
          <p:cNvSpPr/>
          <p:nvPr/>
        </p:nvSpPr>
        <p:spPr>
          <a:xfrm rot="6494">
            <a:off x="8116979" y="3846088"/>
            <a:ext cx="1508703"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SyncGroupRequest</a:t>
            </a:r>
            <a:endParaRPr sz="1200" b="1">
              <a:solidFill>
                <a:srgbClr val="6144D7"/>
              </a:solidFill>
              <a:latin typeface="Source Code Pro"/>
              <a:ea typeface="Source Code Pro"/>
              <a:cs typeface="Source Code Pro"/>
              <a:sym typeface="Source Code Pro"/>
            </a:endParaRPr>
          </a:p>
        </p:txBody>
      </p:sp>
      <p:sp>
        <p:nvSpPr>
          <p:cNvPr id="3778" name="Google Shape;3778;p96"/>
          <p:cNvSpPr/>
          <p:nvPr/>
        </p:nvSpPr>
        <p:spPr>
          <a:xfrm rot="7089">
            <a:off x="9380697" y="4248925"/>
            <a:ext cx="1600204" cy="282000"/>
          </a:xfrm>
          <a:prstGeom prst="rect">
            <a:avLst/>
          </a:prstGeom>
          <a:solidFill>
            <a:srgbClr val="F4FCFF"/>
          </a:solidFill>
          <a:ln>
            <a:noFill/>
          </a:ln>
        </p:spPr>
        <p:txBody>
          <a:bodyPr spcFirstLastPara="1" wrap="square" lIns="0" tIns="45713" rIns="0" bIns="45713" anchor="ctr" anchorCtr="0">
            <a:noAutofit/>
          </a:bodyPr>
          <a:lstStyle/>
          <a:p>
            <a:pPr algn="ctr"/>
            <a:r>
              <a:rPr lang="en-US" sz="1200" b="1">
                <a:solidFill>
                  <a:srgbClr val="6144D7"/>
                </a:solidFill>
                <a:latin typeface="Source Code Pro"/>
                <a:ea typeface="Source Code Pro"/>
                <a:cs typeface="Source Code Pro"/>
                <a:sym typeface="Source Code Pro"/>
              </a:rPr>
              <a:t>SyncGroupResponse</a:t>
            </a:r>
            <a:endParaRPr sz="1200" b="1">
              <a:solidFill>
                <a:srgbClr val="6144D7"/>
              </a:solidFill>
              <a:latin typeface="Source Code Pro"/>
              <a:ea typeface="Source Code Pro"/>
              <a:cs typeface="Source Code Pro"/>
              <a:sym typeface="Source Code Pro"/>
            </a:endParaRPr>
          </a:p>
        </p:txBody>
      </p:sp>
      <p:sp>
        <p:nvSpPr>
          <p:cNvPr id="3779" name="Google Shape;3779;p96"/>
          <p:cNvSpPr/>
          <p:nvPr/>
        </p:nvSpPr>
        <p:spPr>
          <a:xfrm>
            <a:off x="408788" y="1796796"/>
            <a:ext cx="2964600" cy="2020650"/>
          </a:xfrm>
          <a:prstGeom prst="roundRect">
            <a:avLst>
              <a:gd name="adj" fmla="val 9810"/>
            </a:avLst>
          </a:prstGeom>
          <a:solidFill>
            <a:srgbClr val="0E68BC"/>
          </a:solidFill>
          <a:ln>
            <a:noFill/>
          </a:ln>
          <a:effectLst>
            <a:outerShdw blurRad="292100" dist="190500" dir="5400000" algn="t" rotWithShape="0">
              <a:srgbClr val="000000">
                <a:alpha val="25000"/>
              </a:srgbClr>
            </a:outerShdw>
          </a:effectLst>
        </p:spPr>
        <p:txBody>
          <a:bodyPr spcFirstLastPara="1" wrap="square" lIns="137150" tIns="22850" rIns="137150" bIns="22850" anchor="t" anchorCtr="0">
            <a:noAutofit/>
          </a:bodyPr>
          <a:lstStyle/>
          <a:p>
            <a:pPr>
              <a:lnSpc>
                <a:spcPct val="115000"/>
              </a:lnSpc>
              <a:spcBef>
                <a:spcPts val="500"/>
              </a:spcBef>
            </a:pPr>
            <a:r>
              <a:rPr lang="en-US" sz="1500" b="1">
                <a:solidFill>
                  <a:srgbClr val="FFFFFF"/>
                </a:solidFill>
                <a:latin typeface="Montserrat"/>
                <a:ea typeface="Montserrat"/>
                <a:cs typeface="Montserrat"/>
                <a:sym typeface="Montserrat"/>
              </a:rPr>
              <a:t>Processing pauses for all subscribed partitions for the duration of the rebalance</a:t>
            </a:r>
            <a:endParaRPr sz="1500" b="1">
              <a:solidFill>
                <a:srgbClr val="FFFFFF"/>
              </a:solidFill>
              <a:latin typeface="Montserrat"/>
              <a:ea typeface="Montserrat"/>
              <a:cs typeface="Montserrat"/>
              <a:sym typeface="Montserrat"/>
            </a:endParaRPr>
          </a:p>
          <a:p>
            <a:pPr marL="228600" indent="-209550">
              <a:lnSpc>
                <a:spcPct val="115000"/>
              </a:lnSpc>
              <a:spcBef>
                <a:spcPts val="500"/>
              </a:spcBef>
              <a:buClr>
                <a:srgbClr val="FFFFFF"/>
              </a:buClr>
              <a:buSzPts val="3000"/>
              <a:buFont typeface="Montserrat"/>
              <a:buChar char="●"/>
            </a:pPr>
            <a:r>
              <a:rPr lang="en-US" sz="1500" b="1">
                <a:solidFill>
                  <a:srgbClr val="FFFFFF"/>
                </a:solidFill>
                <a:latin typeface="Montserrat"/>
                <a:ea typeface="Montserrat"/>
                <a:cs typeface="Montserrat"/>
                <a:sym typeface="Montserrat"/>
              </a:rPr>
              <a:t>The pausing for p0 and p1 is unnecessary</a:t>
            </a:r>
            <a:endParaRPr sz="1500" b="1">
              <a:solidFill>
                <a:srgbClr val="FFFFFF"/>
              </a:solidFill>
              <a:latin typeface="Montserrat"/>
              <a:ea typeface="Montserrat"/>
              <a:cs typeface="Montserrat"/>
              <a:sym typeface="Montserrat"/>
            </a:endParaRPr>
          </a:p>
        </p:txBody>
      </p:sp>
      <p:sp>
        <p:nvSpPr>
          <p:cNvPr id="3780" name="Google Shape;3780;p96"/>
          <p:cNvSpPr/>
          <p:nvPr/>
        </p:nvSpPr>
        <p:spPr>
          <a:xfrm>
            <a:off x="3412000" y="1522725"/>
            <a:ext cx="4080788" cy="721713"/>
          </a:xfrm>
          <a:custGeom>
            <a:avLst/>
            <a:gdLst/>
            <a:ahLst/>
            <a:cxnLst/>
            <a:rect l="l" t="t" r="r" b="b"/>
            <a:pathLst>
              <a:path w="326463" h="57737" extrusionOk="0">
                <a:moveTo>
                  <a:pt x="326463" y="7861"/>
                </a:moveTo>
                <a:cubicBezTo>
                  <a:pt x="316186" y="6803"/>
                  <a:pt x="293817" y="2420"/>
                  <a:pt x="264798" y="1513"/>
                </a:cubicBezTo>
                <a:cubicBezTo>
                  <a:pt x="235779" y="606"/>
                  <a:pt x="186960" y="-1813"/>
                  <a:pt x="152349" y="2419"/>
                </a:cubicBezTo>
                <a:cubicBezTo>
                  <a:pt x="117738" y="6651"/>
                  <a:pt x="82523" y="17684"/>
                  <a:pt x="57131" y="26904"/>
                </a:cubicBezTo>
                <a:cubicBezTo>
                  <a:pt x="31740" y="36124"/>
                  <a:pt x="9522" y="52598"/>
                  <a:pt x="0" y="57737"/>
                </a:cubicBezTo>
              </a:path>
            </a:pathLst>
          </a:custGeom>
          <a:noFill/>
          <a:ln w="76200" cap="flat" cmpd="sng">
            <a:solidFill>
              <a:srgbClr val="0E68BC"/>
            </a:solidFill>
            <a:prstDash val="solid"/>
            <a:round/>
            <a:headEnd type="triangle" w="med" len="med"/>
            <a:tailEnd type="none" w="med" len="med"/>
          </a:ln>
        </p:spPr>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85"/>
        <p:cNvGrpSpPr/>
        <p:nvPr/>
      </p:nvGrpSpPr>
      <p:grpSpPr>
        <a:xfrm>
          <a:off x="0" y="0"/>
          <a:ext cx="0" cy="0"/>
          <a:chOff x="0" y="0"/>
          <a:chExt cx="0" cy="0"/>
        </a:xfrm>
      </p:grpSpPr>
      <p:sp>
        <p:nvSpPr>
          <p:cNvPr id="3786" name="Google Shape;3786;p97"/>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sz="2800"/>
              <a:t>Avoid Needless State Rebuild with </a:t>
            </a:r>
            <a:r>
              <a:rPr lang="en-US" sz="2600">
                <a:solidFill>
                  <a:schemeClr val="accent3"/>
                </a:solidFill>
                <a:latin typeface="Source Code Pro"/>
                <a:ea typeface="Source Code Pro"/>
                <a:cs typeface="Source Code Pro"/>
                <a:sym typeface="Source Code Pro"/>
              </a:rPr>
              <a:t>StickyAssignor </a:t>
            </a:r>
            <a:endParaRPr sz="2600">
              <a:solidFill>
                <a:schemeClr val="accent3"/>
              </a:solidFill>
              <a:latin typeface="Source Code Pro"/>
              <a:ea typeface="Source Code Pro"/>
              <a:cs typeface="Source Code Pro"/>
              <a:sym typeface="Source Code Pro"/>
            </a:endParaRPr>
          </a:p>
        </p:txBody>
      </p:sp>
      <p:cxnSp>
        <p:nvCxnSpPr>
          <p:cNvPr id="3787" name="Google Shape;3787;p97"/>
          <p:cNvCxnSpPr/>
          <p:nvPr/>
        </p:nvCxnSpPr>
        <p:spPr>
          <a:xfrm rot="10800000" flipH="1">
            <a:off x="1438032" y="5481885"/>
            <a:ext cx="9496050" cy="1650"/>
          </a:xfrm>
          <a:prstGeom prst="straightConnector1">
            <a:avLst/>
          </a:prstGeom>
          <a:noFill/>
          <a:ln w="76200" cap="flat" cmpd="sng">
            <a:solidFill>
              <a:schemeClr val="dk2"/>
            </a:solidFill>
            <a:prstDash val="solid"/>
            <a:round/>
            <a:headEnd type="none" w="med" len="med"/>
            <a:tailEnd type="triangle" w="med" len="med"/>
          </a:ln>
        </p:spPr>
      </p:cxnSp>
      <p:cxnSp>
        <p:nvCxnSpPr>
          <p:cNvPr id="3788" name="Google Shape;3788;p97"/>
          <p:cNvCxnSpPr/>
          <p:nvPr/>
        </p:nvCxnSpPr>
        <p:spPr>
          <a:xfrm rot="10800000" flipH="1">
            <a:off x="2596896" y="2841035"/>
            <a:ext cx="7178100" cy="1650"/>
          </a:xfrm>
          <a:prstGeom prst="straightConnector1">
            <a:avLst/>
          </a:prstGeom>
          <a:noFill/>
          <a:ln w="38100" cap="flat" cmpd="sng">
            <a:solidFill>
              <a:schemeClr val="dk2"/>
            </a:solidFill>
            <a:prstDash val="dash"/>
            <a:round/>
            <a:headEnd type="none" w="med" len="med"/>
            <a:tailEnd type="none" w="med" len="med"/>
          </a:ln>
        </p:spPr>
      </p:cxnSp>
      <p:cxnSp>
        <p:nvCxnSpPr>
          <p:cNvPr id="3789" name="Google Shape;3789;p97"/>
          <p:cNvCxnSpPr/>
          <p:nvPr/>
        </p:nvCxnSpPr>
        <p:spPr>
          <a:xfrm rot="10800000" flipH="1">
            <a:off x="1438115" y="2841035"/>
            <a:ext cx="1113900" cy="1650"/>
          </a:xfrm>
          <a:prstGeom prst="straightConnector1">
            <a:avLst/>
          </a:prstGeom>
          <a:noFill/>
          <a:ln w="38100" cap="flat" cmpd="sng">
            <a:solidFill>
              <a:schemeClr val="dk2"/>
            </a:solidFill>
            <a:prstDash val="solid"/>
            <a:round/>
            <a:headEnd type="none" w="med" len="med"/>
            <a:tailEnd type="triangle" w="med" len="med"/>
          </a:ln>
        </p:spPr>
      </p:cxnSp>
      <p:cxnSp>
        <p:nvCxnSpPr>
          <p:cNvPr id="3790" name="Google Shape;3790;p97"/>
          <p:cNvCxnSpPr/>
          <p:nvPr/>
        </p:nvCxnSpPr>
        <p:spPr>
          <a:xfrm rot="10800000" flipH="1">
            <a:off x="2267712" y="3251147"/>
            <a:ext cx="7772400" cy="1650"/>
          </a:xfrm>
          <a:prstGeom prst="straightConnector1">
            <a:avLst/>
          </a:prstGeom>
          <a:noFill/>
          <a:ln w="38100" cap="flat" cmpd="sng">
            <a:solidFill>
              <a:schemeClr val="dk2"/>
            </a:solidFill>
            <a:prstDash val="dash"/>
            <a:round/>
            <a:headEnd type="none" w="med" len="med"/>
            <a:tailEnd type="none" w="med" len="med"/>
          </a:ln>
        </p:spPr>
      </p:cxnSp>
      <p:cxnSp>
        <p:nvCxnSpPr>
          <p:cNvPr id="3791" name="Google Shape;3791;p97"/>
          <p:cNvCxnSpPr/>
          <p:nvPr/>
        </p:nvCxnSpPr>
        <p:spPr>
          <a:xfrm rot="10800000" flipH="1">
            <a:off x="1438115" y="3251147"/>
            <a:ext cx="810150" cy="1650"/>
          </a:xfrm>
          <a:prstGeom prst="straightConnector1">
            <a:avLst/>
          </a:prstGeom>
          <a:noFill/>
          <a:ln w="38100" cap="flat" cmpd="sng">
            <a:solidFill>
              <a:schemeClr val="dk2"/>
            </a:solidFill>
            <a:prstDash val="solid"/>
            <a:round/>
            <a:headEnd type="none" w="med" len="med"/>
            <a:tailEnd type="triangle" w="med" len="med"/>
          </a:ln>
        </p:spPr>
      </p:cxnSp>
      <p:cxnSp>
        <p:nvCxnSpPr>
          <p:cNvPr id="3792" name="Google Shape;3792;p97"/>
          <p:cNvCxnSpPr/>
          <p:nvPr/>
        </p:nvCxnSpPr>
        <p:spPr>
          <a:xfrm rot="10800000" flipH="1">
            <a:off x="2880360" y="2430922"/>
            <a:ext cx="6629400" cy="1650"/>
          </a:xfrm>
          <a:prstGeom prst="straightConnector1">
            <a:avLst/>
          </a:prstGeom>
          <a:noFill/>
          <a:ln w="38100" cap="flat" cmpd="sng">
            <a:solidFill>
              <a:schemeClr val="dk2"/>
            </a:solidFill>
            <a:prstDash val="dash"/>
            <a:round/>
            <a:headEnd type="none" w="med" len="med"/>
            <a:tailEnd type="none" w="med" len="med"/>
          </a:ln>
        </p:spPr>
      </p:cxnSp>
      <p:cxnSp>
        <p:nvCxnSpPr>
          <p:cNvPr id="3793" name="Google Shape;3793;p97"/>
          <p:cNvCxnSpPr/>
          <p:nvPr/>
        </p:nvCxnSpPr>
        <p:spPr>
          <a:xfrm rot="10800000" flipH="1">
            <a:off x="1438115" y="2430922"/>
            <a:ext cx="1417650" cy="1650"/>
          </a:xfrm>
          <a:prstGeom prst="straightConnector1">
            <a:avLst/>
          </a:prstGeom>
          <a:noFill/>
          <a:ln w="38100" cap="flat" cmpd="sng">
            <a:solidFill>
              <a:schemeClr val="dk2"/>
            </a:solidFill>
            <a:prstDash val="solid"/>
            <a:round/>
            <a:headEnd type="none" w="med" len="med"/>
            <a:tailEnd type="triangle" w="med" len="med"/>
          </a:ln>
        </p:spPr>
      </p:cxnSp>
      <p:sp>
        <p:nvSpPr>
          <p:cNvPr id="3794" name="Google Shape;3794;p97"/>
          <p:cNvSpPr txBox="1"/>
          <p:nvPr/>
        </p:nvSpPr>
        <p:spPr>
          <a:xfrm>
            <a:off x="1438113" y="5550465"/>
            <a:ext cx="19521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Group coordinator</a:t>
            </a:r>
            <a:endParaRPr sz="1200">
              <a:solidFill>
                <a:schemeClr val="dk2"/>
              </a:solidFill>
              <a:latin typeface="Montserrat"/>
              <a:ea typeface="Montserrat"/>
              <a:cs typeface="Montserrat"/>
              <a:sym typeface="Montserrat"/>
            </a:endParaRPr>
          </a:p>
        </p:txBody>
      </p:sp>
      <p:sp>
        <p:nvSpPr>
          <p:cNvPr id="3795" name="Google Shape;3795;p97"/>
          <p:cNvSpPr txBox="1"/>
          <p:nvPr/>
        </p:nvSpPr>
        <p:spPr>
          <a:xfrm>
            <a:off x="704088" y="2155521"/>
            <a:ext cx="15957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Consumer 1 (p0,p2)</a:t>
            </a:r>
            <a:endParaRPr sz="1200">
              <a:solidFill>
                <a:schemeClr val="dk2"/>
              </a:solidFill>
              <a:latin typeface="Montserrat"/>
              <a:ea typeface="Montserrat"/>
              <a:cs typeface="Montserrat"/>
              <a:sym typeface="Montserrat"/>
            </a:endParaRPr>
          </a:p>
        </p:txBody>
      </p:sp>
      <p:sp>
        <p:nvSpPr>
          <p:cNvPr id="3796" name="Google Shape;3796;p97"/>
          <p:cNvSpPr txBox="1"/>
          <p:nvPr/>
        </p:nvSpPr>
        <p:spPr>
          <a:xfrm>
            <a:off x="704088" y="2565633"/>
            <a:ext cx="15042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Consumer 2 (p1)</a:t>
            </a:r>
            <a:endParaRPr sz="1200">
              <a:solidFill>
                <a:schemeClr val="dk2"/>
              </a:solidFill>
              <a:latin typeface="Montserrat"/>
              <a:ea typeface="Montserrat"/>
              <a:cs typeface="Montserrat"/>
              <a:sym typeface="Montserrat"/>
            </a:endParaRPr>
          </a:p>
        </p:txBody>
      </p:sp>
      <p:sp>
        <p:nvSpPr>
          <p:cNvPr id="3797" name="Google Shape;3797;p97"/>
          <p:cNvSpPr txBox="1"/>
          <p:nvPr/>
        </p:nvSpPr>
        <p:spPr>
          <a:xfrm>
            <a:off x="704088" y="2975746"/>
            <a:ext cx="15042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Consumer 3 joins</a:t>
            </a:r>
            <a:endParaRPr sz="1200">
              <a:solidFill>
                <a:schemeClr val="dk2"/>
              </a:solidFill>
              <a:latin typeface="Montserrat"/>
              <a:ea typeface="Montserrat"/>
              <a:cs typeface="Montserrat"/>
              <a:sym typeface="Montserrat"/>
            </a:endParaRPr>
          </a:p>
        </p:txBody>
      </p:sp>
      <p:grpSp>
        <p:nvGrpSpPr>
          <p:cNvPr id="3798" name="Google Shape;3798;p97"/>
          <p:cNvGrpSpPr/>
          <p:nvPr/>
        </p:nvGrpSpPr>
        <p:grpSpPr>
          <a:xfrm>
            <a:off x="2303999" y="2444452"/>
            <a:ext cx="3494294" cy="3017562"/>
            <a:chOff x="4607997" y="4340015"/>
            <a:chExt cx="6988588" cy="6004500"/>
          </a:xfrm>
        </p:grpSpPr>
        <p:cxnSp>
          <p:nvCxnSpPr>
            <p:cNvPr id="3799" name="Google Shape;3799;p97"/>
            <p:cNvCxnSpPr/>
            <p:nvPr/>
          </p:nvCxnSpPr>
          <p:spPr>
            <a:xfrm rot="4142478" flipH="1">
              <a:off x="3105825" y="8156488"/>
              <a:ext cx="4681644" cy="2955"/>
            </a:xfrm>
            <a:prstGeom prst="straightConnector1">
              <a:avLst/>
            </a:prstGeom>
            <a:noFill/>
            <a:ln w="38100" cap="flat" cmpd="sng">
              <a:solidFill>
                <a:schemeClr val="dk2"/>
              </a:solidFill>
              <a:prstDash val="lgDashDot"/>
              <a:round/>
              <a:headEnd type="triangle" w="med" len="med"/>
              <a:tailEnd type="none" w="med" len="med"/>
            </a:ln>
          </p:spPr>
        </p:cxnSp>
        <p:cxnSp>
          <p:nvCxnSpPr>
            <p:cNvPr id="3800" name="Google Shape;3800;p97"/>
            <p:cNvCxnSpPr/>
            <p:nvPr/>
          </p:nvCxnSpPr>
          <p:spPr>
            <a:xfrm rot="4143019" flipH="1">
              <a:off x="3381193" y="7745663"/>
              <a:ext cx="5550304" cy="2955"/>
            </a:xfrm>
            <a:prstGeom prst="straightConnector1">
              <a:avLst/>
            </a:prstGeom>
            <a:noFill/>
            <a:ln w="38100" cap="flat" cmpd="sng">
              <a:solidFill>
                <a:schemeClr val="dk2"/>
              </a:solidFill>
              <a:prstDash val="lgDashDot"/>
              <a:round/>
              <a:headEnd type="triangle" w="med" len="med"/>
              <a:tailEnd type="none" w="med" len="med"/>
            </a:ln>
          </p:spPr>
        </p:cxnSp>
        <p:cxnSp>
          <p:nvCxnSpPr>
            <p:cNvPr id="3801" name="Google Shape;3801;p97"/>
            <p:cNvCxnSpPr/>
            <p:nvPr/>
          </p:nvCxnSpPr>
          <p:spPr>
            <a:xfrm rot="4143221" flipH="1">
              <a:off x="3637053" y="7340788"/>
              <a:ext cx="6428096" cy="2955"/>
            </a:xfrm>
            <a:prstGeom prst="straightConnector1">
              <a:avLst/>
            </a:prstGeom>
            <a:noFill/>
            <a:ln w="38100" cap="flat" cmpd="sng">
              <a:solidFill>
                <a:schemeClr val="dk2"/>
              </a:solidFill>
              <a:prstDash val="lgDashDot"/>
              <a:round/>
              <a:headEnd type="triangle" w="med" len="med"/>
              <a:tailEnd type="none" w="med" len="med"/>
            </a:ln>
          </p:spPr>
        </p:cxnSp>
        <p:cxnSp>
          <p:nvCxnSpPr>
            <p:cNvPr id="3802" name="Google Shape;3802;p97"/>
            <p:cNvCxnSpPr/>
            <p:nvPr/>
          </p:nvCxnSpPr>
          <p:spPr>
            <a:xfrm rot="-4142478">
              <a:off x="8417112" y="8156488"/>
              <a:ext cx="4681644" cy="2955"/>
            </a:xfrm>
            <a:prstGeom prst="straightConnector1">
              <a:avLst/>
            </a:prstGeom>
            <a:noFill/>
            <a:ln w="38100" cap="flat" cmpd="sng">
              <a:solidFill>
                <a:schemeClr val="dk2"/>
              </a:solidFill>
              <a:prstDash val="lgDashDot"/>
              <a:round/>
              <a:headEnd type="none" w="med" len="med"/>
              <a:tailEnd type="triangle" w="med" len="med"/>
            </a:ln>
          </p:spPr>
        </p:cxnSp>
        <p:cxnSp>
          <p:nvCxnSpPr>
            <p:cNvPr id="3803" name="Google Shape;3803;p97"/>
            <p:cNvCxnSpPr/>
            <p:nvPr/>
          </p:nvCxnSpPr>
          <p:spPr>
            <a:xfrm rot="-4143019">
              <a:off x="7273085" y="7711463"/>
              <a:ext cx="5550304" cy="2955"/>
            </a:xfrm>
            <a:prstGeom prst="straightConnector1">
              <a:avLst/>
            </a:prstGeom>
            <a:noFill/>
            <a:ln w="38100" cap="flat" cmpd="sng">
              <a:solidFill>
                <a:schemeClr val="dk2"/>
              </a:solidFill>
              <a:prstDash val="lgDashDot"/>
              <a:round/>
              <a:headEnd type="none" w="med" len="med"/>
              <a:tailEnd type="triangle" w="med" len="med"/>
            </a:ln>
          </p:spPr>
        </p:cxnSp>
        <p:cxnSp>
          <p:nvCxnSpPr>
            <p:cNvPr id="3804" name="Google Shape;3804;p97"/>
            <p:cNvCxnSpPr/>
            <p:nvPr/>
          </p:nvCxnSpPr>
          <p:spPr>
            <a:xfrm rot="-4143221">
              <a:off x="6139433" y="7340788"/>
              <a:ext cx="6428096" cy="2955"/>
            </a:xfrm>
            <a:prstGeom prst="straightConnector1">
              <a:avLst/>
            </a:prstGeom>
            <a:noFill/>
            <a:ln w="38100" cap="flat" cmpd="sng">
              <a:solidFill>
                <a:schemeClr val="dk2"/>
              </a:solidFill>
              <a:prstDash val="lgDashDot"/>
              <a:round/>
              <a:headEnd type="none" w="med" len="med"/>
              <a:tailEnd type="triangle" w="med" len="med"/>
            </a:ln>
          </p:spPr>
        </p:cxnSp>
      </p:grpSp>
      <p:cxnSp>
        <p:nvCxnSpPr>
          <p:cNvPr id="3805" name="Google Shape;3805;p97"/>
          <p:cNvCxnSpPr/>
          <p:nvPr/>
        </p:nvCxnSpPr>
        <p:spPr>
          <a:xfrm rot="5400000" flipH="1">
            <a:off x="4331752" y="3987648"/>
            <a:ext cx="3703350" cy="1350"/>
          </a:xfrm>
          <a:prstGeom prst="straightConnector1">
            <a:avLst/>
          </a:prstGeom>
          <a:noFill/>
          <a:ln w="38100" cap="flat" cmpd="sng">
            <a:solidFill>
              <a:schemeClr val="dk2"/>
            </a:solidFill>
            <a:prstDash val="solid"/>
            <a:round/>
            <a:headEnd type="diamond" w="med" len="med"/>
            <a:tailEnd type="diamond" w="med" len="med"/>
          </a:ln>
        </p:spPr>
      </p:cxnSp>
      <p:sp>
        <p:nvSpPr>
          <p:cNvPr id="3806" name="Google Shape;3806;p97"/>
          <p:cNvSpPr txBox="1"/>
          <p:nvPr/>
        </p:nvSpPr>
        <p:spPr>
          <a:xfrm>
            <a:off x="6272784" y="5541264"/>
            <a:ext cx="19521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Synchronization barrier</a:t>
            </a:r>
            <a:endParaRPr sz="1200">
              <a:solidFill>
                <a:schemeClr val="dk2"/>
              </a:solidFill>
              <a:latin typeface="Montserrat"/>
              <a:ea typeface="Montserrat"/>
              <a:cs typeface="Montserrat"/>
              <a:sym typeface="Montserrat"/>
            </a:endParaRPr>
          </a:p>
        </p:txBody>
      </p:sp>
      <p:grpSp>
        <p:nvGrpSpPr>
          <p:cNvPr id="3807" name="Google Shape;3807;p97"/>
          <p:cNvGrpSpPr/>
          <p:nvPr/>
        </p:nvGrpSpPr>
        <p:grpSpPr>
          <a:xfrm>
            <a:off x="6568561" y="2446020"/>
            <a:ext cx="3494294" cy="3017562"/>
            <a:chOff x="4607997" y="4340015"/>
            <a:chExt cx="6988588" cy="6004500"/>
          </a:xfrm>
        </p:grpSpPr>
        <p:cxnSp>
          <p:nvCxnSpPr>
            <p:cNvPr id="3808" name="Google Shape;3808;p97"/>
            <p:cNvCxnSpPr/>
            <p:nvPr/>
          </p:nvCxnSpPr>
          <p:spPr>
            <a:xfrm rot="4142478" flipH="1">
              <a:off x="3105825" y="8156488"/>
              <a:ext cx="4681644" cy="2955"/>
            </a:xfrm>
            <a:prstGeom prst="straightConnector1">
              <a:avLst/>
            </a:prstGeom>
            <a:noFill/>
            <a:ln w="38100" cap="flat" cmpd="sng">
              <a:solidFill>
                <a:schemeClr val="dk2"/>
              </a:solidFill>
              <a:prstDash val="lgDashDot"/>
              <a:round/>
              <a:headEnd type="triangle" w="med" len="med"/>
              <a:tailEnd type="none" w="med" len="med"/>
            </a:ln>
          </p:spPr>
        </p:cxnSp>
        <p:cxnSp>
          <p:nvCxnSpPr>
            <p:cNvPr id="3809" name="Google Shape;3809;p97"/>
            <p:cNvCxnSpPr/>
            <p:nvPr/>
          </p:nvCxnSpPr>
          <p:spPr>
            <a:xfrm rot="4143019" flipH="1">
              <a:off x="3381193" y="7745663"/>
              <a:ext cx="5550304" cy="2955"/>
            </a:xfrm>
            <a:prstGeom prst="straightConnector1">
              <a:avLst/>
            </a:prstGeom>
            <a:noFill/>
            <a:ln w="38100" cap="flat" cmpd="sng">
              <a:solidFill>
                <a:schemeClr val="dk2"/>
              </a:solidFill>
              <a:prstDash val="lgDashDot"/>
              <a:round/>
              <a:headEnd type="triangle" w="med" len="med"/>
              <a:tailEnd type="none" w="med" len="med"/>
            </a:ln>
          </p:spPr>
        </p:cxnSp>
        <p:cxnSp>
          <p:nvCxnSpPr>
            <p:cNvPr id="3810" name="Google Shape;3810;p97"/>
            <p:cNvCxnSpPr/>
            <p:nvPr/>
          </p:nvCxnSpPr>
          <p:spPr>
            <a:xfrm rot="4143221" flipH="1">
              <a:off x="3637053" y="7340788"/>
              <a:ext cx="6428096" cy="2955"/>
            </a:xfrm>
            <a:prstGeom prst="straightConnector1">
              <a:avLst/>
            </a:prstGeom>
            <a:noFill/>
            <a:ln w="38100" cap="flat" cmpd="sng">
              <a:solidFill>
                <a:schemeClr val="dk2"/>
              </a:solidFill>
              <a:prstDash val="lgDashDot"/>
              <a:round/>
              <a:headEnd type="triangle" w="med" len="med"/>
              <a:tailEnd type="none" w="med" len="med"/>
            </a:ln>
          </p:spPr>
        </p:cxnSp>
        <p:cxnSp>
          <p:nvCxnSpPr>
            <p:cNvPr id="3811" name="Google Shape;3811;p97"/>
            <p:cNvCxnSpPr/>
            <p:nvPr/>
          </p:nvCxnSpPr>
          <p:spPr>
            <a:xfrm rot="-4142478">
              <a:off x="8417112" y="8156488"/>
              <a:ext cx="4681644" cy="2955"/>
            </a:xfrm>
            <a:prstGeom prst="straightConnector1">
              <a:avLst/>
            </a:prstGeom>
            <a:noFill/>
            <a:ln w="38100" cap="flat" cmpd="sng">
              <a:solidFill>
                <a:schemeClr val="dk2"/>
              </a:solidFill>
              <a:prstDash val="lgDashDot"/>
              <a:round/>
              <a:headEnd type="none" w="med" len="med"/>
              <a:tailEnd type="triangle" w="med" len="med"/>
            </a:ln>
          </p:spPr>
        </p:cxnSp>
        <p:cxnSp>
          <p:nvCxnSpPr>
            <p:cNvPr id="3812" name="Google Shape;3812;p97"/>
            <p:cNvCxnSpPr/>
            <p:nvPr/>
          </p:nvCxnSpPr>
          <p:spPr>
            <a:xfrm rot="-4143019">
              <a:off x="7273085" y="7711463"/>
              <a:ext cx="5550304" cy="2955"/>
            </a:xfrm>
            <a:prstGeom prst="straightConnector1">
              <a:avLst/>
            </a:prstGeom>
            <a:noFill/>
            <a:ln w="38100" cap="flat" cmpd="sng">
              <a:solidFill>
                <a:schemeClr val="dk2"/>
              </a:solidFill>
              <a:prstDash val="lgDashDot"/>
              <a:round/>
              <a:headEnd type="none" w="med" len="med"/>
              <a:tailEnd type="triangle" w="med" len="med"/>
            </a:ln>
          </p:spPr>
        </p:cxnSp>
        <p:cxnSp>
          <p:nvCxnSpPr>
            <p:cNvPr id="3813" name="Google Shape;3813;p97"/>
            <p:cNvCxnSpPr/>
            <p:nvPr/>
          </p:nvCxnSpPr>
          <p:spPr>
            <a:xfrm rot="-4143221">
              <a:off x="6139433" y="7340788"/>
              <a:ext cx="6428096" cy="2955"/>
            </a:xfrm>
            <a:prstGeom prst="straightConnector1">
              <a:avLst/>
            </a:prstGeom>
            <a:noFill/>
            <a:ln w="38100" cap="flat" cmpd="sng">
              <a:solidFill>
                <a:schemeClr val="dk2"/>
              </a:solidFill>
              <a:prstDash val="lgDashDot"/>
              <a:round/>
              <a:headEnd type="none" w="med" len="med"/>
              <a:tailEnd type="triangle" w="med" len="med"/>
            </a:ln>
          </p:spPr>
        </p:cxnSp>
      </p:grpSp>
      <p:sp>
        <p:nvSpPr>
          <p:cNvPr id="3814" name="Google Shape;3814;p97"/>
          <p:cNvSpPr txBox="1"/>
          <p:nvPr/>
        </p:nvSpPr>
        <p:spPr>
          <a:xfrm>
            <a:off x="9523476" y="2137658"/>
            <a:ext cx="7452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(p0, </a:t>
            </a:r>
            <a:r>
              <a:rPr lang="en-US" sz="1200" strike="sngStrike">
                <a:solidFill>
                  <a:schemeClr val="dk2"/>
                </a:solidFill>
                <a:latin typeface="Montserrat"/>
                <a:ea typeface="Montserrat"/>
                <a:cs typeface="Montserrat"/>
                <a:sym typeface="Montserrat"/>
              </a:rPr>
              <a:t>p2</a:t>
            </a:r>
            <a:r>
              <a:rPr lang="en-US" sz="1200">
                <a:solidFill>
                  <a:schemeClr val="dk2"/>
                </a:solidFill>
                <a:latin typeface="Montserrat"/>
                <a:ea typeface="Montserrat"/>
                <a:cs typeface="Montserrat"/>
                <a:sym typeface="Montserrat"/>
              </a:rPr>
              <a:t>)</a:t>
            </a:r>
            <a:endParaRPr sz="1200">
              <a:solidFill>
                <a:schemeClr val="dk2"/>
              </a:solidFill>
              <a:latin typeface="Montserrat"/>
              <a:ea typeface="Montserrat"/>
              <a:cs typeface="Montserrat"/>
              <a:sym typeface="Montserrat"/>
            </a:endParaRPr>
          </a:p>
        </p:txBody>
      </p:sp>
      <p:sp>
        <p:nvSpPr>
          <p:cNvPr id="3815" name="Google Shape;3815;p97"/>
          <p:cNvSpPr txBox="1"/>
          <p:nvPr/>
        </p:nvSpPr>
        <p:spPr>
          <a:xfrm>
            <a:off x="9786807" y="2565646"/>
            <a:ext cx="42615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(p1)</a:t>
            </a:r>
            <a:endParaRPr sz="1200">
              <a:solidFill>
                <a:schemeClr val="dk2"/>
              </a:solidFill>
              <a:latin typeface="Montserrat"/>
              <a:ea typeface="Montserrat"/>
              <a:cs typeface="Montserrat"/>
              <a:sym typeface="Montserrat"/>
            </a:endParaRPr>
          </a:p>
        </p:txBody>
      </p:sp>
      <p:sp>
        <p:nvSpPr>
          <p:cNvPr id="3816" name="Google Shape;3816;p97"/>
          <p:cNvSpPr txBox="1"/>
          <p:nvPr/>
        </p:nvSpPr>
        <p:spPr>
          <a:xfrm>
            <a:off x="10094015" y="2975746"/>
            <a:ext cx="42615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(p2)</a:t>
            </a:r>
            <a:endParaRPr sz="1200">
              <a:solidFill>
                <a:schemeClr val="dk2"/>
              </a:solidFill>
              <a:latin typeface="Montserrat"/>
              <a:ea typeface="Montserrat"/>
              <a:cs typeface="Montserrat"/>
              <a:sym typeface="Montserrat"/>
            </a:endParaRPr>
          </a:p>
        </p:txBody>
      </p:sp>
      <p:grpSp>
        <p:nvGrpSpPr>
          <p:cNvPr id="3817" name="Google Shape;3817;p97"/>
          <p:cNvGrpSpPr/>
          <p:nvPr/>
        </p:nvGrpSpPr>
        <p:grpSpPr>
          <a:xfrm rot="10800000" flipH="1">
            <a:off x="2834915" y="1671406"/>
            <a:ext cx="6652490" cy="685839"/>
            <a:chOff x="6209500" y="10488048"/>
            <a:chExt cx="12862510" cy="1719972"/>
          </a:xfrm>
        </p:grpSpPr>
        <p:sp>
          <p:nvSpPr>
            <p:cNvPr id="3818" name="Google Shape;3818;p97"/>
            <p:cNvSpPr/>
            <p:nvPr/>
          </p:nvSpPr>
          <p:spPr>
            <a:xfrm rot="-5400000">
              <a:off x="12160300" y="5297670"/>
              <a:ext cx="958200" cy="12859800"/>
            </a:xfrm>
            <a:prstGeom prst="leftBrace">
              <a:avLst>
                <a:gd name="adj1" fmla="val 31714"/>
                <a:gd name="adj2" fmla="val 49850"/>
              </a:avLst>
            </a:prstGeom>
            <a:no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solidFill>
                  <a:schemeClr val="dk2"/>
                </a:solidFill>
              </a:endParaRPr>
            </a:p>
          </p:txBody>
        </p:sp>
        <p:cxnSp>
          <p:nvCxnSpPr>
            <p:cNvPr id="3819" name="Google Shape;3819;p97"/>
            <p:cNvCxnSpPr/>
            <p:nvPr/>
          </p:nvCxnSpPr>
          <p:spPr>
            <a:xfrm rot="5400000" flipH="1">
              <a:off x="5799410" y="10898148"/>
              <a:ext cx="822900" cy="2700"/>
            </a:xfrm>
            <a:prstGeom prst="straightConnector1">
              <a:avLst/>
            </a:prstGeom>
            <a:noFill/>
            <a:ln w="19050" cap="flat" cmpd="sng">
              <a:solidFill>
                <a:schemeClr val="dk2"/>
              </a:solidFill>
              <a:prstDash val="solid"/>
              <a:round/>
              <a:headEnd type="none" w="med" len="med"/>
              <a:tailEnd type="none" w="med" len="med"/>
            </a:ln>
          </p:spPr>
        </p:cxnSp>
        <p:cxnSp>
          <p:nvCxnSpPr>
            <p:cNvPr id="3820" name="Google Shape;3820;p97"/>
            <p:cNvCxnSpPr/>
            <p:nvPr/>
          </p:nvCxnSpPr>
          <p:spPr>
            <a:xfrm rot="5400000" flipH="1">
              <a:off x="18659210" y="10898148"/>
              <a:ext cx="822900" cy="2700"/>
            </a:xfrm>
            <a:prstGeom prst="straightConnector1">
              <a:avLst/>
            </a:prstGeom>
            <a:noFill/>
            <a:ln w="19050" cap="flat" cmpd="sng">
              <a:solidFill>
                <a:schemeClr val="dk2"/>
              </a:solidFill>
              <a:prstDash val="solid"/>
              <a:round/>
              <a:headEnd type="none" w="med" len="med"/>
              <a:tailEnd type="none" w="med" len="med"/>
            </a:ln>
          </p:spPr>
        </p:cxnSp>
      </p:grpSp>
      <p:sp>
        <p:nvSpPr>
          <p:cNvPr id="3821" name="Google Shape;3821;p97"/>
          <p:cNvSpPr txBox="1"/>
          <p:nvPr/>
        </p:nvSpPr>
        <p:spPr>
          <a:xfrm>
            <a:off x="5522976" y="1217676"/>
            <a:ext cx="1266450" cy="461651"/>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Processing paused</a:t>
            </a:r>
            <a:endParaRPr sz="1200">
              <a:solidFill>
                <a:srgbClr val="040531"/>
              </a:solidFill>
              <a:latin typeface="Montserrat"/>
              <a:ea typeface="Montserrat"/>
              <a:cs typeface="Montserrat"/>
              <a:sym typeface="Montserrat"/>
            </a:endParaRPr>
          </a:p>
        </p:txBody>
      </p:sp>
      <p:cxnSp>
        <p:nvCxnSpPr>
          <p:cNvPr id="3822" name="Google Shape;3822;p97"/>
          <p:cNvCxnSpPr/>
          <p:nvPr/>
        </p:nvCxnSpPr>
        <p:spPr>
          <a:xfrm rot="10800000" flipH="1">
            <a:off x="9820710" y="2841035"/>
            <a:ext cx="1115550" cy="1650"/>
          </a:xfrm>
          <a:prstGeom prst="straightConnector1">
            <a:avLst/>
          </a:prstGeom>
          <a:noFill/>
          <a:ln w="38100" cap="flat" cmpd="sng">
            <a:solidFill>
              <a:schemeClr val="dk2"/>
            </a:solidFill>
            <a:prstDash val="solid"/>
            <a:round/>
            <a:headEnd type="none" w="med" len="med"/>
            <a:tailEnd type="triangle" w="med" len="med"/>
          </a:ln>
        </p:spPr>
      </p:cxnSp>
      <p:cxnSp>
        <p:nvCxnSpPr>
          <p:cNvPr id="3823" name="Google Shape;3823;p97"/>
          <p:cNvCxnSpPr/>
          <p:nvPr/>
        </p:nvCxnSpPr>
        <p:spPr>
          <a:xfrm rot="10800000" flipH="1">
            <a:off x="10081260" y="3251147"/>
            <a:ext cx="855000" cy="1650"/>
          </a:xfrm>
          <a:prstGeom prst="straightConnector1">
            <a:avLst/>
          </a:prstGeom>
          <a:noFill/>
          <a:ln w="38100" cap="flat" cmpd="sng">
            <a:solidFill>
              <a:schemeClr val="dk2"/>
            </a:solidFill>
            <a:prstDash val="solid"/>
            <a:round/>
            <a:headEnd type="none" w="med" len="med"/>
            <a:tailEnd type="triangle" w="med" len="med"/>
          </a:ln>
        </p:spPr>
      </p:cxnSp>
      <p:cxnSp>
        <p:nvCxnSpPr>
          <p:cNvPr id="3824" name="Google Shape;3824;p97"/>
          <p:cNvCxnSpPr/>
          <p:nvPr/>
        </p:nvCxnSpPr>
        <p:spPr>
          <a:xfrm rot="10800000" flipH="1">
            <a:off x="9564660" y="2430922"/>
            <a:ext cx="1371600" cy="1650"/>
          </a:xfrm>
          <a:prstGeom prst="straightConnector1">
            <a:avLst/>
          </a:prstGeom>
          <a:noFill/>
          <a:ln w="38100" cap="flat" cmpd="sng">
            <a:solidFill>
              <a:schemeClr val="dk2"/>
            </a:solidFill>
            <a:prstDash val="solid"/>
            <a:round/>
            <a:headEnd type="none" w="med" len="med"/>
            <a:tailEnd type="triangle" w="med" len="med"/>
          </a:ln>
        </p:spPr>
      </p:cxnSp>
      <p:sp>
        <p:nvSpPr>
          <p:cNvPr id="3825" name="Google Shape;3825;p97"/>
          <p:cNvSpPr/>
          <p:nvPr/>
        </p:nvSpPr>
        <p:spPr>
          <a:xfrm>
            <a:off x="8307324" y="1133850"/>
            <a:ext cx="2354550" cy="594300"/>
          </a:xfrm>
          <a:prstGeom prst="wedgeRoundRectCallout">
            <a:avLst>
              <a:gd name="adj1" fmla="val 22586"/>
              <a:gd name="adj2" fmla="val 125290"/>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22850" rIns="45713" bIns="22850" anchor="ctr" anchorCtr="0">
            <a:noAutofit/>
          </a:bodyPr>
          <a:lstStyle/>
          <a:p>
            <a:pPr>
              <a:lnSpc>
                <a:spcPct val="115000"/>
              </a:lnSpc>
            </a:pPr>
            <a:r>
              <a:rPr lang="en-US" sz="1200" b="1">
                <a:solidFill>
                  <a:schemeClr val="lt1"/>
                </a:solidFill>
                <a:latin typeface="Montserrat"/>
                <a:ea typeface="Montserrat"/>
                <a:cs typeface="Montserrat"/>
                <a:sym typeface="Montserrat"/>
              </a:rPr>
              <a:t>Partition reassigned</a:t>
            </a:r>
            <a:endParaRPr sz="1200" b="1">
              <a:solidFill>
                <a:schemeClr val="lt1"/>
              </a:solidFill>
              <a:latin typeface="Montserrat"/>
              <a:ea typeface="Montserrat"/>
              <a:cs typeface="Montserrat"/>
              <a:sym typeface="Montserrat"/>
            </a:endParaRPr>
          </a:p>
          <a:p>
            <a:pPr marL="228600" indent="-190500">
              <a:lnSpc>
                <a:spcPct val="115000"/>
              </a:lnSpc>
              <a:buClr>
                <a:schemeClr val="lt1"/>
              </a:buClr>
              <a:buSzPts val="2400"/>
              <a:buFont typeface="Montserrat"/>
              <a:buChar char="●"/>
            </a:pPr>
            <a:r>
              <a:rPr lang="en-US" sz="1200" b="1">
                <a:solidFill>
                  <a:schemeClr val="lt1"/>
                </a:solidFill>
                <a:latin typeface="Montserrat"/>
                <a:ea typeface="Montserrat"/>
                <a:cs typeface="Montserrat"/>
                <a:sym typeface="Montserrat"/>
              </a:rPr>
              <a:t>State cleanup and build</a:t>
            </a:r>
            <a:endParaRPr sz="1200" b="1">
              <a:solidFill>
                <a:schemeClr val="lt1"/>
              </a:solidFill>
              <a:latin typeface="Montserrat"/>
              <a:ea typeface="Montserrat"/>
              <a:cs typeface="Montserrat"/>
              <a:sym typeface="Montserrat"/>
            </a:endParaRPr>
          </a:p>
        </p:txBody>
      </p:sp>
      <p:sp>
        <p:nvSpPr>
          <p:cNvPr id="3826" name="Google Shape;3826;p97"/>
          <p:cNvSpPr/>
          <p:nvPr/>
        </p:nvSpPr>
        <p:spPr>
          <a:xfrm rot="6650">
            <a:off x="1912972" y="3622099"/>
            <a:ext cx="1938454" cy="282000"/>
          </a:xfrm>
          <a:prstGeom prst="rect">
            <a:avLst/>
          </a:prstGeom>
          <a:solidFill>
            <a:schemeClr val="lt2"/>
          </a:solidFill>
          <a:ln>
            <a:noFill/>
          </a:ln>
        </p:spPr>
        <p:txBody>
          <a:bodyPr spcFirstLastPara="1" wrap="square" lIns="0" tIns="45713" rIns="0" bIns="45713" anchor="ctr" anchorCtr="0">
            <a:noAutofit/>
          </a:bodyPr>
          <a:lstStyle/>
          <a:p>
            <a:pPr algn="ctr"/>
            <a:r>
              <a:rPr lang="en-US" sz="1500" b="1">
                <a:solidFill>
                  <a:schemeClr val="accent3"/>
                </a:solidFill>
                <a:latin typeface="Source Code Pro"/>
                <a:ea typeface="Source Code Pro"/>
                <a:cs typeface="Source Code Pro"/>
                <a:sym typeface="Source Code Pro"/>
              </a:rPr>
              <a:t>JoinGroupRequest</a:t>
            </a:r>
            <a:endParaRPr sz="1500" b="1">
              <a:solidFill>
                <a:schemeClr val="accent3"/>
              </a:solidFill>
              <a:latin typeface="Source Code Pro"/>
              <a:ea typeface="Source Code Pro"/>
              <a:cs typeface="Source Code Pro"/>
              <a:sym typeface="Source Code Pro"/>
            </a:endParaRPr>
          </a:p>
        </p:txBody>
      </p:sp>
      <p:sp>
        <p:nvSpPr>
          <p:cNvPr id="3827" name="Google Shape;3827;p97"/>
          <p:cNvSpPr/>
          <p:nvPr/>
        </p:nvSpPr>
        <p:spPr>
          <a:xfrm rot="6956">
            <a:off x="4013571" y="3622099"/>
            <a:ext cx="2075704" cy="282000"/>
          </a:xfrm>
          <a:prstGeom prst="rect">
            <a:avLst/>
          </a:prstGeom>
          <a:solidFill>
            <a:schemeClr val="lt2"/>
          </a:solidFill>
          <a:ln>
            <a:noFill/>
          </a:ln>
        </p:spPr>
        <p:txBody>
          <a:bodyPr spcFirstLastPara="1" wrap="square" lIns="0" tIns="45713" rIns="0" bIns="45713" anchor="ctr" anchorCtr="0">
            <a:noAutofit/>
          </a:bodyPr>
          <a:lstStyle/>
          <a:p>
            <a:pPr algn="ctr"/>
            <a:r>
              <a:rPr lang="en-US" sz="1500" b="1">
                <a:solidFill>
                  <a:schemeClr val="accent3"/>
                </a:solidFill>
                <a:latin typeface="Source Code Pro"/>
                <a:ea typeface="Source Code Pro"/>
                <a:cs typeface="Source Code Pro"/>
                <a:sym typeface="Source Code Pro"/>
              </a:rPr>
              <a:t>JoinGroupResponse</a:t>
            </a:r>
            <a:endParaRPr sz="1500" b="1">
              <a:solidFill>
                <a:schemeClr val="accent3"/>
              </a:solidFill>
              <a:latin typeface="Source Code Pro"/>
              <a:ea typeface="Source Code Pro"/>
              <a:cs typeface="Source Code Pro"/>
              <a:sym typeface="Source Code Pro"/>
            </a:endParaRPr>
          </a:p>
        </p:txBody>
      </p:sp>
      <p:sp>
        <p:nvSpPr>
          <p:cNvPr id="3828" name="Google Shape;3828;p97"/>
          <p:cNvSpPr/>
          <p:nvPr/>
        </p:nvSpPr>
        <p:spPr>
          <a:xfrm rot="6650">
            <a:off x="6217918" y="3622099"/>
            <a:ext cx="1938454" cy="282000"/>
          </a:xfrm>
          <a:prstGeom prst="rect">
            <a:avLst/>
          </a:prstGeom>
          <a:solidFill>
            <a:schemeClr val="lt2"/>
          </a:solidFill>
          <a:ln>
            <a:noFill/>
          </a:ln>
        </p:spPr>
        <p:txBody>
          <a:bodyPr spcFirstLastPara="1" wrap="square" lIns="0" tIns="45713" rIns="0" bIns="45713" anchor="ctr" anchorCtr="0">
            <a:noAutofit/>
          </a:bodyPr>
          <a:lstStyle/>
          <a:p>
            <a:pPr algn="ctr"/>
            <a:r>
              <a:rPr lang="en-US" sz="1500" b="1">
                <a:solidFill>
                  <a:schemeClr val="accent3"/>
                </a:solidFill>
                <a:latin typeface="Source Code Pro"/>
                <a:ea typeface="Source Code Pro"/>
                <a:cs typeface="Source Code Pro"/>
                <a:sym typeface="Source Code Pro"/>
              </a:rPr>
              <a:t>SyncGroupRequest</a:t>
            </a:r>
            <a:endParaRPr sz="1500" b="1">
              <a:solidFill>
                <a:schemeClr val="accent3"/>
              </a:solidFill>
              <a:latin typeface="Source Code Pro"/>
              <a:ea typeface="Source Code Pro"/>
              <a:cs typeface="Source Code Pro"/>
              <a:sym typeface="Source Code Pro"/>
            </a:endParaRPr>
          </a:p>
        </p:txBody>
      </p:sp>
      <p:sp>
        <p:nvSpPr>
          <p:cNvPr id="3829" name="Google Shape;3829;p97"/>
          <p:cNvSpPr/>
          <p:nvPr/>
        </p:nvSpPr>
        <p:spPr>
          <a:xfrm rot="6956">
            <a:off x="8353271" y="3622099"/>
            <a:ext cx="2075704" cy="282000"/>
          </a:xfrm>
          <a:prstGeom prst="rect">
            <a:avLst/>
          </a:prstGeom>
          <a:solidFill>
            <a:schemeClr val="lt2"/>
          </a:solidFill>
          <a:ln>
            <a:noFill/>
          </a:ln>
        </p:spPr>
        <p:txBody>
          <a:bodyPr spcFirstLastPara="1" wrap="square" lIns="0" tIns="45713" rIns="0" bIns="45713" anchor="ctr" anchorCtr="0">
            <a:noAutofit/>
          </a:bodyPr>
          <a:lstStyle/>
          <a:p>
            <a:pPr algn="ctr"/>
            <a:r>
              <a:rPr lang="en-US" sz="1500" b="1">
                <a:solidFill>
                  <a:schemeClr val="accent3"/>
                </a:solidFill>
                <a:latin typeface="Source Code Pro"/>
                <a:ea typeface="Source Code Pro"/>
                <a:cs typeface="Source Code Pro"/>
                <a:sym typeface="Source Code Pro"/>
              </a:rPr>
              <a:t>SyncGroupResponse</a:t>
            </a:r>
            <a:endParaRPr sz="1500" b="1">
              <a:solidFill>
                <a:schemeClr val="accent3"/>
              </a:solidFill>
              <a:latin typeface="Source Code Pro"/>
              <a:ea typeface="Source Code Pro"/>
              <a:cs typeface="Source Code Pro"/>
              <a:sym typeface="Source Code Pro"/>
            </a:endParaRPr>
          </a:p>
        </p:txBody>
      </p:sp>
      <p:sp>
        <p:nvSpPr>
          <p:cNvPr id="3830" name="Google Shape;3830;p97"/>
          <p:cNvSpPr/>
          <p:nvPr/>
        </p:nvSpPr>
        <p:spPr>
          <a:xfrm>
            <a:off x="1206320" y="1133856"/>
            <a:ext cx="2807250" cy="594300"/>
          </a:xfrm>
          <a:prstGeom prst="wedgeRoundRectCallout">
            <a:avLst>
              <a:gd name="adj1" fmla="val 11649"/>
              <a:gd name="adj2" fmla="val 138771"/>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22850" rIns="45713" bIns="22850" anchor="ctr" anchorCtr="0">
            <a:noAutofit/>
          </a:bodyPr>
          <a:lstStyle/>
          <a:p>
            <a:pPr>
              <a:lnSpc>
                <a:spcPct val="115000"/>
              </a:lnSpc>
            </a:pPr>
            <a:r>
              <a:rPr lang="en-US" sz="1200" b="1">
                <a:solidFill>
                  <a:schemeClr val="lt1"/>
                </a:solidFill>
                <a:latin typeface="Montserrat"/>
                <a:ea typeface="Montserrat"/>
                <a:cs typeface="Montserrat"/>
                <a:sym typeface="Montserrat"/>
              </a:rPr>
              <a:t>Assigned partitions self-revoked</a:t>
            </a:r>
            <a:endParaRPr sz="1200" b="1">
              <a:solidFill>
                <a:schemeClr val="lt1"/>
              </a:solidFill>
              <a:latin typeface="Montserrat"/>
              <a:ea typeface="Montserrat"/>
              <a:cs typeface="Montserrat"/>
              <a:sym typeface="Montserrat"/>
            </a:endParaRPr>
          </a:p>
          <a:p>
            <a:pPr marL="228600" indent="-190500">
              <a:lnSpc>
                <a:spcPct val="115000"/>
              </a:lnSpc>
              <a:buClr>
                <a:schemeClr val="lt1"/>
              </a:buClr>
              <a:buSzPts val="2400"/>
              <a:buFont typeface="Montserrat"/>
              <a:buChar char="●"/>
            </a:pPr>
            <a:r>
              <a:rPr lang="en-US" sz="1200" b="1" strike="sngStrike">
                <a:solidFill>
                  <a:schemeClr val="lt1"/>
                </a:solidFill>
                <a:latin typeface="Montserrat"/>
                <a:ea typeface="Montserrat"/>
                <a:cs typeface="Montserrat"/>
                <a:sym typeface="Montserrat"/>
              </a:rPr>
              <a:t>Clean up state</a:t>
            </a:r>
            <a:endParaRPr sz="1200" b="1" strike="sngStrike">
              <a:solidFill>
                <a:schemeClr val="lt1"/>
              </a:solidFill>
              <a:latin typeface="Montserrat"/>
              <a:ea typeface="Montserrat"/>
              <a:cs typeface="Montserrat"/>
              <a:sym typeface="Montserrat"/>
            </a:endParaRPr>
          </a:p>
        </p:txBody>
      </p:sp>
      <p:sp>
        <p:nvSpPr>
          <p:cNvPr id="3831" name="Google Shape;3831;p97"/>
          <p:cNvSpPr/>
          <p:nvPr/>
        </p:nvSpPr>
        <p:spPr>
          <a:xfrm rot="-3183122" flipH="1">
            <a:off x="2255406" y="2529562"/>
            <a:ext cx="836731" cy="233071"/>
          </a:xfrm>
          <a:prstGeom prst="roundRect">
            <a:avLst>
              <a:gd name="adj" fmla="val 50000"/>
            </a:avLst>
          </a:prstGeom>
          <a:noFill/>
          <a:ln w="76200" cap="flat" cmpd="sng">
            <a:solidFill>
              <a:srgbClr val="D8365D"/>
            </a:solidFill>
            <a:prstDash val="dash"/>
            <a:round/>
            <a:headEnd type="none" w="sm" len="sm"/>
            <a:tailEnd type="none" w="sm" len="sm"/>
          </a:ln>
        </p:spPr>
        <p:txBody>
          <a:bodyPr spcFirstLastPara="1" wrap="square" lIns="45713" tIns="45713" rIns="45713" bIns="45713" anchor="ctr" anchorCtr="0">
            <a:noAutofit/>
          </a:bodyPr>
          <a:lstStyle/>
          <a:p>
            <a:endParaRPr sz="9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36"/>
        <p:cNvGrpSpPr/>
        <p:nvPr/>
      </p:nvGrpSpPr>
      <p:grpSpPr>
        <a:xfrm>
          <a:off x="0" y="0"/>
          <a:ext cx="0" cy="0"/>
          <a:chOff x="0" y="0"/>
          <a:chExt cx="0" cy="0"/>
        </a:xfrm>
      </p:grpSpPr>
      <p:sp>
        <p:nvSpPr>
          <p:cNvPr id="3837" name="Google Shape;3837;p98"/>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sz="2600"/>
              <a:t>Avoid Processing Pause with</a:t>
            </a:r>
            <a:r>
              <a:rPr lang="en-US" sz="2600">
                <a:solidFill>
                  <a:schemeClr val="dk2"/>
                </a:solidFill>
              </a:rPr>
              <a:t> </a:t>
            </a:r>
            <a:r>
              <a:rPr lang="en-US" sz="2200">
                <a:solidFill>
                  <a:schemeClr val="accent3"/>
                </a:solidFill>
                <a:latin typeface="Source Code Pro"/>
                <a:ea typeface="Source Code Pro"/>
                <a:cs typeface="Source Code Pro"/>
                <a:sym typeface="Source Code Pro"/>
              </a:rPr>
              <a:t>CooperativeStickyAssignor</a:t>
            </a:r>
            <a:endParaRPr sz="2200">
              <a:solidFill>
                <a:schemeClr val="accent3"/>
              </a:solidFill>
              <a:latin typeface="Source Code Pro"/>
              <a:ea typeface="Source Code Pro"/>
              <a:cs typeface="Source Code Pro"/>
              <a:sym typeface="Source Code Pro"/>
            </a:endParaRPr>
          </a:p>
        </p:txBody>
      </p:sp>
      <p:cxnSp>
        <p:nvCxnSpPr>
          <p:cNvPr id="3838" name="Google Shape;3838;p98"/>
          <p:cNvCxnSpPr/>
          <p:nvPr/>
        </p:nvCxnSpPr>
        <p:spPr>
          <a:xfrm rot="10800000" flipH="1">
            <a:off x="1438032" y="5207508"/>
            <a:ext cx="9315150" cy="1650"/>
          </a:xfrm>
          <a:prstGeom prst="straightConnector1">
            <a:avLst/>
          </a:prstGeom>
          <a:noFill/>
          <a:ln w="76200" cap="flat" cmpd="sng">
            <a:solidFill>
              <a:schemeClr val="dk2"/>
            </a:solidFill>
            <a:prstDash val="solid"/>
            <a:round/>
            <a:headEnd type="none" w="med" len="med"/>
            <a:tailEnd type="triangle" w="med" len="med"/>
          </a:ln>
        </p:spPr>
      </p:cxnSp>
      <p:cxnSp>
        <p:nvCxnSpPr>
          <p:cNvPr id="3839" name="Google Shape;3839;p98"/>
          <p:cNvCxnSpPr/>
          <p:nvPr/>
        </p:nvCxnSpPr>
        <p:spPr>
          <a:xfrm rot="5400000" flipH="1">
            <a:off x="4009944" y="4082496"/>
            <a:ext cx="4343400" cy="600"/>
          </a:xfrm>
          <a:prstGeom prst="straightConnector1">
            <a:avLst/>
          </a:prstGeom>
          <a:noFill/>
          <a:ln w="38100" cap="flat" cmpd="sng">
            <a:solidFill>
              <a:schemeClr val="dk2"/>
            </a:solidFill>
            <a:prstDash val="solid"/>
            <a:round/>
            <a:headEnd type="diamond" w="med" len="med"/>
            <a:tailEnd type="diamond" w="med" len="med"/>
          </a:ln>
        </p:spPr>
      </p:cxnSp>
      <p:cxnSp>
        <p:nvCxnSpPr>
          <p:cNvPr id="3840" name="Google Shape;3840;p98"/>
          <p:cNvCxnSpPr/>
          <p:nvPr/>
        </p:nvCxnSpPr>
        <p:spPr>
          <a:xfrm rot="10800000" flipH="1">
            <a:off x="1438115" y="2566658"/>
            <a:ext cx="5532150" cy="1650"/>
          </a:xfrm>
          <a:prstGeom prst="straightConnector1">
            <a:avLst/>
          </a:prstGeom>
          <a:noFill/>
          <a:ln w="38100" cap="flat" cmpd="sng">
            <a:solidFill>
              <a:schemeClr val="dk2"/>
            </a:solidFill>
            <a:prstDash val="solid"/>
            <a:round/>
            <a:headEnd type="none" w="med" len="med"/>
            <a:tailEnd type="triangle" w="med" len="med"/>
          </a:ln>
        </p:spPr>
      </p:cxnSp>
      <p:cxnSp>
        <p:nvCxnSpPr>
          <p:cNvPr id="3841" name="Google Shape;3841;p98"/>
          <p:cNvCxnSpPr/>
          <p:nvPr/>
        </p:nvCxnSpPr>
        <p:spPr>
          <a:xfrm rot="10800000" flipH="1">
            <a:off x="2222360" y="2976770"/>
            <a:ext cx="7786050" cy="1650"/>
          </a:xfrm>
          <a:prstGeom prst="straightConnector1">
            <a:avLst/>
          </a:prstGeom>
          <a:noFill/>
          <a:ln w="38100" cap="flat" cmpd="sng">
            <a:solidFill>
              <a:schemeClr val="dk2"/>
            </a:solidFill>
            <a:prstDash val="dash"/>
            <a:round/>
            <a:headEnd type="none" w="med" len="med"/>
            <a:tailEnd type="none" w="med" len="med"/>
          </a:ln>
        </p:spPr>
      </p:cxnSp>
      <p:cxnSp>
        <p:nvCxnSpPr>
          <p:cNvPr id="3842" name="Google Shape;3842;p98"/>
          <p:cNvCxnSpPr/>
          <p:nvPr/>
        </p:nvCxnSpPr>
        <p:spPr>
          <a:xfrm rot="10800000" flipH="1">
            <a:off x="1438115" y="2976770"/>
            <a:ext cx="810150" cy="1650"/>
          </a:xfrm>
          <a:prstGeom prst="straightConnector1">
            <a:avLst/>
          </a:prstGeom>
          <a:noFill/>
          <a:ln w="38100" cap="flat" cmpd="sng">
            <a:solidFill>
              <a:schemeClr val="dk2"/>
            </a:solidFill>
            <a:prstDash val="solid"/>
            <a:round/>
            <a:headEnd type="none" w="med" len="med"/>
            <a:tailEnd type="triangle" w="med" len="med"/>
          </a:ln>
        </p:spPr>
      </p:cxnSp>
      <p:cxnSp>
        <p:nvCxnSpPr>
          <p:cNvPr id="3843" name="Google Shape;3843;p98"/>
          <p:cNvCxnSpPr/>
          <p:nvPr/>
        </p:nvCxnSpPr>
        <p:spPr>
          <a:xfrm rot="10800000" flipH="1">
            <a:off x="1438115" y="2156545"/>
            <a:ext cx="5532150" cy="1650"/>
          </a:xfrm>
          <a:prstGeom prst="straightConnector1">
            <a:avLst/>
          </a:prstGeom>
          <a:noFill/>
          <a:ln w="38100" cap="flat" cmpd="sng">
            <a:solidFill>
              <a:schemeClr val="dk2"/>
            </a:solidFill>
            <a:prstDash val="solid"/>
            <a:round/>
            <a:headEnd type="none" w="med" len="med"/>
            <a:tailEnd type="triangle" w="med" len="med"/>
          </a:ln>
        </p:spPr>
      </p:cxnSp>
      <p:grpSp>
        <p:nvGrpSpPr>
          <p:cNvPr id="3844" name="Google Shape;3844;p98"/>
          <p:cNvGrpSpPr/>
          <p:nvPr/>
        </p:nvGrpSpPr>
        <p:grpSpPr>
          <a:xfrm>
            <a:off x="2303959" y="2169962"/>
            <a:ext cx="1741207" cy="3015760"/>
            <a:chOff x="4607997" y="4340015"/>
            <a:chExt cx="6988588" cy="6004500"/>
          </a:xfrm>
        </p:grpSpPr>
        <p:cxnSp>
          <p:nvCxnSpPr>
            <p:cNvPr id="3845" name="Google Shape;3845;p98"/>
            <p:cNvCxnSpPr/>
            <p:nvPr/>
          </p:nvCxnSpPr>
          <p:spPr>
            <a:xfrm rot="4142478" flipH="1">
              <a:off x="3105825" y="8156488"/>
              <a:ext cx="4681644" cy="2955"/>
            </a:xfrm>
            <a:prstGeom prst="straightConnector1">
              <a:avLst/>
            </a:prstGeom>
            <a:noFill/>
            <a:ln w="38100" cap="flat" cmpd="sng">
              <a:solidFill>
                <a:schemeClr val="dk2"/>
              </a:solidFill>
              <a:prstDash val="lgDashDot"/>
              <a:round/>
              <a:headEnd type="triangle" w="med" len="med"/>
              <a:tailEnd type="none" w="med" len="med"/>
            </a:ln>
          </p:spPr>
        </p:cxnSp>
        <p:cxnSp>
          <p:nvCxnSpPr>
            <p:cNvPr id="3846" name="Google Shape;3846;p98"/>
            <p:cNvCxnSpPr/>
            <p:nvPr/>
          </p:nvCxnSpPr>
          <p:spPr>
            <a:xfrm rot="4143019" flipH="1">
              <a:off x="3381193" y="7745663"/>
              <a:ext cx="5550304" cy="2955"/>
            </a:xfrm>
            <a:prstGeom prst="straightConnector1">
              <a:avLst/>
            </a:prstGeom>
            <a:noFill/>
            <a:ln w="38100" cap="flat" cmpd="sng">
              <a:solidFill>
                <a:schemeClr val="dk2"/>
              </a:solidFill>
              <a:prstDash val="lgDashDot"/>
              <a:round/>
              <a:headEnd type="triangle" w="med" len="med"/>
              <a:tailEnd type="none" w="med" len="med"/>
            </a:ln>
          </p:spPr>
        </p:cxnSp>
        <p:cxnSp>
          <p:nvCxnSpPr>
            <p:cNvPr id="3847" name="Google Shape;3847;p98"/>
            <p:cNvCxnSpPr/>
            <p:nvPr/>
          </p:nvCxnSpPr>
          <p:spPr>
            <a:xfrm rot="4143221" flipH="1">
              <a:off x="3637053" y="7340788"/>
              <a:ext cx="6428096" cy="2955"/>
            </a:xfrm>
            <a:prstGeom prst="straightConnector1">
              <a:avLst/>
            </a:prstGeom>
            <a:noFill/>
            <a:ln w="38100" cap="flat" cmpd="sng">
              <a:solidFill>
                <a:schemeClr val="dk2"/>
              </a:solidFill>
              <a:prstDash val="lgDashDot"/>
              <a:round/>
              <a:headEnd type="triangle" w="med" len="med"/>
              <a:tailEnd type="none" w="med" len="med"/>
            </a:ln>
          </p:spPr>
        </p:cxnSp>
        <p:cxnSp>
          <p:nvCxnSpPr>
            <p:cNvPr id="3848" name="Google Shape;3848;p98"/>
            <p:cNvCxnSpPr/>
            <p:nvPr/>
          </p:nvCxnSpPr>
          <p:spPr>
            <a:xfrm rot="-4142478">
              <a:off x="8417112" y="8156488"/>
              <a:ext cx="4681644" cy="2955"/>
            </a:xfrm>
            <a:prstGeom prst="straightConnector1">
              <a:avLst/>
            </a:prstGeom>
            <a:noFill/>
            <a:ln w="38100" cap="flat" cmpd="sng">
              <a:solidFill>
                <a:schemeClr val="dk2"/>
              </a:solidFill>
              <a:prstDash val="lgDashDot"/>
              <a:round/>
              <a:headEnd type="none" w="med" len="med"/>
              <a:tailEnd type="triangle" w="med" len="med"/>
            </a:ln>
          </p:spPr>
        </p:cxnSp>
        <p:cxnSp>
          <p:nvCxnSpPr>
            <p:cNvPr id="3849" name="Google Shape;3849;p98"/>
            <p:cNvCxnSpPr/>
            <p:nvPr/>
          </p:nvCxnSpPr>
          <p:spPr>
            <a:xfrm rot="-4143019">
              <a:off x="7273085" y="7711463"/>
              <a:ext cx="5550304" cy="2955"/>
            </a:xfrm>
            <a:prstGeom prst="straightConnector1">
              <a:avLst/>
            </a:prstGeom>
            <a:noFill/>
            <a:ln w="38100" cap="flat" cmpd="sng">
              <a:solidFill>
                <a:schemeClr val="dk2"/>
              </a:solidFill>
              <a:prstDash val="lgDashDot"/>
              <a:round/>
              <a:headEnd type="none" w="med" len="med"/>
              <a:tailEnd type="triangle" w="med" len="med"/>
            </a:ln>
          </p:spPr>
        </p:cxnSp>
        <p:cxnSp>
          <p:nvCxnSpPr>
            <p:cNvPr id="3850" name="Google Shape;3850;p98"/>
            <p:cNvCxnSpPr/>
            <p:nvPr/>
          </p:nvCxnSpPr>
          <p:spPr>
            <a:xfrm rot="-4143221">
              <a:off x="6139433" y="7340788"/>
              <a:ext cx="6428096" cy="2955"/>
            </a:xfrm>
            <a:prstGeom prst="straightConnector1">
              <a:avLst/>
            </a:prstGeom>
            <a:noFill/>
            <a:ln w="38100" cap="flat" cmpd="sng">
              <a:solidFill>
                <a:schemeClr val="dk2"/>
              </a:solidFill>
              <a:prstDash val="lgDashDot"/>
              <a:round/>
              <a:headEnd type="none" w="med" len="med"/>
              <a:tailEnd type="triangle" w="med" len="med"/>
            </a:ln>
          </p:spPr>
        </p:cxnSp>
      </p:grpSp>
      <p:sp>
        <p:nvSpPr>
          <p:cNvPr id="3851" name="Google Shape;3851;p98"/>
          <p:cNvSpPr txBox="1"/>
          <p:nvPr/>
        </p:nvSpPr>
        <p:spPr>
          <a:xfrm>
            <a:off x="704088" y="1881144"/>
            <a:ext cx="15957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Consumer 1 (p0,p2)</a:t>
            </a:r>
            <a:endParaRPr sz="1200">
              <a:solidFill>
                <a:schemeClr val="dk2"/>
              </a:solidFill>
              <a:latin typeface="Montserrat"/>
              <a:ea typeface="Montserrat"/>
              <a:cs typeface="Montserrat"/>
              <a:sym typeface="Montserrat"/>
            </a:endParaRPr>
          </a:p>
        </p:txBody>
      </p:sp>
      <p:sp>
        <p:nvSpPr>
          <p:cNvPr id="3852" name="Google Shape;3852;p98"/>
          <p:cNvSpPr txBox="1"/>
          <p:nvPr/>
        </p:nvSpPr>
        <p:spPr>
          <a:xfrm>
            <a:off x="704088" y="2291256"/>
            <a:ext cx="15042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Consumer 2 (p1)</a:t>
            </a:r>
            <a:endParaRPr sz="1200">
              <a:solidFill>
                <a:schemeClr val="dk2"/>
              </a:solidFill>
              <a:latin typeface="Montserrat"/>
              <a:ea typeface="Montserrat"/>
              <a:cs typeface="Montserrat"/>
              <a:sym typeface="Montserrat"/>
            </a:endParaRPr>
          </a:p>
        </p:txBody>
      </p:sp>
      <p:sp>
        <p:nvSpPr>
          <p:cNvPr id="3853" name="Google Shape;3853;p98"/>
          <p:cNvSpPr txBox="1"/>
          <p:nvPr/>
        </p:nvSpPr>
        <p:spPr>
          <a:xfrm>
            <a:off x="704088" y="2701369"/>
            <a:ext cx="15042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Consumer 3 joins</a:t>
            </a:r>
            <a:endParaRPr sz="1200">
              <a:solidFill>
                <a:schemeClr val="dk2"/>
              </a:solidFill>
              <a:latin typeface="Montserrat"/>
              <a:ea typeface="Montserrat"/>
              <a:cs typeface="Montserrat"/>
              <a:sym typeface="Montserrat"/>
            </a:endParaRPr>
          </a:p>
        </p:txBody>
      </p:sp>
      <p:sp>
        <p:nvSpPr>
          <p:cNvPr id="3854" name="Google Shape;3854;p98"/>
          <p:cNvSpPr txBox="1"/>
          <p:nvPr/>
        </p:nvSpPr>
        <p:spPr>
          <a:xfrm>
            <a:off x="6281928" y="1881144"/>
            <a:ext cx="452700" cy="276985"/>
          </a:xfrm>
          <a:prstGeom prst="rect">
            <a:avLst/>
          </a:prstGeom>
          <a:noFill/>
          <a:ln>
            <a:noFill/>
          </a:ln>
        </p:spPr>
        <p:txBody>
          <a:bodyPr spcFirstLastPara="1" wrap="square" lIns="45713" tIns="45713" rIns="45713" bIns="45713" anchor="t" anchorCtr="0">
            <a:spAutoFit/>
          </a:bodyPr>
          <a:lstStyle/>
          <a:p>
            <a:r>
              <a:rPr lang="en-US" sz="1200" b="1">
                <a:solidFill>
                  <a:schemeClr val="dk2"/>
                </a:solidFill>
                <a:latin typeface="Montserrat"/>
                <a:ea typeface="Montserrat"/>
                <a:cs typeface="Montserrat"/>
                <a:sym typeface="Montserrat"/>
              </a:rPr>
              <a:t>(p0)</a:t>
            </a:r>
            <a:endParaRPr sz="1200" b="1">
              <a:solidFill>
                <a:schemeClr val="dk2"/>
              </a:solidFill>
              <a:latin typeface="Montserrat"/>
              <a:ea typeface="Montserrat"/>
              <a:cs typeface="Montserrat"/>
              <a:sym typeface="Montserrat"/>
            </a:endParaRPr>
          </a:p>
        </p:txBody>
      </p:sp>
      <p:sp>
        <p:nvSpPr>
          <p:cNvPr id="3855" name="Google Shape;3855;p98"/>
          <p:cNvSpPr txBox="1"/>
          <p:nvPr/>
        </p:nvSpPr>
        <p:spPr>
          <a:xfrm>
            <a:off x="6281928" y="2291269"/>
            <a:ext cx="452700" cy="276985"/>
          </a:xfrm>
          <a:prstGeom prst="rect">
            <a:avLst/>
          </a:prstGeom>
          <a:noFill/>
          <a:ln>
            <a:noFill/>
          </a:ln>
        </p:spPr>
        <p:txBody>
          <a:bodyPr spcFirstLastPara="1" wrap="square" lIns="45713" tIns="45713" rIns="45713" bIns="45713" anchor="t" anchorCtr="0">
            <a:spAutoFit/>
          </a:bodyPr>
          <a:lstStyle/>
          <a:p>
            <a:r>
              <a:rPr lang="en-US" sz="1200" b="1">
                <a:solidFill>
                  <a:schemeClr val="dk2"/>
                </a:solidFill>
                <a:latin typeface="Montserrat"/>
                <a:ea typeface="Montserrat"/>
                <a:cs typeface="Montserrat"/>
                <a:sym typeface="Montserrat"/>
              </a:rPr>
              <a:t>(p1)</a:t>
            </a:r>
            <a:endParaRPr sz="1200" b="1">
              <a:solidFill>
                <a:schemeClr val="dk2"/>
              </a:solidFill>
              <a:latin typeface="Montserrat"/>
              <a:ea typeface="Montserrat"/>
              <a:cs typeface="Montserrat"/>
              <a:sym typeface="Montserrat"/>
            </a:endParaRPr>
          </a:p>
        </p:txBody>
      </p:sp>
      <p:sp>
        <p:nvSpPr>
          <p:cNvPr id="3856" name="Google Shape;3856;p98"/>
          <p:cNvSpPr txBox="1"/>
          <p:nvPr/>
        </p:nvSpPr>
        <p:spPr>
          <a:xfrm>
            <a:off x="10388341" y="2701369"/>
            <a:ext cx="40695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(p2)</a:t>
            </a:r>
            <a:endParaRPr sz="1200">
              <a:solidFill>
                <a:schemeClr val="dk2"/>
              </a:solidFill>
              <a:latin typeface="Montserrat"/>
              <a:ea typeface="Montserrat"/>
              <a:cs typeface="Montserrat"/>
              <a:sym typeface="Montserrat"/>
            </a:endParaRPr>
          </a:p>
        </p:txBody>
      </p:sp>
      <p:grpSp>
        <p:nvGrpSpPr>
          <p:cNvPr id="3857" name="Google Shape;3857;p98"/>
          <p:cNvGrpSpPr/>
          <p:nvPr/>
        </p:nvGrpSpPr>
        <p:grpSpPr>
          <a:xfrm>
            <a:off x="4294421" y="2171662"/>
            <a:ext cx="1741207" cy="3015760"/>
            <a:chOff x="4607997" y="4340015"/>
            <a:chExt cx="6988588" cy="6004500"/>
          </a:xfrm>
        </p:grpSpPr>
        <p:cxnSp>
          <p:nvCxnSpPr>
            <p:cNvPr id="3858" name="Google Shape;3858;p98"/>
            <p:cNvCxnSpPr/>
            <p:nvPr/>
          </p:nvCxnSpPr>
          <p:spPr>
            <a:xfrm rot="4142478" flipH="1">
              <a:off x="3105825" y="8156488"/>
              <a:ext cx="4681644" cy="2955"/>
            </a:xfrm>
            <a:prstGeom prst="straightConnector1">
              <a:avLst/>
            </a:prstGeom>
            <a:noFill/>
            <a:ln w="38100" cap="flat" cmpd="sng">
              <a:solidFill>
                <a:schemeClr val="dk2"/>
              </a:solidFill>
              <a:prstDash val="dashDot"/>
              <a:round/>
              <a:headEnd type="triangle" w="med" len="med"/>
              <a:tailEnd type="none" w="med" len="med"/>
            </a:ln>
          </p:spPr>
        </p:cxnSp>
        <p:cxnSp>
          <p:nvCxnSpPr>
            <p:cNvPr id="3859" name="Google Shape;3859;p98"/>
            <p:cNvCxnSpPr/>
            <p:nvPr/>
          </p:nvCxnSpPr>
          <p:spPr>
            <a:xfrm rot="4143019" flipH="1">
              <a:off x="3381193" y="7745663"/>
              <a:ext cx="5550304" cy="2955"/>
            </a:xfrm>
            <a:prstGeom prst="straightConnector1">
              <a:avLst/>
            </a:prstGeom>
            <a:noFill/>
            <a:ln w="38100" cap="flat" cmpd="sng">
              <a:solidFill>
                <a:schemeClr val="dk2"/>
              </a:solidFill>
              <a:prstDash val="dashDot"/>
              <a:round/>
              <a:headEnd type="triangle" w="med" len="med"/>
              <a:tailEnd type="none" w="med" len="med"/>
            </a:ln>
          </p:spPr>
        </p:cxnSp>
        <p:cxnSp>
          <p:nvCxnSpPr>
            <p:cNvPr id="3860" name="Google Shape;3860;p98"/>
            <p:cNvCxnSpPr/>
            <p:nvPr/>
          </p:nvCxnSpPr>
          <p:spPr>
            <a:xfrm rot="4143221" flipH="1">
              <a:off x="3637053" y="7340788"/>
              <a:ext cx="6428096" cy="2955"/>
            </a:xfrm>
            <a:prstGeom prst="straightConnector1">
              <a:avLst/>
            </a:prstGeom>
            <a:noFill/>
            <a:ln w="38100" cap="flat" cmpd="sng">
              <a:solidFill>
                <a:schemeClr val="dk2"/>
              </a:solidFill>
              <a:prstDash val="dashDot"/>
              <a:round/>
              <a:headEnd type="triangle" w="med" len="med"/>
              <a:tailEnd type="none" w="med" len="med"/>
            </a:ln>
          </p:spPr>
        </p:cxnSp>
        <p:cxnSp>
          <p:nvCxnSpPr>
            <p:cNvPr id="3861" name="Google Shape;3861;p98"/>
            <p:cNvCxnSpPr/>
            <p:nvPr/>
          </p:nvCxnSpPr>
          <p:spPr>
            <a:xfrm rot="-4142478">
              <a:off x="8417112" y="8156488"/>
              <a:ext cx="4681644" cy="2955"/>
            </a:xfrm>
            <a:prstGeom prst="straightConnector1">
              <a:avLst/>
            </a:prstGeom>
            <a:noFill/>
            <a:ln w="38100" cap="flat" cmpd="sng">
              <a:solidFill>
                <a:schemeClr val="dk2"/>
              </a:solidFill>
              <a:prstDash val="dashDot"/>
              <a:round/>
              <a:headEnd type="none" w="med" len="med"/>
              <a:tailEnd type="triangle" w="med" len="med"/>
            </a:ln>
          </p:spPr>
        </p:cxnSp>
        <p:cxnSp>
          <p:nvCxnSpPr>
            <p:cNvPr id="3862" name="Google Shape;3862;p98"/>
            <p:cNvCxnSpPr/>
            <p:nvPr/>
          </p:nvCxnSpPr>
          <p:spPr>
            <a:xfrm rot="-4143019">
              <a:off x="7273085" y="7711463"/>
              <a:ext cx="5550304" cy="2955"/>
            </a:xfrm>
            <a:prstGeom prst="straightConnector1">
              <a:avLst/>
            </a:prstGeom>
            <a:noFill/>
            <a:ln w="38100" cap="flat" cmpd="sng">
              <a:solidFill>
                <a:schemeClr val="dk2"/>
              </a:solidFill>
              <a:prstDash val="dashDot"/>
              <a:round/>
              <a:headEnd type="none" w="med" len="med"/>
              <a:tailEnd type="triangle" w="med" len="med"/>
            </a:ln>
          </p:spPr>
        </p:cxnSp>
        <p:cxnSp>
          <p:nvCxnSpPr>
            <p:cNvPr id="3863" name="Google Shape;3863;p98"/>
            <p:cNvCxnSpPr/>
            <p:nvPr/>
          </p:nvCxnSpPr>
          <p:spPr>
            <a:xfrm rot="-4143221">
              <a:off x="6139433" y="7340788"/>
              <a:ext cx="6428096" cy="2955"/>
            </a:xfrm>
            <a:prstGeom prst="straightConnector1">
              <a:avLst/>
            </a:prstGeom>
            <a:noFill/>
            <a:ln w="38100" cap="flat" cmpd="sng">
              <a:solidFill>
                <a:schemeClr val="dk2"/>
              </a:solidFill>
              <a:prstDash val="dashDot"/>
              <a:round/>
              <a:headEnd type="none" w="med" len="med"/>
              <a:tailEnd type="triangle" w="med" len="med"/>
            </a:ln>
          </p:spPr>
        </p:cxnSp>
      </p:grpSp>
      <p:grpSp>
        <p:nvGrpSpPr>
          <p:cNvPr id="3864" name="Google Shape;3864;p98"/>
          <p:cNvGrpSpPr/>
          <p:nvPr/>
        </p:nvGrpSpPr>
        <p:grpSpPr>
          <a:xfrm rot="10800000" flipH="1">
            <a:off x="2576835" y="1574367"/>
            <a:ext cx="4247201" cy="510832"/>
            <a:chOff x="6209500" y="10488048"/>
            <a:chExt cx="12862510" cy="1719972"/>
          </a:xfrm>
        </p:grpSpPr>
        <p:sp>
          <p:nvSpPr>
            <p:cNvPr id="3865" name="Google Shape;3865;p98"/>
            <p:cNvSpPr/>
            <p:nvPr/>
          </p:nvSpPr>
          <p:spPr>
            <a:xfrm rot="-5400000">
              <a:off x="12160300" y="5297670"/>
              <a:ext cx="958200" cy="12859800"/>
            </a:xfrm>
            <a:prstGeom prst="leftBrace">
              <a:avLst>
                <a:gd name="adj1" fmla="val 31714"/>
                <a:gd name="adj2" fmla="val 49850"/>
              </a:avLst>
            </a:prstGeom>
            <a:no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solidFill>
                  <a:schemeClr val="dk2"/>
                </a:solidFill>
              </a:endParaRPr>
            </a:p>
          </p:txBody>
        </p:sp>
        <p:cxnSp>
          <p:nvCxnSpPr>
            <p:cNvPr id="3866" name="Google Shape;3866;p98"/>
            <p:cNvCxnSpPr/>
            <p:nvPr/>
          </p:nvCxnSpPr>
          <p:spPr>
            <a:xfrm rot="5400000" flipH="1">
              <a:off x="5799410" y="10898148"/>
              <a:ext cx="822900" cy="2700"/>
            </a:xfrm>
            <a:prstGeom prst="straightConnector1">
              <a:avLst/>
            </a:prstGeom>
            <a:noFill/>
            <a:ln w="19050" cap="flat" cmpd="sng">
              <a:solidFill>
                <a:schemeClr val="dk2"/>
              </a:solidFill>
              <a:prstDash val="solid"/>
              <a:round/>
              <a:headEnd type="none" w="med" len="med"/>
              <a:tailEnd type="none" w="med" len="med"/>
            </a:ln>
          </p:spPr>
        </p:cxnSp>
        <p:cxnSp>
          <p:nvCxnSpPr>
            <p:cNvPr id="3867" name="Google Shape;3867;p98"/>
            <p:cNvCxnSpPr/>
            <p:nvPr/>
          </p:nvCxnSpPr>
          <p:spPr>
            <a:xfrm rot="5400000" flipH="1">
              <a:off x="18659210" y="10898148"/>
              <a:ext cx="822900" cy="2700"/>
            </a:xfrm>
            <a:prstGeom prst="straightConnector1">
              <a:avLst/>
            </a:prstGeom>
            <a:noFill/>
            <a:ln w="19050" cap="flat" cmpd="sng">
              <a:solidFill>
                <a:schemeClr val="dk2"/>
              </a:solidFill>
              <a:prstDash val="solid"/>
              <a:round/>
              <a:headEnd type="none" w="med" len="med"/>
              <a:tailEnd type="none" w="med" len="med"/>
            </a:ln>
          </p:spPr>
        </p:cxnSp>
      </p:grpSp>
      <p:sp>
        <p:nvSpPr>
          <p:cNvPr id="3868" name="Google Shape;3868;p98"/>
          <p:cNvSpPr txBox="1"/>
          <p:nvPr/>
        </p:nvSpPr>
        <p:spPr>
          <a:xfrm>
            <a:off x="4055364" y="918512"/>
            <a:ext cx="1266450" cy="646317"/>
          </a:xfrm>
          <a:prstGeom prst="rect">
            <a:avLst/>
          </a:prstGeom>
          <a:noFill/>
          <a:ln>
            <a:noFill/>
          </a:ln>
        </p:spPr>
        <p:txBody>
          <a:bodyPr spcFirstLastPara="1" wrap="square" lIns="45713" tIns="45713" rIns="45713" bIns="45713" anchor="t" anchorCtr="0">
            <a:spAutoFit/>
          </a:bodyPr>
          <a:lstStyle/>
          <a:p>
            <a:pPr algn="ctr"/>
            <a:r>
              <a:rPr lang="en-US" sz="1200" b="1">
                <a:solidFill>
                  <a:schemeClr val="dk2"/>
                </a:solidFill>
                <a:latin typeface="Montserrat"/>
                <a:ea typeface="Montserrat"/>
                <a:cs typeface="Montserrat"/>
                <a:sym typeface="Montserrat"/>
              </a:rPr>
              <a:t>p0, p1 consumption continues</a:t>
            </a:r>
            <a:endParaRPr sz="1200" b="1">
              <a:solidFill>
                <a:schemeClr val="dk2"/>
              </a:solidFill>
              <a:latin typeface="Montserrat"/>
              <a:ea typeface="Montserrat"/>
              <a:cs typeface="Montserrat"/>
              <a:sym typeface="Montserrat"/>
            </a:endParaRPr>
          </a:p>
        </p:txBody>
      </p:sp>
      <p:sp>
        <p:nvSpPr>
          <p:cNvPr id="3869" name="Google Shape;3869;p98"/>
          <p:cNvSpPr txBox="1"/>
          <p:nvPr/>
        </p:nvSpPr>
        <p:spPr>
          <a:xfrm>
            <a:off x="3808476" y="5911596"/>
            <a:ext cx="1174950" cy="276985"/>
          </a:xfrm>
          <a:prstGeom prst="rect">
            <a:avLst/>
          </a:prstGeom>
          <a:noFill/>
          <a:ln>
            <a:noFill/>
          </a:ln>
        </p:spPr>
        <p:txBody>
          <a:bodyPr spcFirstLastPara="1" wrap="square" lIns="45713" tIns="45713" rIns="45713" bIns="45713" anchor="t" anchorCtr="0">
            <a:spAutoFit/>
          </a:bodyPr>
          <a:lstStyle/>
          <a:p>
            <a:pPr algn="ctr"/>
            <a:r>
              <a:rPr lang="en-US" sz="1200" b="1">
                <a:solidFill>
                  <a:schemeClr val="dk2"/>
                </a:solidFill>
                <a:latin typeface="Montserrat"/>
                <a:ea typeface="Montserrat"/>
                <a:cs typeface="Montserrat"/>
                <a:sym typeface="Montserrat"/>
              </a:rPr>
              <a:t>1st rebalance</a:t>
            </a:r>
            <a:endParaRPr sz="1200" b="1">
              <a:solidFill>
                <a:schemeClr val="dk2"/>
              </a:solidFill>
              <a:latin typeface="Montserrat"/>
              <a:ea typeface="Montserrat"/>
              <a:cs typeface="Montserrat"/>
              <a:sym typeface="Montserrat"/>
            </a:endParaRPr>
          </a:p>
        </p:txBody>
      </p:sp>
      <p:grpSp>
        <p:nvGrpSpPr>
          <p:cNvPr id="3870" name="Google Shape;3870;p98"/>
          <p:cNvGrpSpPr/>
          <p:nvPr/>
        </p:nvGrpSpPr>
        <p:grpSpPr>
          <a:xfrm>
            <a:off x="2705575" y="5243873"/>
            <a:ext cx="3332676" cy="646452"/>
            <a:chOff x="6209500" y="10488048"/>
            <a:chExt cx="12862510" cy="1719972"/>
          </a:xfrm>
        </p:grpSpPr>
        <p:sp>
          <p:nvSpPr>
            <p:cNvPr id="3871" name="Google Shape;3871;p98"/>
            <p:cNvSpPr/>
            <p:nvPr/>
          </p:nvSpPr>
          <p:spPr>
            <a:xfrm rot="-5400000">
              <a:off x="12160300" y="5297670"/>
              <a:ext cx="958200" cy="12859800"/>
            </a:xfrm>
            <a:prstGeom prst="leftBrace">
              <a:avLst>
                <a:gd name="adj1" fmla="val 31714"/>
                <a:gd name="adj2" fmla="val 49850"/>
              </a:avLst>
            </a:prstGeom>
            <a:noFill/>
            <a:ln w="762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solidFill>
                  <a:schemeClr val="dk2"/>
                </a:solidFill>
              </a:endParaRPr>
            </a:p>
          </p:txBody>
        </p:sp>
        <p:cxnSp>
          <p:nvCxnSpPr>
            <p:cNvPr id="3872" name="Google Shape;3872;p98"/>
            <p:cNvCxnSpPr/>
            <p:nvPr/>
          </p:nvCxnSpPr>
          <p:spPr>
            <a:xfrm rot="5400000" flipH="1">
              <a:off x="5799410" y="10898148"/>
              <a:ext cx="822900" cy="2700"/>
            </a:xfrm>
            <a:prstGeom prst="straightConnector1">
              <a:avLst/>
            </a:prstGeom>
            <a:noFill/>
            <a:ln w="76200" cap="flat" cmpd="sng">
              <a:solidFill>
                <a:schemeClr val="dk2"/>
              </a:solidFill>
              <a:prstDash val="solid"/>
              <a:round/>
              <a:headEnd type="none" w="med" len="med"/>
              <a:tailEnd type="none" w="med" len="med"/>
            </a:ln>
          </p:spPr>
        </p:cxnSp>
        <p:cxnSp>
          <p:nvCxnSpPr>
            <p:cNvPr id="3873" name="Google Shape;3873;p98"/>
            <p:cNvCxnSpPr/>
            <p:nvPr/>
          </p:nvCxnSpPr>
          <p:spPr>
            <a:xfrm rot="5400000" flipH="1">
              <a:off x="18659210" y="10898148"/>
              <a:ext cx="822900" cy="2700"/>
            </a:xfrm>
            <a:prstGeom prst="straightConnector1">
              <a:avLst/>
            </a:prstGeom>
            <a:noFill/>
            <a:ln w="76200" cap="flat" cmpd="sng">
              <a:solidFill>
                <a:schemeClr val="dk2"/>
              </a:solidFill>
              <a:prstDash val="solid"/>
              <a:round/>
              <a:headEnd type="none" w="med" len="med"/>
              <a:tailEnd type="none" w="med" len="med"/>
            </a:ln>
          </p:spPr>
        </p:cxnSp>
      </p:grpSp>
      <p:sp>
        <p:nvSpPr>
          <p:cNvPr id="3874" name="Google Shape;3874;p98"/>
          <p:cNvSpPr txBox="1"/>
          <p:nvPr/>
        </p:nvSpPr>
        <p:spPr>
          <a:xfrm>
            <a:off x="6221588" y="5715975"/>
            <a:ext cx="1367250" cy="461651"/>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Synchronization barrier</a:t>
            </a:r>
            <a:endParaRPr sz="1200">
              <a:solidFill>
                <a:schemeClr val="dk2"/>
              </a:solidFill>
              <a:latin typeface="Montserrat"/>
              <a:ea typeface="Montserrat"/>
              <a:cs typeface="Montserrat"/>
              <a:sym typeface="Montserrat"/>
            </a:endParaRPr>
          </a:p>
        </p:txBody>
      </p:sp>
      <p:sp>
        <p:nvSpPr>
          <p:cNvPr id="3875" name="Google Shape;3875;p98"/>
          <p:cNvSpPr/>
          <p:nvPr/>
        </p:nvSpPr>
        <p:spPr>
          <a:xfrm>
            <a:off x="5823088" y="1063588"/>
            <a:ext cx="3826800" cy="365700"/>
          </a:xfrm>
          <a:prstGeom prst="wedgeRoundRectCallout">
            <a:avLst>
              <a:gd name="adj1" fmla="val -47078"/>
              <a:gd name="adj2" fmla="val 148055"/>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22850" rIns="45713" bIns="22850" anchor="ctr" anchorCtr="0">
            <a:noAutofit/>
          </a:bodyPr>
          <a:lstStyle/>
          <a:p>
            <a:pPr algn="ctr">
              <a:lnSpc>
                <a:spcPct val="115000"/>
              </a:lnSpc>
            </a:pPr>
            <a:r>
              <a:rPr lang="en-US" sz="1200" b="1">
                <a:solidFill>
                  <a:schemeClr val="accent5"/>
                </a:solidFill>
                <a:latin typeface="Source Code Pro"/>
                <a:ea typeface="Source Code Pro"/>
                <a:cs typeface="Source Code Pro"/>
                <a:sym typeface="Source Code Pro"/>
              </a:rPr>
              <a:t>SyncGroupResponse</a:t>
            </a:r>
            <a:r>
              <a:rPr lang="en-US" sz="1200" b="1">
                <a:solidFill>
                  <a:schemeClr val="lt1"/>
                </a:solidFill>
                <a:latin typeface="Montserrat"/>
                <a:ea typeface="Montserrat"/>
                <a:cs typeface="Montserrat"/>
                <a:sym typeface="Montserrat"/>
              </a:rPr>
              <a:t> revokes p2 assignment</a:t>
            </a:r>
            <a:endParaRPr sz="1200" b="1">
              <a:solidFill>
                <a:schemeClr val="lt1"/>
              </a:solidFill>
              <a:latin typeface="Montserrat"/>
              <a:ea typeface="Montserrat"/>
              <a:cs typeface="Montserrat"/>
              <a:sym typeface="Montserrat"/>
            </a:endParaRPr>
          </a:p>
        </p:txBody>
      </p:sp>
      <p:sp>
        <p:nvSpPr>
          <p:cNvPr id="3876" name="Google Shape;3876;p98"/>
          <p:cNvSpPr/>
          <p:nvPr/>
        </p:nvSpPr>
        <p:spPr>
          <a:xfrm>
            <a:off x="1805940" y="1063588"/>
            <a:ext cx="1892850" cy="365700"/>
          </a:xfrm>
          <a:prstGeom prst="wedgeRoundRectCallout">
            <a:avLst>
              <a:gd name="adj1" fmla="val 66538"/>
              <a:gd name="adj2" fmla="val 21414"/>
              <a:gd name="adj3" fmla="val 16667"/>
            </a:avLst>
          </a:prstGeom>
          <a:solidFill>
            <a:srgbClr val="66CC69"/>
          </a:solidFill>
          <a:ln>
            <a:noFill/>
          </a:ln>
          <a:effectLst>
            <a:outerShdw blurRad="292100" dist="190500" dir="5400000" algn="t" rotWithShape="0">
              <a:srgbClr val="000000">
                <a:alpha val="25000"/>
              </a:srgbClr>
            </a:outerShdw>
          </a:effectLst>
        </p:spPr>
        <p:txBody>
          <a:bodyPr spcFirstLastPara="1" wrap="square" lIns="45713" tIns="22850" rIns="45713" bIns="22850" anchor="ctr" anchorCtr="0">
            <a:noAutofit/>
          </a:bodyPr>
          <a:lstStyle/>
          <a:p>
            <a:pPr algn="ctr">
              <a:lnSpc>
                <a:spcPct val="115000"/>
              </a:lnSpc>
            </a:pPr>
            <a:r>
              <a:rPr lang="en-US" sz="1200" b="1">
                <a:solidFill>
                  <a:schemeClr val="lt1"/>
                </a:solidFill>
                <a:latin typeface="Montserrat"/>
                <a:ea typeface="Montserrat"/>
                <a:cs typeface="Montserrat"/>
                <a:sym typeface="Montserrat"/>
              </a:rPr>
              <a:t>World does not stop!</a:t>
            </a:r>
            <a:endParaRPr sz="1200" b="1">
              <a:solidFill>
                <a:schemeClr val="lt1"/>
              </a:solidFill>
              <a:latin typeface="Montserrat"/>
              <a:ea typeface="Montserrat"/>
              <a:cs typeface="Montserrat"/>
              <a:sym typeface="Montserrat"/>
            </a:endParaRPr>
          </a:p>
        </p:txBody>
      </p:sp>
      <p:sp>
        <p:nvSpPr>
          <p:cNvPr id="3877" name="Google Shape;3877;p98"/>
          <p:cNvSpPr txBox="1"/>
          <p:nvPr/>
        </p:nvSpPr>
        <p:spPr>
          <a:xfrm>
            <a:off x="5269163" y="1716794"/>
            <a:ext cx="809250" cy="461651"/>
          </a:xfrm>
          <a:prstGeom prst="rect">
            <a:avLst/>
          </a:prstGeom>
          <a:noFill/>
          <a:ln>
            <a:noFill/>
          </a:ln>
        </p:spPr>
        <p:txBody>
          <a:bodyPr spcFirstLastPara="1" wrap="square" lIns="45713" tIns="45713" rIns="45713" bIns="45713" anchor="t" anchorCtr="0">
            <a:spAutoFit/>
          </a:bodyPr>
          <a:lstStyle/>
          <a:p>
            <a:pPr algn="ctr"/>
            <a:r>
              <a:rPr lang="en-US" sz="1200" b="1">
                <a:solidFill>
                  <a:srgbClr val="040531"/>
                </a:solidFill>
                <a:latin typeface="Montserrat"/>
                <a:ea typeface="Montserrat"/>
                <a:cs typeface="Montserrat"/>
                <a:sym typeface="Montserrat"/>
              </a:rPr>
              <a:t>p2 revoked</a:t>
            </a:r>
            <a:endParaRPr sz="1200" b="1">
              <a:solidFill>
                <a:srgbClr val="040531"/>
              </a:solidFill>
              <a:latin typeface="Montserrat"/>
              <a:ea typeface="Montserrat"/>
              <a:cs typeface="Montserrat"/>
              <a:sym typeface="Montserrat"/>
            </a:endParaRPr>
          </a:p>
        </p:txBody>
      </p:sp>
      <p:sp>
        <p:nvSpPr>
          <p:cNvPr id="3878" name="Google Shape;3878;p98"/>
          <p:cNvSpPr/>
          <p:nvPr/>
        </p:nvSpPr>
        <p:spPr>
          <a:xfrm rot="6538">
            <a:off x="2195098" y="3508524"/>
            <a:ext cx="1892854" cy="466350"/>
          </a:xfrm>
          <a:prstGeom prst="rect">
            <a:avLst/>
          </a:prstGeom>
          <a:solidFill>
            <a:schemeClr val="lt2"/>
          </a:solidFill>
          <a:ln>
            <a:noFill/>
          </a:ln>
        </p:spPr>
        <p:txBody>
          <a:bodyPr spcFirstLastPara="1" wrap="square" lIns="0" tIns="45713" rIns="0" bIns="45713" anchor="ctr" anchorCtr="0">
            <a:noAutofit/>
          </a:bodyPr>
          <a:lstStyle/>
          <a:p>
            <a:pPr algn="ctr"/>
            <a:r>
              <a:rPr lang="en-US" sz="1500" b="1">
                <a:solidFill>
                  <a:schemeClr val="accent3"/>
                </a:solidFill>
                <a:latin typeface="Source Code Pro"/>
                <a:ea typeface="Source Code Pro"/>
                <a:cs typeface="Source Code Pro"/>
                <a:sym typeface="Source Code Pro"/>
              </a:rPr>
              <a:t>JoinGroup</a:t>
            </a:r>
            <a:br>
              <a:rPr lang="en-US" sz="1500" b="1">
                <a:solidFill>
                  <a:schemeClr val="accent3"/>
                </a:solidFill>
                <a:latin typeface="Source Code Pro"/>
                <a:ea typeface="Source Code Pro"/>
                <a:cs typeface="Source Code Pro"/>
                <a:sym typeface="Source Code Pro"/>
              </a:rPr>
            </a:br>
            <a:r>
              <a:rPr lang="en-US" sz="1500" b="1">
                <a:solidFill>
                  <a:schemeClr val="accent3"/>
                </a:solidFill>
                <a:latin typeface="Source Code Pro"/>
                <a:ea typeface="Source Code Pro"/>
                <a:cs typeface="Source Code Pro"/>
                <a:sym typeface="Source Code Pro"/>
              </a:rPr>
              <a:t>Request\Response</a:t>
            </a:r>
            <a:endParaRPr sz="1500" b="1">
              <a:solidFill>
                <a:schemeClr val="accent3"/>
              </a:solidFill>
              <a:latin typeface="Source Code Pro"/>
              <a:ea typeface="Source Code Pro"/>
              <a:cs typeface="Source Code Pro"/>
              <a:sym typeface="Source Code Pro"/>
            </a:endParaRPr>
          </a:p>
        </p:txBody>
      </p:sp>
      <p:sp>
        <p:nvSpPr>
          <p:cNvPr id="3879" name="Google Shape;3879;p98"/>
          <p:cNvSpPr/>
          <p:nvPr/>
        </p:nvSpPr>
        <p:spPr>
          <a:xfrm rot="6538">
            <a:off x="4188229" y="4020588"/>
            <a:ext cx="1892854" cy="466350"/>
          </a:xfrm>
          <a:prstGeom prst="rect">
            <a:avLst/>
          </a:prstGeom>
          <a:solidFill>
            <a:schemeClr val="lt2"/>
          </a:solidFill>
          <a:ln>
            <a:noFill/>
          </a:ln>
        </p:spPr>
        <p:txBody>
          <a:bodyPr spcFirstLastPara="1" wrap="square" lIns="0" tIns="45713" rIns="0" bIns="45713" anchor="ctr" anchorCtr="0">
            <a:noAutofit/>
          </a:bodyPr>
          <a:lstStyle/>
          <a:p>
            <a:pPr algn="ctr"/>
            <a:r>
              <a:rPr lang="en-US" sz="1500" b="1">
                <a:solidFill>
                  <a:schemeClr val="accent3"/>
                </a:solidFill>
                <a:latin typeface="Source Code Pro"/>
                <a:ea typeface="Source Code Pro"/>
                <a:cs typeface="Source Code Pro"/>
                <a:sym typeface="Source Code Pro"/>
              </a:rPr>
              <a:t>SyncGroup</a:t>
            </a:r>
            <a:br>
              <a:rPr lang="en-US" sz="1500" b="1">
                <a:solidFill>
                  <a:schemeClr val="accent3"/>
                </a:solidFill>
                <a:latin typeface="Source Code Pro"/>
                <a:ea typeface="Source Code Pro"/>
                <a:cs typeface="Source Code Pro"/>
                <a:sym typeface="Source Code Pro"/>
              </a:rPr>
            </a:br>
            <a:r>
              <a:rPr lang="en-US" sz="1500" b="1">
                <a:solidFill>
                  <a:schemeClr val="accent3"/>
                </a:solidFill>
                <a:latin typeface="Source Code Pro"/>
                <a:ea typeface="Source Code Pro"/>
                <a:cs typeface="Source Code Pro"/>
                <a:sym typeface="Source Code Pro"/>
              </a:rPr>
              <a:t>Request\Response</a:t>
            </a:r>
            <a:endParaRPr sz="1500" b="1">
              <a:solidFill>
                <a:schemeClr val="accent3"/>
              </a:solidFill>
              <a:latin typeface="Source Code Pro"/>
              <a:ea typeface="Source Code Pro"/>
              <a:cs typeface="Source Code Pro"/>
              <a:sym typeface="Source Code Pr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84"/>
        <p:cNvGrpSpPr/>
        <p:nvPr/>
      </p:nvGrpSpPr>
      <p:grpSpPr>
        <a:xfrm>
          <a:off x="0" y="0"/>
          <a:ext cx="0" cy="0"/>
          <a:chOff x="0" y="0"/>
          <a:chExt cx="0" cy="0"/>
        </a:xfrm>
      </p:grpSpPr>
      <p:sp>
        <p:nvSpPr>
          <p:cNvPr id="3885" name="Google Shape;3885;p99"/>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sz="2600"/>
              <a:t>Avoid Processing Pause with</a:t>
            </a:r>
            <a:r>
              <a:rPr lang="en-US" sz="2600">
                <a:solidFill>
                  <a:schemeClr val="dk2"/>
                </a:solidFill>
              </a:rPr>
              <a:t> </a:t>
            </a:r>
            <a:r>
              <a:rPr lang="en-US" sz="2200">
                <a:solidFill>
                  <a:schemeClr val="accent3"/>
                </a:solidFill>
                <a:latin typeface="Source Code Pro"/>
                <a:ea typeface="Source Code Pro"/>
                <a:cs typeface="Source Code Pro"/>
                <a:sym typeface="Source Code Pro"/>
              </a:rPr>
              <a:t>CooperativeStickyAssignor</a:t>
            </a:r>
            <a:endParaRPr sz="1850">
              <a:solidFill>
                <a:schemeClr val="accent3"/>
              </a:solidFill>
              <a:latin typeface="Source Code Pro"/>
              <a:ea typeface="Source Code Pro"/>
              <a:cs typeface="Source Code Pro"/>
              <a:sym typeface="Source Code Pro"/>
            </a:endParaRPr>
          </a:p>
        </p:txBody>
      </p:sp>
      <p:cxnSp>
        <p:nvCxnSpPr>
          <p:cNvPr id="3886" name="Google Shape;3886;p99"/>
          <p:cNvCxnSpPr/>
          <p:nvPr/>
        </p:nvCxnSpPr>
        <p:spPr>
          <a:xfrm rot="10800000" flipH="1">
            <a:off x="1438032" y="5207508"/>
            <a:ext cx="9315150" cy="1650"/>
          </a:xfrm>
          <a:prstGeom prst="straightConnector1">
            <a:avLst/>
          </a:prstGeom>
          <a:noFill/>
          <a:ln w="76200" cap="flat" cmpd="sng">
            <a:solidFill>
              <a:schemeClr val="dk2"/>
            </a:solidFill>
            <a:prstDash val="solid"/>
            <a:round/>
            <a:headEnd type="none" w="med" len="med"/>
            <a:tailEnd type="triangle" w="med" len="med"/>
          </a:ln>
        </p:spPr>
      </p:cxnSp>
      <p:cxnSp>
        <p:nvCxnSpPr>
          <p:cNvPr id="3887" name="Google Shape;3887;p99"/>
          <p:cNvCxnSpPr/>
          <p:nvPr/>
        </p:nvCxnSpPr>
        <p:spPr>
          <a:xfrm rot="5400000" flipH="1">
            <a:off x="4009944" y="4082496"/>
            <a:ext cx="4343400" cy="600"/>
          </a:xfrm>
          <a:prstGeom prst="straightConnector1">
            <a:avLst/>
          </a:prstGeom>
          <a:noFill/>
          <a:ln w="19050" cap="flat" cmpd="sng">
            <a:solidFill>
              <a:schemeClr val="dk2"/>
            </a:solidFill>
            <a:prstDash val="solid"/>
            <a:round/>
            <a:headEnd type="diamond" w="med" len="med"/>
            <a:tailEnd type="diamond" w="med" len="med"/>
          </a:ln>
        </p:spPr>
      </p:cxnSp>
      <p:cxnSp>
        <p:nvCxnSpPr>
          <p:cNvPr id="3888" name="Google Shape;3888;p99"/>
          <p:cNvCxnSpPr/>
          <p:nvPr/>
        </p:nvCxnSpPr>
        <p:spPr>
          <a:xfrm rot="10800000" flipH="1">
            <a:off x="1438115" y="2566658"/>
            <a:ext cx="9724650" cy="1650"/>
          </a:xfrm>
          <a:prstGeom prst="straightConnector1">
            <a:avLst/>
          </a:prstGeom>
          <a:noFill/>
          <a:ln w="38100" cap="flat" cmpd="sng">
            <a:solidFill>
              <a:schemeClr val="dk2"/>
            </a:solidFill>
            <a:prstDash val="solid"/>
            <a:round/>
            <a:headEnd type="none" w="med" len="med"/>
            <a:tailEnd type="triangle" w="med" len="med"/>
          </a:ln>
        </p:spPr>
      </p:cxnSp>
      <p:cxnSp>
        <p:nvCxnSpPr>
          <p:cNvPr id="3889" name="Google Shape;3889;p99"/>
          <p:cNvCxnSpPr/>
          <p:nvPr/>
        </p:nvCxnSpPr>
        <p:spPr>
          <a:xfrm rot="10800000" flipH="1">
            <a:off x="2222360" y="2976770"/>
            <a:ext cx="7786050" cy="1650"/>
          </a:xfrm>
          <a:prstGeom prst="straightConnector1">
            <a:avLst/>
          </a:prstGeom>
          <a:noFill/>
          <a:ln w="38100" cap="flat" cmpd="sng">
            <a:solidFill>
              <a:schemeClr val="dk2"/>
            </a:solidFill>
            <a:prstDash val="dash"/>
            <a:round/>
            <a:headEnd type="none" w="med" len="med"/>
            <a:tailEnd type="none" w="med" len="med"/>
          </a:ln>
        </p:spPr>
      </p:cxnSp>
      <p:cxnSp>
        <p:nvCxnSpPr>
          <p:cNvPr id="3890" name="Google Shape;3890;p99"/>
          <p:cNvCxnSpPr/>
          <p:nvPr/>
        </p:nvCxnSpPr>
        <p:spPr>
          <a:xfrm rot="10800000" flipH="1">
            <a:off x="1438115" y="2976770"/>
            <a:ext cx="810150" cy="1650"/>
          </a:xfrm>
          <a:prstGeom prst="straightConnector1">
            <a:avLst/>
          </a:prstGeom>
          <a:noFill/>
          <a:ln w="38100" cap="flat" cmpd="sng">
            <a:solidFill>
              <a:schemeClr val="dk2"/>
            </a:solidFill>
            <a:prstDash val="solid"/>
            <a:round/>
            <a:headEnd type="none" w="med" len="med"/>
            <a:tailEnd type="triangle" w="med" len="med"/>
          </a:ln>
        </p:spPr>
      </p:cxnSp>
      <p:cxnSp>
        <p:nvCxnSpPr>
          <p:cNvPr id="3891" name="Google Shape;3891;p99"/>
          <p:cNvCxnSpPr/>
          <p:nvPr/>
        </p:nvCxnSpPr>
        <p:spPr>
          <a:xfrm rot="10800000" flipH="1">
            <a:off x="10035540" y="2976770"/>
            <a:ext cx="1129350" cy="1650"/>
          </a:xfrm>
          <a:prstGeom prst="straightConnector1">
            <a:avLst/>
          </a:prstGeom>
          <a:noFill/>
          <a:ln w="38100" cap="flat" cmpd="sng">
            <a:solidFill>
              <a:schemeClr val="dk2"/>
            </a:solidFill>
            <a:prstDash val="solid"/>
            <a:round/>
            <a:headEnd type="none" w="med" len="med"/>
            <a:tailEnd type="triangle" w="med" len="med"/>
          </a:ln>
        </p:spPr>
      </p:cxnSp>
      <p:cxnSp>
        <p:nvCxnSpPr>
          <p:cNvPr id="3892" name="Google Shape;3892;p99"/>
          <p:cNvCxnSpPr/>
          <p:nvPr/>
        </p:nvCxnSpPr>
        <p:spPr>
          <a:xfrm rot="10800000" flipH="1">
            <a:off x="1438115" y="2156545"/>
            <a:ext cx="9724650" cy="1650"/>
          </a:xfrm>
          <a:prstGeom prst="straightConnector1">
            <a:avLst/>
          </a:prstGeom>
          <a:noFill/>
          <a:ln w="38100" cap="flat" cmpd="sng">
            <a:solidFill>
              <a:schemeClr val="dk2"/>
            </a:solidFill>
            <a:prstDash val="solid"/>
            <a:round/>
            <a:headEnd type="none" w="med" len="med"/>
            <a:tailEnd type="triangle" w="med" len="med"/>
          </a:ln>
        </p:spPr>
      </p:cxnSp>
      <p:grpSp>
        <p:nvGrpSpPr>
          <p:cNvPr id="3893" name="Google Shape;3893;p99"/>
          <p:cNvGrpSpPr/>
          <p:nvPr/>
        </p:nvGrpSpPr>
        <p:grpSpPr>
          <a:xfrm>
            <a:off x="2303959" y="2169962"/>
            <a:ext cx="1741207" cy="3015760"/>
            <a:chOff x="4607997" y="4340015"/>
            <a:chExt cx="6988588" cy="6004500"/>
          </a:xfrm>
        </p:grpSpPr>
        <p:cxnSp>
          <p:nvCxnSpPr>
            <p:cNvPr id="3894" name="Google Shape;3894;p99"/>
            <p:cNvCxnSpPr/>
            <p:nvPr/>
          </p:nvCxnSpPr>
          <p:spPr>
            <a:xfrm rot="4142478" flipH="1">
              <a:off x="3105825" y="8156488"/>
              <a:ext cx="4681644" cy="2955"/>
            </a:xfrm>
            <a:prstGeom prst="straightConnector1">
              <a:avLst/>
            </a:prstGeom>
            <a:noFill/>
            <a:ln w="19050" cap="flat" cmpd="sng">
              <a:solidFill>
                <a:schemeClr val="dk2"/>
              </a:solidFill>
              <a:prstDash val="lgDashDot"/>
              <a:round/>
              <a:headEnd type="triangle" w="med" len="med"/>
              <a:tailEnd type="none" w="med" len="med"/>
            </a:ln>
          </p:spPr>
        </p:cxnSp>
        <p:cxnSp>
          <p:nvCxnSpPr>
            <p:cNvPr id="3895" name="Google Shape;3895;p99"/>
            <p:cNvCxnSpPr/>
            <p:nvPr/>
          </p:nvCxnSpPr>
          <p:spPr>
            <a:xfrm rot="4143019" flipH="1">
              <a:off x="3381193" y="7745663"/>
              <a:ext cx="5550304" cy="2955"/>
            </a:xfrm>
            <a:prstGeom prst="straightConnector1">
              <a:avLst/>
            </a:prstGeom>
            <a:noFill/>
            <a:ln w="19050" cap="flat" cmpd="sng">
              <a:solidFill>
                <a:schemeClr val="dk2"/>
              </a:solidFill>
              <a:prstDash val="lgDashDot"/>
              <a:round/>
              <a:headEnd type="triangle" w="med" len="med"/>
              <a:tailEnd type="none" w="med" len="med"/>
            </a:ln>
          </p:spPr>
        </p:cxnSp>
        <p:cxnSp>
          <p:nvCxnSpPr>
            <p:cNvPr id="3896" name="Google Shape;3896;p99"/>
            <p:cNvCxnSpPr/>
            <p:nvPr/>
          </p:nvCxnSpPr>
          <p:spPr>
            <a:xfrm rot="4143221" flipH="1">
              <a:off x="3637053" y="7340788"/>
              <a:ext cx="6428096" cy="2955"/>
            </a:xfrm>
            <a:prstGeom prst="straightConnector1">
              <a:avLst/>
            </a:prstGeom>
            <a:noFill/>
            <a:ln w="19050" cap="flat" cmpd="sng">
              <a:solidFill>
                <a:schemeClr val="dk2"/>
              </a:solidFill>
              <a:prstDash val="lgDashDot"/>
              <a:round/>
              <a:headEnd type="triangle" w="med" len="med"/>
              <a:tailEnd type="none" w="med" len="med"/>
            </a:ln>
          </p:spPr>
        </p:cxnSp>
        <p:cxnSp>
          <p:nvCxnSpPr>
            <p:cNvPr id="3897" name="Google Shape;3897;p99"/>
            <p:cNvCxnSpPr/>
            <p:nvPr/>
          </p:nvCxnSpPr>
          <p:spPr>
            <a:xfrm rot="-4142478">
              <a:off x="8417112" y="8156488"/>
              <a:ext cx="4681644" cy="2955"/>
            </a:xfrm>
            <a:prstGeom prst="straightConnector1">
              <a:avLst/>
            </a:prstGeom>
            <a:noFill/>
            <a:ln w="19050" cap="flat" cmpd="sng">
              <a:solidFill>
                <a:schemeClr val="dk2"/>
              </a:solidFill>
              <a:prstDash val="lgDashDot"/>
              <a:round/>
              <a:headEnd type="none" w="med" len="med"/>
              <a:tailEnd type="triangle" w="med" len="med"/>
            </a:ln>
          </p:spPr>
        </p:cxnSp>
        <p:cxnSp>
          <p:nvCxnSpPr>
            <p:cNvPr id="3898" name="Google Shape;3898;p99"/>
            <p:cNvCxnSpPr/>
            <p:nvPr/>
          </p:nvCxnSpPr>
          <p:spPr>
            <a:xfrm rot="-4143019">
              <a:off x="7273085" y="7711463"/>
              <a:ext cx="5550304" cy="2955"/>
            </a:xfrm>
            <a:prstGeom prst="straightConnector1">
              <a:avLst/>
            </a:prstGeom>
            <a:noFill/>
            <a:ln w="19050" cap="flat" cmpd="sng">
              <a:solidFill>
                <a:schemeClr val="dk2"/>
              </a:solidFill>
              <a:prstDash val="lgDashDot"/>
              <a:round/>
              <a:headEnd type="none" w="med" len="med"/>
              <a:tailEnd type="triangle" w="med" len="med"/>
            </a:ln>
          </p:spPr>
        </p:cxnSp>
        <p:cxnSp>
          <p:nvCxnSpPr>
            <p:cNvPr id="3899" name="Google Shape;3899;p99"/>
            <p:cNvCxnSpPr/>
            <p:nvPr/>
          </p:nvCxnSpPr>
          <p:spPr>
            <a:xfrm rot="-4143221">
              <a:off x="6139433" y="7340788"/>
              <a:ext cx="6428096" cy="2955"/>
            </a:xfrm>
            <a:prstGeom prst="straightConnector1">
              <a:avLst/>
            </a:prstGeom>
            <a:noFill/>
            <a:ln w="19050" cap="flat" cmpd="sng">
              <a:solidFill>
                <a:schemeClr val="dk2"/>
              </a:solidFill>
              <a:prstDash val="lgDashDot"/>
              <a:round/>
              <a:headEnd type="none" w="med" len="med"/>
              <a:tailEnd type="triangle" w="med" len="med"/>
            </a:ln>
          </p:spPr>
        </p:cxnSp>
      </p:grpSp>
      <p:sp>
        <p:nvSpPr>
          <p:cNvPr id="3900" name="Google Shape;3900;p99"/>
          <p:cNvSpPr txBox="1"/>
          <p:nvPr/>
        </p:nvSpPr>
        <p:spPr>
          <a:xfrm>
            <a:off x="704088" y="1881144"/>
            <a:ext cx="15957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Consumer 1 (p0,p2)</a:t>
            </a:r>
            <a:endParaRPr sz="1200">
              <a:solidFill>
                <a:schemeClr val="dk2"/>
              </a:solidFill>
              <a:latin typeface="Montserrat"/>
              <a:ea typeface="Montserrat"/>
              <a:cs typeface="Montserrat"/>
              <a:sym typeface="Montserrat"/>
            </a:endParaRPr>
          </a:p>
        </p:txBody>
      </p:sp>
      <p:sp>
        <p:nvSpPr>
          <p:cNvPr id="3901" name="Google Shape;3901;p99"/>
          <p:cNvSpPr txBox="1"/>
          <p:nvPr/>
        </p:nvSpPr>
        <p:spPr>
          <a:xfrm>
            <a:off x="704088" y="2291256"/>
            <a:ext cx="15042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Consumer 2 (p1)</a:t>
            </a:r>
            <a:endParaRPr sz="1200">
              <a:solidFill>
                <a:schemeClr val="dk2"/>
              </a:solidFill>
              <a:latin typeface="Montserrat"/>
              <a:ea typeface="Montserrat"/>
              <a:cs typeface="Montserrat"/>
              <a:sym typeface="Montserrat"/>
            </a:endParaRPr>
          </a:p>
        </p:txBody>
      </p:sp>
      <p:sp>
        <p:nvSpPr>
          <p:cNvPr id="3902" name="Google Shape;3902;p99"/>
          <p:cNvSpPr txBox="1"/>
          <p:nvPr/>
        </p:nvSpPr>
        <p:spPr>
          <a:xfrm>
            <a:off x="704088" y="2701369"/>
            <a:ext cx="150420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Consumer 3 joins</a:t>
            </a:r>
            <a:endParaRPr sz="1200">
              <a:solidFill>
                <a:schemeClr val="dk2"/>
              </a:solidFill>
              <a:latin typeface="Montserrat"/>
              <a:ea typeface="Montserrat"/>
              <a:cs typeface="Montserrat"/>
              <a:sym typeface="Montserrat"/>
            </a:endParaRPr>
          </a:p>
        </p:txBody>
      </p:sp>
      <p:sp>
        <p:nvSpPr>
          <p:cNvPr id="3903" name="Google Shape;3903;p99"/>
          <p:cNvSpPr txBox="1"/>
          <p:nvPr/>
        </p:nvSpPr>
        <p:spPr>
          <a:xfrm>
            <a:off x="9797796" y="1863281"/>
            <a:ext cx="40695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(p0)</a:t>
            </a:r>
            <a:endParaRPr sz="1200">
              <a:solidFill>
                <a:schemeClr val="dk2"/>
              </a:solidFill>
              <a:latin typeface="Montserrat"/>
              <a:ea typeface="Montserrat"/>
              <a:cs typeface="Montserrat"/>
              <a:sym typeface="Montserrat"/>
            </a:endParaRPr>
          </a:p>
        </p:txBody>
      </p:sp>
      <p:sp>
        <p:nvSpPr>
          <p:cNvPr id="3904" name="Google Shape;3904;p99"/>
          <p:cNvSpPr txBox="1"/>
          <p:nvPr/>
        </p:nvSpPr>
        <p:spPr>
          <a:xfrm>
            <a:off x="9957816" y="2291269"/>
            <a:ext cx="40695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(p1)</a:t>
            </a:r>
            <a:endParaRPr sz="1200">
              <a:solidFill>
                <a:schemeClr val="dk2"/>
              </a:solidFill>
              <a:latin typeface="Montserrat"/>
              <a:ea typeface="Montserrat"/>
              <a:cs typeface="Montserrat"/>
              <a:sym typeface="Montserrat"/>
            </a:endParaRPr>
          </a:p>
        </p:txBody>
      </p:sp>
      <p:sp>
        <p:nvSpPr>
          <p:cNvPr id="3905" name="Google Shape;3905;p99"/>
          <p:cNvSpPr txBox="1"/>
          <p:nvPr/>
        </p:nvSpPr>
        <p:spPr>
          <a:xfrm>
            <a:off x="10067544" y="2701369"/>
            <a:ext cx="406950" cy="276985"/>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(p2)</a:t>
            </a:r>
            <a:endParaRPr sz="1200">
              <a:solidFill>
                <a:schemeClr val="dk2"/>
              </a:solidFill>
              <a:latin typeface="Montserrat"/>
              <a:ea typeface="Montserrat"/>
              <a:cs typeface="Montserrat"/>
              <a:sym typeface="Montserrat"/>
            </a:endParaRPr>
          </a:p>
        </p:txBody>
      </p:sp>
      <p:grpSp>
        <p:nvGrpSpPr>
          <p:cNvPr id="3906" name="Google Shape;3906;p99"/>
          <p:cNvGrpSpPr/>
          <p:nvPr/>
        </p:nvGrpSpPr>
        <p:grpSpPr>
          <a:xfrm>
            <a:off x="4294421" y="2171662"/>
            <a:ext cx="1741207" cy="3015760"/>
            <a:chOff x="4607997" y="4340015"/>
            <a:chExt cx="6988588" cy="6004500"/>
          </a:xfrm>
        </p:grpSpPr>
        <p:cxnSp>
          <p:nvCxnSpPr>
            <p:cNvPr id="3907" name="Google Shape;3907;p99"/>
            <p:cNvCxnSpPr/>
            <p:nvPr/>
          </p:nvCxnSpPr>
          <p:spPr>
            <a:xfrm rot="4142478" flipH="1">
              <a:off x="3105825" y="8156488"/>
              <a:ext cx="4681644" cy="2955"/>
            </a:xfrm>
            <a:prstGeom prst="straightConnector1">
              <a:avLst/>
            </a:prstGeom>
            <a:noFill/>
            <a:ln w="19050" cap="flat" cmpd="sng">
              <a:solidFill>
                <a:schemeClr val="dk2"/>
              </a:solidFill>
              <a:prstDash val="dashDot"/>
              <a:round/>
              <a:headEnd type="triangle" w="med" len="med"/>
              <a:tailEnd type="none" w="med" len="med"/>
            </a:ln>
          </p:spPr>
        </p:cxnSp>
        <p:cxnSp>
          <p:nvCxnSpPr>
            <p:cNvPr id="3908" name="Google Shape;3908;p99"/>
            <p:cNvCxnSpPr/>
            <p:nvPr/>
          </p:nvCxnSpPr>
          <p:spPr>
            <a:xfrm rot="4143019" flipH="1">
              <a:off x="3381193" y="7745663"/>
              <a:ext cx="5550304" cy="2955"/>
            </a:xfrm>
            <a:prstGeom prst="straightConnector1">
              <a:avLst/>
            </a:prstGeom>
            <a:noFill/>
            <a:ln w="19050" cap="flat" cmpd="sng">
              <a:solidFill>
                <a:schemeClr val="dk2"/>
              </a:solidFill>
              <a:prstDash val="dashDot"/>
              <a:round/>
              <a:headEnd type="triangle" w="med" len="med"/>
              <a:tailEnd type="none" w="med" len="med"/>
            </a:ln>
          </p:spPr>
        </p:cxnSp>
        <p:cxnSp>
          <p:nvCxnSpPr>
            <p:cNvPr id="3909" name="Google Shape;3909;p99"/>
            <p:cNvCxnSpPr/>
            <p:nvPr/>
          </p:nvCxnSpPr>
          <p:spPr>
            <a:xfrm rot="4143221" flipH="1">
              <a:off x="3637053" y="7340788"/>
              <a:ext cx="6428096" cy="2955"/>
            </a:xfrm>
            <a:prstGeom prst="straightConnector1">
              <a:avLst/>
            </a:prstGeom>
            <a:noFill/>
            <a:ln w="19050" cap="flat" cmpd="sng">
              <a:solidFill>
                <a:schemeClr val="dk2"/>
              </a:solidFill>
              <a:prstDash val="dashDot"/>
              <a:round/>
              <a:headEnd type="triangle" w="med" len="med"/>
              <a:tailEnd type="none" w="med" len="med"/>
            </a:ln>
          </p:spPr>
        </p:cxnSp>
        <p:cxnSp>
          <p:nvCxnSpPr>
            <p:cNvPr id="3910" name="Google Shape;3910;p99"/>
            <p:cNvCxnSpPr/>
            <p:nvPr/>
          </p:nvCxnSpPr>
          <p:spPr>
            <a:xfrm rot="-4142478">
              <a:off x="8417112" y="8156488"/>
              <a:ext cx="4681644" cy="2955"/>
            </a:xfrm>
            <a:prstGeom prst="straightConnector1">
              <a:avLst/>
            </a:prstGeom>
            <a:noFill/>
            <a:ln w="19050" cap="flat" cmpd="sng">
              <a:solidFill>
                <a:schemeClr val="dk2"/>
              </a:solidFill>
              <a:prstDash val="dashDot"/>
              <a:round/>
              <a:headEnd type="none" w="med" len="med"/>
              <a:tailEnd type="triangle" w="med" len="med"/>
            </a:ln>
          </p:spPr>
        </p:cxnSp>
        <p:cxnSp>
          <p:nvCxnSpPr>
            <p:cNvPr id="3911" name="Google Shape;3911;p99"/>
            <p:cNvCxnSpPr/>
            <p:nvPr/>
          </p:nvCxnSpPr>
          <p:spPr>
            <a:xfrm rot="-4143019">
              <a:off x="7273085" y="7711463"/>
              <a:ext cx="5550304" cy="2955"/>
            </a:xfrm>
            <a:prstGeom prst="straightConnector1">
              <a:avLst/>
            </a:prstGeom>
            <a:noFill/>
            <a:ln w="19050" cap="flat" cmpd="sng">
              <a:solidFill>
                <a:schemeClr val="dk2"/>
              </a:solidFill>
              <a:prstDash val="dashDot"/>
              <a:round/>
              <a:headEnd type="none" w="med" len="med"/>
              <a:tailEnd type="triangle" w="med" len="med"/>
            </a:ln>
          </p:spPr>
        </p:cxnSp>
        <p:cxnSp>
          <p:nvCxnSpPr>
            <p:cNvPr id="3912" name="Google Shape;3912;p99"/>
            <p:cNvCxnSpPr/>
            <p:nvPr/>
          </p:nvCxnSpPr>
          <p:spPr>
            <a:xfrm rot="-4143221">
              <a:off x="6139433" y="7340788"/>
              <a:ext cx="6428096" cy="2955"/>
            </a:xfrm>
            <a:prstGeom prst="straightConnector1">
              <a:avLst/>
            </a:prstGeom>
            <a:noFill/>
            <a:ln w="19050" cap="flat" cmpd="sng">
              <a:solidFill>
                <a:schemeClr val="dk2"/>
              </a:solidFill>
              <a:prstDash val="dashDot"/>
              <a:round/>
              <a:headEnd type="none" w="med" len="med"/>
              <a:tailEnd type="triangle" w="med" len="med"/>
            </a:ln>
          </p:spPr>
        </p:cxnSp>
      </p:grpSp>
      <p:grpSp>
        <p:nvGrpSpPr>
          <p:cNvPr id="3913" name="Google Shape;3913;p99"/>
          <p:cNvGrpSpPr/>
          <p:nvPr/>
        </p:nvGrpSpPr>
        <p:grpSpPr>
          <a:xfrm>
            <a:off x="6284884" y="2171658"/>
            <a:ext cx="1741207" cy="3015760"/>
            <a:chOff x="4607997" y="4340015"/>
            <a:chExt cx="6988588" cy="6004500"/>
          </a:xfrm>
        </p:grpSpPr>
        <p:cxnSp>
          <p:nvCxnSpPr>
            <p:cNvPr id="3914" name="Google Shape;3914;p99"/>
            <p:cNvCxnSpPr/>
            <p:nvPr/>
          </p:nvCxnSpPr>
          <p:spPr>
            <a:xfrm rot="4142478" flipH="1">
              <a:off x="3105825" y="8156488"/>
              <a:ext cx="4681644" cy="2955"/>
            </a:xfrm>
            <a:prstGeom prst="straightConnector1">
              <a:avLst/>
            </a:prstGeom>
            <a:noFill/>
            <a:ln w="38100" cap="flat" cmpd="sng">
              <a:solidFill>
                <a:schemeClr val="dk2"/>
              </a:solidFill>
              <a:prstDash val="lgDashDot"/>
              <a:round/>
              <a:headEnd type="triangle" w="med" len="med"/>
              <a:tailEnd type="none" w="med" len="med"/>
            </a:ln>
          </p:spPr>
        </p:cxnSp>
        <p:cxnSp>
          <p:nvCxnSpPr>
            <p:cNvPr id="3915" name="Google Shape;3915;p99"/>
            <p:cNvCxnSpPr/>
            <p:nvPr/>
          </p:nvCxnSpPr>
          <p:spPr>
            <a:xfrm rot="4143019" flipH="1">
              <a:off x="3381193" y="7745663"/>
              <a:ext cx="5550304" cy="2955"/>
            </a:xfrm>
            <a:prstGeom prst="straightConnector1">
              <a:avLst/>
            </a:prstGeom>
            <a:noFill/>
            <a:ln w="38100" cap="flat" cmpd="sng">
              <a:solidFill>
                <a:schemeClr val="dk2"/>
              </a:solidFill>
              <a:prstDash val="lgDashDot"/>
              <a:round/>
              <a:headEnd type="triangle" w="med" len="med"/>
              <a:tailEnd type="none" w="med" len="med"/>
            </a:ln>
          </p:spPr>
        </p:cxnSp>
        <p:cxnSp>
          <p:nvCxnSpPr>
            <p:cNvPr id="3916" name="Google Shape;3916;p99"/>
            <p:cNvCxnSpPr/>
            <p:nvPr/>
          </p:nvCxnSpPr>
          <p:spPr>
            <a:xfrm rot="4143221" flipH="1">
              <a:off x="3637053" y="7340788"/>
              <a:ext cx="6428096" cy="2955"/>
            </a:xfrm>
            <a:prstGeom prst="straightConnector1">
              <a:avLst/>
            </a:prstGeom>
            <a:noFill/>
            <a:ln w="38100" cap="flat" cmpd="sng">
              <a:solidFill>
                <a:schemeClr val="dk2"/>
              </a:solidFill>
              <a:prstDash val="lgDashDot"/>
              <a:round/>
              <a:headEnd type="triangle" w="med" len="med"/>
              <a:tailEnd type="none" w="med" len="med"/>
            </a:ln>
          </p:spPr>
        </p:cxnSp>
        <p:cxnSp>
          <p:nvCxnSpPr>
            <p:cNvPr id="3917" name="Google Shape;3917;p99"/>
            <p:cNvCxnSpPr/>
            <p:nvPr/>
          </p:nvCxnSpPr>
          <p:spPr>
            <a:xfrm rot="-4142478">
              <a:off x="8417112" y="8156488"/>
              <a:ext cx="4681644" cy="2955"/>
            </a:xfrm>
            <a:prstGeom prst="straightConnector1">
              <a:avLst/>
            </a:prstGeom>
            <a:noFill/>
            <a:ln w="38100" cap="flat" cmpd="sng">
              <a:solidFill>
                <a:schemeClr val="dk2"/>
              </a:solidFill>
              <a:prstDash val="lgDashDot"/>
              <a:round/>
              <a:headEnd type="none" w="med" len="med"/>
              <a:tailEnd type="triangle" w="med" len="med"/>
            </a:ln>
          </p:spPr>
        </p:cxnSp>
        <p:cxnSp>
          <p:nvCxnSpPr>
            <p:cNvPr id="3918" name="Google Shape;3918;p99"/>
            <p:cNvCxnSpPr/>
            <p:nvPr/>
          </p:nvCxnSpPr>
          <p:spPr>
            <a:xfrm rot="-4143019">
              <a:off x="7273085" y="7711463"/>
              <a:ext cx="5550304" cy="2955"/>
            </a:xfrm>
            <a:prstGeom prst="straightConnector1">
              <a:avLst/>
            </a:prstGeom>
            <a:noFill/>
            <a:ln w="38100" cap="flat" cmpd="sng">
              <a:solidFill>
                <a:schemeClr val="dk2"/>
              </a:solidFill>
              <a:prstDash val="lgDashDot"/>
              <a:round/>
              <a:headEnd type="none" w="med" len="med"/>
              <a:tailEnd type="triangle" w="med" len="med"/>
            </a:ln>
          </p:spPr>
        </p:cxnSp>
        <p:cxnSp>
          <p:nvCxnSpPr>
            <p:cNvPr id="3919" name="Google Shape;3919;p99"/>
            <p:cNvCxnSpPr/>
            <p:nvPr/>
          </p:nvCxnSpPr>
          <p:spPr>
            <a:xfrm rot="-4143221">
              <a:off x="6139433" y="7340788"/>
              <a:ext cx="6428096" cy="2955"/>
            </a:xfrm>
            <a:prstGeom prst="straightConnector1">
              <a:avLst/>
            </a:prstGeom>
            <a:noFill/>
            <a:ln w="38100" cap="flat" cmpd="sng">
              <a:solidFill>
                <a:schemeClr val="dk2"/>
              </a:solidFill>
              <a:prstDash val="lgDashDot"/>
              <a:round/>
              <a:headEnd type="none" w="med" len="med"/>
              <a:tailEnd type="triangle" w="med" len="med"/>
            </a:ln>
          </p:spPr>
        </p:cxnSp>
      </p:grpSp>
      <p:grpSp>
        <p:nvGrpSpPr>
          <p:cNvPr id="3920" name="Google Shape;3920;p99"/>
          <p:cNvGrpSpPr/>
          <p:nvPr/>
        </p:nvGrpSpPr>
        <p:grpSpPr>
          <a:xfrm>
            <a:off x="8275346" y="2173358"/>
            <a:ext cx="1741207" cy="3015760"/>
            <a:chOff x="4607997" y="4340015"/>
            <a:chExt cx="6988588" cy="6004500"/>
          </a:xfrm>
        </p:grpSpPr>
        <p:cxnSp>
          <p:nvCxnSpPr>
            <p:cNvPr id="3921" name="Google Shape;3921;p99"/>
            <p:cNvCxnSpPr/>
            <p:nvPr/>
          </p:nvCxnSpPr>
          <p:spPr>
            <a:xfrm rot="4142478" flipH="1">
              <a:off x="3105825" y="8156488"/>
              <a:ext cx="4681644" cy="2955"/>
            </a:xfrm>
            <a:prstGeom prst="straightConnector1">
              <a:avLst/>
            </a:prstGeom>
            <a:noFill/>
            <a:ln w="38100" cap="flat" cmpd="sng">
              <a:solidFill>
                <a:schemeClr val="dk2"/>
              </a:solidFill>
              <a:prstDash val="dashDot"/>
              <a:round/>
              <a:headEnd type="triangle" w="med" len="med"/>
              <a:tailEnd type="none" w="med" len="med"/>
            </a:ln>
          </p:spPr>
        </p:cxnSp>
        <p:cxnSp>
          <p:nvCxnSpPr>
            <p:cNvPr id="3922" name="Google Shape;3922;p99"/>
            <p:cNvCxnSpPr/>
            <p:nvPr/>
          </p:nvCxnSpPr>
          <p:spPr>
            <a:xfrm rot="4143019" flipH="1">
              <a:off x="3381193" y="7745663"/>
              <a:ext cx="5550304" cy="2955"/>
            </a:xfrm>
            <a:prstGeom prst="straightConnector1">
              <a:avLst/>
            </a:prstGeom>
            <a:noFill/>
            <a:ln w="38100" cap="flat" cmpd="sng">
              <a:solidFill>
                <a:schemeClr val="dk2"/>
              </a:solidFill>
              <a:prstDash val="dashDot"/>
              <a:round/>
              <a:headEnd type="triangle" w="med" len="med"/>
              <a:tailEnd type="none" w="med" len="med"/>
            </a:ln>
          </p:spPr>
        </p:cxnSp>
        <p:cxnSp>
          <p:nvCxnSpPr>
            <p:cNvPr id="3923" name="Google Shape;3923;p99"/>
            <p:cNvCxnSpPr/>
            <p:nvPr/>
          </p:nvCxnSpPr>
          <p:spPr>
            <a:xfrm rot="4143221" flipH="1">
              <a:off x="3637053" y="7340788"/>
              <a:ext cx="6428096" cy="2955"/>
            </a:xfrm>
            <a:prstGeom prst="straightConnector1">
              <a:avLst/>
            </a:prstGeom>
            <a:noFill/>
            <a:ln w="38100" cap="flat" cmpd="sng">
              <a:solidFill>
                <a:schemeClr val="dk2"/>
              </a:solidFill>
              <a:prstDash val="dashDot"/>
              <a:round/>
              <a:headEnd type="triangle" w="med" len="med"/>
              <a:tailEnd type="none" w="med" len="med"/>
            </a:ln>
          </p:spPr>
        </p:cxnSp>
        <p:cxnSp>
          <p:nvCxnSpPr>
            <p:cNvPr id="3924" name="Google Shape;3924;p99"/>
            <p:cNvCxnSpPr/>
            <p:nvPr/>
          </p:nvCxnSpPr>
          <p:spPr>
            <a:xfrm rot="-4142478">
              <a:off x="8417112" y="8156488"/>
              <a:ext cx="4681644" cy="2955"/>
            </a:xfrm>
            <a:prstGeom prst="straightConnector1">
              <a:avLst/>
            </a:prstGeom>
            <a:noFill/>
            <a:ln w="38100" cap="flat" cmpd="sng">
              <a:solidFill>
                <a:schemeClr val="dk2"/>
              </a:solidFill>
              <a:prstDash val="dashDot"/>
              <a:round/>
              <a:headEnd type="none" w="med" len="med"/>
              <a:tailEnd type="triangle" w="med" len="med"/>
            </a:ln>
          </p:spPr>
        </p:cxnSp>
        <p:cxnSp>
          <p:nvCxnSpPr>
            <p:cNvPr id="3925" name="Google Shape;3925;p99"/>
            <p:cNvCxnSpPr/>
            <p:nvPr/>
          </p:nvCxnSpPr>
          <p:spPr>
            <a:xfrm rot="-4143019">
              <a:off x="7273085" y="7711463"/>
              <a:ext cx="5550304" cy="2955"/>
            </a:xfrm>
            <a:prstGeom prst="straightConnector1">
              <a:avLst/>
            </a:prstGeom>
            <a:noFill/>
            <a:ln w="38100" cap="flat" cmpd="sng">
              <a:solidFill>
                <a:schemeClr val="dk2"/>
              </a:solidFill>
              <a:prstDash val="dashDot"/>
              <a:round/>
              <a:headEnd type="none" w="med" len="med"/>
              <a:tailEnd type="triangle" w="med" len="med"/>
            </a:ln>
          </p:spPr>
        </p:cxnSp>
        <p:cxnSp>
          <p:nvCxnSpPr>
            <p:cNvPr id="3926" name="Google Shape;3926;p99"/>
            <p:cNvCxnSpPr/>
            <p:nvPr/>
          </p:nvCxnSpPr>
          <p:spPr>
            <a:xfrm rot="-4143221">
              <a:off x="6139433" y="7340788"/>
              <a:ext cx="6428096" cy="2955"/>
            </a:xfrm>
            <a:prstGeom prst="straightConnector1">
              <a:avLst/>
            </a:prstGeom>
            <a:noFill/>
            <a:ln w="38100" cap="flat" cmpd="sng">
              <a:solidFill>
                <a:schemeClr val="dk2"/>
              </a:solidFill>
              <a:prstDash val="dashDot"/>
              <a:round/>
              <a:headEnd type="none" w="med" len="med"/>
              <a:tailEnd type="triangle" w="med" len="med"/>
            </a:ln>
          </p:spPr>
        </p:cxnSp>
      </p:grpSp>
      <p:sp>
        <p:nvSpPr>
          <p:cNvPr id="3927" name="Google Shape;3927;p99"/>
          <p:cNvSpPr txBox="1"/>
          <p:nvPr/>
        </p:nvSpPr>
        <p:spPr>
          <a:xfrm>
            <a:off x="3808476" y="5911596"/>
            <a:ext cx="1174950" cy="276985"/>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1st rebalance</a:t>
            </a:r>
            <a:endParaRPr sz="1200">
              <a:solidFill>
                <a:schemeClr val="dk2"/>
              </a:solidFill>
              <a:latin typeface="Montserrat"/>
              <a:ea typeface="Montserrat"/>
              <a:cs typeface="Montserrat"/>
              <a:sym typeface="Montserrat"/>
            </a:endParaRPr>
          </a:p>
        </p:txBody>
      </p:sp>
      <p:grpSp>
        <p:nvGrpSpPr>
          <p:cNvPr id="3928" name="Google Shape;3928;p99"/>
          <p:cNvGrpSpPr/>
          <p:nvPr/>
        </p:nvGrpSpPr>
        <p:grpSpPr>
          <a:xfrm>
            <a:off x="2705575" y="5243873"/>
            <a:ext cx="3332676" cy="646452"/>
            <a:chOff x="6209500" y="10488048"/>
            <a:chExt cx="12862510" cy="1719972"/>
          </a:xfrm>
        </p:grpSpPr>
        <p:sp>
          <p:nvSpPr>
            <p:cNvPr id="3929" name="Google Shape;3929;p99"/>
            <p:cNvSpPr/>
            <p:nvPr/>
          </p:nvSpPr>
          <p:spPr>
            <a:xfrm rot="-5400000">
              <a:off x="12160300" y="5297670"/>
              <a:ext cx="958200" cy="12859800"/>
            </a:xfrm>
            <a:prstGeom prst="leftBrace">
              <a:avLst>
                <a:gd name="adj1" fmla="val 31714"/>
                <a:gd name="adj2" fmla="val 49850"/>
              </a:avLst>
            </a:prstGeom>
            <a:no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solidFill>
                  <a:schemeClr val="dk2"/>
                </a:solidFill>
              </a:endParaRPr>
            </a:p>
          </p:txBody>
        </p:sp>
        <p:cxnSp>
          <p:nvCxnSpPr>
            <p:cNvPr id="3930" name="Google Shape;3930;p99"/>
            <p:cNvCxnSpPr/>
            <p:nvPr/>
          </p:nvCxnSpPr>
          <p:spPr>
            <a:xfrm rot="5400000" flipH="1">
              <a:off x="5799410" y="10898148"/>
              <a:ext cx="822900" cy="2700"/>
            </a:xfrm>
            <a:prstGeom prst="straightConnector1">
              <a:avLst/>
            </a:prstGeom>
            <a:noFill/>
            <a:ln w="19050" cap="flat" cmpd="sng">
              <a:solidFill>
                <a:schemeClr val="dk2"/>
              </a:solidFill>
              <a:prstDash val="solid"/>
              <a:round/>
              <a:headEnd type="none" w="med" len="med"/>
              <a:tailEnd type="none" w="med" len="med"/>
            </a:ln>
          </p:spPr>
        </p:cxnSp>
        <p:cxnSp>
          <p:nvCxnSpPr>
            <p:cNvPr id="3931" name="Google Shape;3931;p99"/>
            <p:cNvCxnSpPr/>
            <p:nvPr/>
          </p:nvCxnSpPr>
          <p:spPr>
            <a:xfrm rot="5400000" flipH="1">
              <a:off x="18659210" y="10898148"/>
              <a:ext cx="822900" cy="2700"/>
            </a:xfrm>
            <a:prstGeom prst="straightConnector1">
              <a:avLst/>
            </a:prstGeom>
            <a:noFill/>
            <a:ln w="19050" cap="flat" cmpd="sng">
              <a:solidFill>
                <a:schemeClr val="dk2"/>
              </a:solidFill>
              <a:prstDash val="solid"/>
              <a:round/>
              <a:headEnd type="none" w="med" len="med"/>
              <a:tailEnd type="none" w="med" len="med"/>
            </a:ln>
          </p:spPr>
        </p:cxnSp>
      </p:grpSp>
      <p:sp>
        <p:nvSpPr>
          <p:cNvPr id="3932" name="Google Shape;3932;p99"/>
          <p:cNvSpPr txBox="1"/>
          <p:nvPr/>
        </p:nvSpPr>
        <p:spPr>
          <a:xfrm>
            <a:off x="7749540" y="5911677"/>
            <a:ext cx="1266450" cy="276985"/>
          </a:xfrm>
          <a:prstGeom prst="rect">
            <a:avLst/>
          </a:prstGeom>
          <a:noFill/>
          <a:ln>
            <a:noFill/>
          </a:ln>
        </p:spPr>
        <p:txBody>
          <a:bodyPr spcFirstLastPara="1" wrap="square" lIns="45713" tIns="45713" rIns="45713" bIns="45713" anchor="t" anchorCtr="0">
            <a:spAutoFit/>
          </a:bodyPr>
          <a:lstStyle/>
          <a:p>
            <a:pPr algn="ctr"/>
            <a:r>
              <a:rPr lang="en-US" sz="1200" b="1">
                <a:solidFill>
                  <a:schemeClr val="dk2"/>
                </a:solidFill>
                <a:latin typeface="Montserrat"/>
                <a:ea typeface="Montserrat"/>
                <a:cs typeface="Montserrat"/>
                <a:sym typeface="Montserrat"/>
              </a:rPr>
              <a:t>2nd rebalance</a:t>
            </a:r>
            <a:endParaRPr sz="1200" b="1">
              <a:solidFill>
                <a:schemeClr val="dk2"/>
              </a:solidFill>
              <a:latin typeface="Montserrat"/>
              <a:ea typeface="Montserrat"/>
              <a:cs typeface="Montserrat"/>
              <a:sym typeface="Montserrat"/>
            </a:endParaRPr>
          </a:p>
        </p:txBody>
      </p:sp>
      <p:grpSp>
        <p:nvGrpSpPr>
          <p:cNvPr id="3933" name="Google Shape;3933;p99"/>
          <p:cNvGrpSpPr/>
          <p:nvPr/>
        </p:nvGrpSpPr>
        <p:grpSpPr>
          <a:xfrm>
            <a:off x="6694887" y="5243930"/>
            <a:ext cx="3332676" cy="646452"/>
            <a:chOff x="6209500" y="10488048"/>
            <a:chExt cx="12862510" cy="1719972"/>
          </a:xfrm>
        </p:grpSpPr>
        <p:sp>
          <p:nvSpPr>
            <p:cNvPr id="3934" name="Google Shape;3934;p99"/>
            <p:cNvSpPr/>
            <p:nvPr/>
          </p:nvSpPr>
          <p:spPr>
            <a:xfrm rot="-5400000">
              <a:off x="12160300" y="5297670"/>
              <a:ext cx="958200" cy="12859800"/>
            </a:xfrm>
            <a:prstGeom prst="leftBrace">
              <a:avLst>
                <a:gd name="adj1" fmla="val 31714"/>
                <a:gd name="adj2" fmla="val 49850"/>
              </a:avLst>
            </a:prstGeom>
            <a:noFill/>
            <a:ln w="762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solidFill>
                  <a:schemeClr val="dk2"/>
                </a:solidFill>
              </a:endParaRPr>
            </a:p>
          </p:txBody>
        </p:sp>
        <p:cxnSp>
          <p:nvCxnSpPr>
            <p:cNvPr id="3935" name="Google Shape;3935;p99"/>
            <p:cNvCxnSpPr/>
            <p:nvPr/>
          </p:nvCxnSpPr>
          <p:spPr>
            <a:xfrm rot="5400000" flipH="1">
              <a:off x="5799410" y="10898148"/>
              <a:ext cx="822900" cy="2700"/>
            </a:xfrm>
            <a:prstGeom prst="straightConnector1">
              <a:avLst/>
            </a:prstGeom>
            <a:noFill/>
            <a:ln w="76200" cap="flat" cmpd="sng">
              <a:solidFill>
                <a:schemeClr val="dk2"/>
              </a:solidFill>
              <a:prstDash val="solid"/>
              <a:round/>
              <a:headEnd type="none" w="med" len="med"/>
              <a:tailEnd type="none" w="med" len="med"/>
            </a:ln>
          </p:spPr>
        </p:cxnSp>
        <p:cxnSp>
          <p:nvCxnSpPr>
            <p:cNvPr id="3936" name="Google Shape;3936;p99"/>
            <p:cNvCxnSpPr/>
            <p:nvPr/>
          </p:nvCxnSpPr>
          <p:spPr>
            <a:xfrm rot="5400000" flipH="1">
              <a:off x="18659210" y="10898148"/>
              <a:ext cx="822900" cy="2700"/>
            </a:xfrm>
            <a:prstGeom prst="straightConnector1">
              <a:avLst/>
            </a:prstGeom>
            <a:noFill/>
            <a:ln w="76200" cap="flat" cmpd="sng">
              <a:solidFill>
                <a:schemeClr val="dk2"/>
              </a:solidFill>
              <a:prstDash val="solid"/>
              <a:round/>
              <a:headEnd type="none" w="med" len="med"/>
              <a:tailEnd type="none" w="med" len="med"/>
            </a:ln>
          </p:spPr>
        </p:cxnSp>
      </p:grpSp>
      <p:sp>
        <p:nvSpPr>
          <p:cNvPr id="3937" name="Google Shape;3937;p99"/>
          <p:cNvSpPr txBox="1"/>
          <p:nvPr/>
        </p:nvSpPr>
        <p:spPr>
          <a:xfrm>
            <a:off x="6221588" y="5715975"/>
            <a:ext cx="1367250" cy="461651"/>
          </a:xfrm>
          <a:prstGeom prst="rect">
            <a:avLst/>
          </a:prstGeom>
          <a:noFill/>
          <a:ln>
            <a:noFill/>
          </a:ln>
        </p:spPr>
        <p:txBody>
          <a:bodyPr spcFirstLastPara="1" wrap="square" lIns="45713" tIns="45713" rIns="45713" bIns="45713" anchor="t" anchorCtr="0">
            <a:spAutoFit/>
          </a:bodyPr>
          <a:lstStyle/>
          <a:p>
            <a:r>
              <a:rPr lang="en-US" sz="1200">
                <a:solidFill>
                  <a:schemeClr val="dk2"/>
                </a:solidFill>
                <a:latin typeface="Montserrat"/>
                <a:ea typeface="Montserrat"/>
                <a:cs typeface="Montserrat"/>
                <a:sym typeface="Montserrat"/>
              </a:rPr>
              <a:t>Synchronization barrier</a:t>
            </a:r>
            <a:endParaRPr sz="1200">
              <a:solidFill>
                <a:schemeClr val="dk2"/>
              </a:solidFill>
              <a:latin typeface="Montserrat"/>
              <a:ea typeface="Montserrat"/>
              <a:cs typeface="Montserrat"/>
              <a:sym typeface="Montserrat"/>
            </a:endParaRPr>
          </a:p>
        </p:txBody>
      </p:sp>
      <p:sp>
        <p:nvSpPr>
          <p:cNvPr id="3938" name="Google Shape;3938;p99"/>
          <p:cNvSpPr txBox="1"/>
          <p:nvPr/>
        </p:nvSpPr>
        <p:spPr>
          <a:xfrm>
            <a:off x="5269163" y="1716794"/>
            <a:ext cx="809250" cy="461651"/>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p2 revoked</a:t>
            </a:r>
            <a:endParaRPr sz="1200">
              <a:solidFill>
                <a:srgbClr val="040531"/>
              </a:solidFill>
              <a:latin typeface="Montserrat"/>
              <a:ea typeface="Montserrat"/>
              <a:cs typeface="Montserrat"/>
              <a:sym typeface="Montserrat"/>
            </a:endParaRPr>
          </a:p>
        </p:txBody>
      </p:sp>
      <p:sp>
        <p:nvSpPr>
          <p:cNvPr id="3939" name="Google Shape;3939;p99"/>
          <p:cNvSpPr/>
          <p:nvPr/>
        </p:nvSpPr>
        <p:spPr>
          <a:xfrm rot="6538">
            <a:off x="2195098" y="3508524"/>
            <a:ext cx="1892854" cy="466350"/>
          </a:xfrm>
          <a:prstGeom prst="rect">
            <a:avLst/>
          </a:prstGeom>
          <a:solidFill>
            <a:schemeClr val="lt2"/>
          </a:solidFill>
          <a:ln>
            <a:noFill/>
          </a:ln>
        </p:spPr>
        <p:txBody>
          <a:bodyPr spcFirstLastPara="1" wrap="square" lIns="0" tIns="45713" rIns="0" bIns="45713" anchor="ctr" anchorCtr="0">
            <a:noAutofit/>
          </a:bodyPr>
          <a:lstStyle/>
          <a:p>
            <a:pPr algn="ctr"/>
            <a:r>
              <a:rPr lang="en-US" sz="1500">
                <a:solidFill>
                  <a:schemeClr val="accent3"/>
                </a:solidFill>
                <a:latin typeface="Source Code Pro"/>
                <a:ea typeface="Source Code Pro"/>
                <a:cs typeface="Source Code Pro"/>
                <a:sym typeface="Source Code Pro"/>
              </a:rPr>
              <a:t>JoinGroup</a:t>
            </a:r>
            <a:br>
              <a:rPr lang="en-US" sz="1500">
                <a:solidFill>
                  <a:schemeClr val="accent3"/>
                </a:solidFill>
                <a:latin typeface="Source Code Pro"/>
                <a:ea typeface="Source Code Pro"/>
                <a:cs typeface="Source Code Pro"/>
                <a:sym typeface="Source Code Pro"/>
              </a:rPr>
            </a:br>
            <a:r>
              <a:rPr lang="en-US" sz="1500">
                <a:solidFill>
                  <a:schemeClr val="accent3"/>
                </a:solidFill>
                <a:latin typeface="Source Code Pro"/>
                <a:ea typeface="Source Code Pro"/>
                <a:cs typeface="Source Code Pro"/>
                <a:sym typeface="Source Code Pro"/>
              </a:rPr>
              <a:t>Request\Response</a:t>
            </a:r>
            <a:endParaRPr sz="1500">
              <a:solidFill>
                <a:schemeClr val="accent3"/>
              </a:solidFill>
              <a:latin typeface="Source Code Pro"/>
              <a:ea typeface="Source Code Pro"/>
              <a:cs typeface="Source Code Pro"/>
              <a:sym typeface="Source Code Pro"/>
            </a:endParaRPr>
          </a:p>
        </p:txBody>
      </p:sp>
      <p:sp>
        <p:nvSpPr>
          <p:cNvPr id="3940" name="Google Shape;3940;p99"/>
          <p:cNvSpPr/>
          <p:nvPr/>
        </p:nvSpPr>
        <p:spPr>
          <a:xfrm rot="6538">
            <a:off x="4188229" y="4020588"/>
            <a:ext cx="1892854" cy="466350"/>
          </a:xfrm>
          <a:prstGeom prst="rect">
            <a:avLst/>
          </a:prstGeom>
          <a:solidFill>
            <a:schemeClr val="lt2"/>
          </a:solidFill>
          <a:ln>
            <a:noFill/>
          </a:ln>
        </p:spPr>
        <p:txBody>
          <a:bodyPr spcFirstLastPara="1" wrap="square" lIns="0" tIns="45713" rIns="0" bIns="45713" anchor="ctr" anchorCtr="0">
            <a:noAutofit/>
          </a:bodyPr>
          <a:lstStyle/>
          <a:p>
            <a:pPr algn="ctr"/>
            <a:r>
              <a:rPr lang="en-US" sz="1500">
                <a:solidFill>
                  <a:schemeClr val="accent3"/>
                </a:solidFill>
                <a:latin typeface="Source Code Pro"/>
                <a:ea typeface="Source Code Pro"/>
                <a:cs typeface="Source Code Pro"/>
                <a:sym typeface="Source Code Pro"/>
              </a:rPr>
              <a:t>SyncGroup</a:t>
            </a:r>
            <a:br>
              <a:rPr lang="en-US" sz="1500">
                <a:solidFill>
                  <a:schemeClr val="accent3"/>
                </a:solidFill>
                <a:latin typeface="Source Code Pro"/>
                <a:ea typeface="Source Code Pro"/>
                <a:cs typeface="Source Code Pro"/>
                <a:sym typeface="Source Code Pro"/>
              </a:rPr>
            </a:br>
            <a:r>
              <a:rPr lang="en-US" sz="1500">
                <a:solidFill>
                  <a:schemeClr val="accent3"/>
                </a:solidFill>
                <a:latin typeface="Source Code Pro"/>
                <a:ea typeface="Source Code Pro"/>
                <a:cs typeface="Source Code Pro"/>
                <a:sym typeface="Source Code Pro"/>
              </a:rPr>
              <a:t>Request\Response</a:t>
            </a:r>
            <a:endParaRPr sz="1500">
              <a:solidFill>
                <a:schemeClr val="accent3"/>
              </a:solidFill>
              <a:latin typeface="Source Code Pro"/>
              <a:ea typeface="Source Code Pro"/>
              <a:cs typeface="Source Code Pro"/>
              <a:sym typeface="Source Code Pro"/>
            </a:endParaRPr>
          </a:p>
        </p:txBody>
      </p:sp>
      <p:sp>
        <p:nvSpPr>
          <p:cNvPr id="3941" name="Google Shape;3941;p99"/>
          <p:cNvSpPr/>
          <p:nvPr/>
        </p:nvSpPr>
        <p:spPr>
          <a:xfrm rot="6538">
            <a:off x="6199923" y="3508524"/>
            <a:ext cx="1892854" cy="466350"/>
          </a:xfrm>
          <a:prstGeom prst="rect">
            <a:avLst/>
          </a:prstGeom>
          <a:solidFill>
            <a:schemeClr val="lt2"/>
          </a:solidFill>
          <a:ln>
            <a:noFill/>
          </a:ln>
        </p:spPr>
        <p:txBody>
          <a:bodyPr spcFirstLastPara="1" wrap="square" lIns="0" tIns="45713" rIns="0" bIns="45713" anchor="ctr" anchorCtr="0">
            <a:noAutofit/>
          </a:bodyPr>
          <a:lstStyle/>
          <a:p>
            <a:pPr algn="ctr"/>
            <a:r>
              <a:rPr lang="en-US" sz="1500" b="1">
                <a:solidFill>
                  <a:schemeClr val="accent3"/>
                </a:solidFill>
                <a:latin typeface="Source Code Pro"/>
                <a:ea typeface="Source Code Pro"/>
                <a:cs typeface="Source Code Pro"/>
                <a:sym typeface="Source Code Pro"/>
              </a:rPr>
              <a:t>JoinGroup</a:t>
            </a:r>
            <a:br>
              <a:rPr lang="en-US" sz="1500" b="1">
                <a:solidFill>
                  <a:schemeClr val="accent3"/>
                </a:solidFill>
                <a:latin typeface="Source Code Pro"/>
                <a:ea typeface="Source Code Pro"/>
                <a:cs typeface="Source Code Pro"/>
                <a:sym typeface="Source Code Pro"/>
              </a:rPr>
            </a:br>
            <a:r>
              <a:rPr lang="en-US" sz="1500" b="1">
                <a:solidFill>
                  <a:schemeClr val="accent3"/>
                </a:solidFill>
                <a:latin typeface="Source Code Pro"/>
                <a:ea typeface="Source Code Pro"/>
                <a:cs typeface="Source Code Pro"/>
                <a:sym typeface="Source Code Pro"/>
              </a:rPr>
              <a:t>Request\Response</a:t>
            </a:r>
            <a:endParaRPr sz="1500" b="1">
              <a:solidFill>
                <a:schemeClr val="accent3"/>
              </a:solidFill>
              <a:latin typeface="Source Code Pro"/>
              <a:ea typeface="Source Code Pro"/>
              <a:cs typeface="Source Code Pro"/>
              <a:sym typeface="Source Code Pro"/>
            </a:endParaRPr>
          </a:p>
        </p:txBody>
      </p:sp>
      <p:sp>
        <p:nvSpPr>
          <p:cNvPr id="3942" name="Google Shape;3942;p99"/>
          <p:cNvSpPr/>
          <p:nvPr/>
        </p:nvSpPr>
        <p:spPr>
          <a:xfrm rot="6538">
            <a:off x="8193054" y="4020588"/>
            <a:ext cx="1892854" cy="466350"/>
          </a:xfrm>
          <a:prstGeom prst="rect">
            <a:avLst/>
          </a:prstGeom>
          <a:solidFill>
            <a:schemeClr val="lt2"/>
          </a:solidFill>
          <a:ln>
            <a:noFill/>
          </a:ln>
        </p:spPr>
        <p:txBody>
          <a:bodyPr spcFirstLastPara="1" wrap="square" lIns="0" tIns="45713" rIns="0" bIns="45713" anchor="ctr" anchorCtr="0">
            <a:noAutofit/>
          </a:bodyPr>
          <a:lstStyle/>
          <a:p>
            <a:pPr algn="ctr"/>
            <a:r>
              <a:rPr lang="en-US" sz="1500" b="1">
                <a:solidFill>
                  <a:schemeClr val="accent3"/>
                </a:solidFill>
                <a:latin typeface="Source Code Pro"/>
                <a:ea typeface="Source Code Pro"/>
                <a:cs typeface="Source Code Pro"/>
                <a:sym typeface="Source Code Pro"/>
              </a:rPr>
              <a:t>SyncGroup</a:t>
            </a:r>
            <a:br>
              <a:rPr lang="en-US" sz="1500" b="1">
                <a:solidFill>
                  <a:schemeClr val="accent3"/>
                </a:solidFill>
                <a:latin typeface="Source Code Pro"/>
                <a:ea typeface="Source Code Pro"/>
                <a:cs typeface="Source Code Pro"/>
                <a:sym typeface="Source Code Pro"/>
              </a:rPr>
            </a:br>
            <a:r>
              <a:rPr lang="en-US" sz="1500" b="1">
                <a:solidFill>
                  <a:schemeClr val="accent3"/>
                </a:solidFill>
                <a:latin typeface="Source Code Pro"/>
                <a:ea typeface="Source Code Pro"/>
                <a:cs typeface="Source Code Pro"/>
                <a:sym typeface="Source Code Pro"/>
              </a:rPr>
              <a:t>Request\Response</a:t>
            </a:r>
            <a:endParaRPr sz="1500" b="1">
              <a:solidFill>
                <a:schemeClr val="accent3"/>
              </a:solidFill>
              <a:latin typeface="Source Code Pro"/>
              <a:ea typeface="Source Code Pro"/>
              <a:cs typeface="Source Code Pro"/>
              <a:sym typeface="Source Code Pro"/>
            </a:endParaRPr>
          </a:p>
        </p:txBody>
      </p:sp>
      <p:sp>
        <p:nvSpPr>
          <p:cNvPr id="3943" name="Google Shape;3943;p99"/>
          <p:cNvSpPr/>
          <p:nvPr/>
        </p:nvSpPr>
        <p:spPr>
          <a:xfrm>
            <a:off x="10035538" y="3337400"/>
            <a:ext cx="1723650" cy="502950"/>
          </a:xfrm>
          <a:prstGeom prst="wedgeRoundRectCallout">
            <a:avLst>
              <a:gd name="adj1" fmla="val -48823"/>
              <a:gd name="adj2" fmla="val -85411"/>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22850" rIns="45713" bIns="22850" anchor="ctr" anchorCtr="0">
            <a:noAutofit/>
          </a:bodyPr>
          <a:lstStyle/>
          <a:p>
            <a:pPr algn="ctr">
              <a:lnSpc>
                <a:spcPct val="115000"/>
              </a:lnSpc>
            </a:pPr>
            <a:r>
              <a:rPr lang="en-US" sz="1200" b="1">
                <a:solidFill>
                  <a:schemeClr val="accent5"/>
                </a:solidFill>
                <a:latin typeface="Source Code Pro"/>
                <a:ea typeface="Source Code Pro"/>
                <a:cs typeface="Source Code Pro"/>
                <a:sym typeface="Source Code Pro"/>
              </a:rPr>
              <a:t>SyncGroupResponse</a:t>
            </a:r>
            <a:r>
              <a:rPr lang="en-US" sz="1200" b="1">
                <a:solidFill>
                  <a:schemeClr val="lt1"/>
                </a:solidFill>
                <a:latin typeface="Montserrat"/>
                <a:ea typeface="Montserrat"/>
                <a:cs typeface="Montserrat"/>
                <a:sym typeface="Montserrat"/>
              </a:rPr>
              <a:t> assigns p2</a:t>
            </a:r>
            <a:endParaRPr sz="1200" b="1">
              <a:solidFill>
                <a:schemeClr val="lt1"/>
              </a:solidFill>
              <a:latin typeface="Montserrat"/>
              <a:ea typeface="Montserrat"/>
              <a:cs typeface="Montserrat"/>
              <a:sym typeface="Montserrat"/>
            </a:endParaRPr>
          </a:p>
        </p:txBody>
      </p:sp>
      <p:grpSp>
        <p:nvGrpSpPr>
          <p:cNvPr id="3944" name="Google Shape;3944;p99"/>
          <p:cNvGrpSpPr/>
          <p:nvPr/>
        </p:nvGrpSpPr>
        <p:grpSpPr>
          <a:xfrm rot="10800000" flipH="1">
            <a:off x="2576690" y="1574371"/>
            <a:ext cx="8327189" cy="510832"/>
            <a:chOff x="6209500" y="10488048"/>
            <a:chExt cx="12862510" cy="1719972"/>
          </a:xfrm>
        </p:grpSpPr>
        <p:sp>
          <p:nvSpPr>
            <p:cNvPr id="3945" name="Google Shape;3945;p99"/>
            <p:cNvSpPr/>
            <p:nvPr/>
          </p:nvSpPr>
          <p:spPr>
            <a:xfrm rot="-5400000">
              <a:off x="12160300" y="5297670"/>
              <a:ext cx="958200" cy="12859800"/>
            </a:xfrm>
            <a:prstGeom prst="leftBrace">
              <a:avLst>
                <a:gd name="adj1" fmla="val 31714"/>
                <a:gd name="adj2" fmla="val 49850"/>
              </a:avLst>
            </a:prstGeom>
            <a:no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solidFill>
                  <a:schemeClr val="dk2"/>
                </a:solidFill>
              </a:endParaRPr>
            </a:p>
          </p:txBody>
        </p:sp>
        <p:cxnSp>
          <p:nvCxnSpPr>
            <p:cNvPr id="3946" name="Google Shape;3946;p99"/>
            <p:cNvCxnSpPr/>
            <p:nvPr/>
          </p:nvCxnSpPr>
          <p:spPr>
            <a:xfrm rot="5400000" flipH="1">
              <a:off x="5799410" y="10898148"/>
              <a:ext cx="822900" cy="2700"/>
            </a:xfrm>
            <a:prstGeom prst="straightConnector1">
              <a:avLst/>
            </a:prstGeom>
            <a:noFill/>
            <a:ln w="19050" cap="flat" cmpd="sng">
              <a:solidFill>
                <a:schemeClr val="dk2"/>
              </a:solidFill>
              <a:prstDash val="solid"/>
              <a:round/>
              <a:headEnd type="none" w="med" len="med"/>
              <a:tailEnd type="none" w="med" len="med"/>
            </a:ln>
          </p:spPr>
        </p:cxnSp>
        <p:cxnSp>
          <p:nvCxnSpPr>
            <p:cNvPr id="3947" name="Google Shape;3947;p99"/>
            <p:cNvCxnSpPr/>
            <p:nvPr/>
          </p:nvCxnSpPr>
          <p:spPr>
            <a:xfrm rot="5400000" flipH="1">
              <a:off x="18659210" y="10898148"/>
              <a:ext cx="822900" cy="2700"/>
            </a:xfrm>
            <a:prstGeom prst="straightConnector1">
              <a:avLst/>
            </a:prstGeom>
            <a:noFill/>
            <a:ln w="19050" cap="flat" cmpd="sng">
              <a:solidFill>
                <a:schemeClr val="dk2"/>
              </a:solidFill>
              <a:prstDash val="solid"/>
              <a:round/>
              <a:headEnd type="none" w="med" len="med"/>
              <a:tailEnd type="none" w="med" len="med"/>
            </a:ln>
          </p:spPr>
        </p:cxnSp>
      </p:grpSp>
      <p:sp>
        <p:nvSpPr>
          <p:cNvPr id="3948" name="Google Shape;3948;p99"/>
          <p:cNvSpPr txBox="1"/>
          <p:nvPr/>
        </p:nvSpPr>
        <p:spPr>
          <a:xfrm>
            <a:off x="6080760" y="918512"/>
            <a:ext cx="1266450" cy="646317"/>
          </a:xfrm>
          <a:prstGeom prst="rect">
            <a:avLst/>
          </a:prstGeom>
          <a:noFill/>
          <a:ln>
            <a:noFill/>
          </a:ln>
        </p:spPr>
        <p:txBody>
          <a:bodyPr spcFirstLastPara="1" wrap="square" lIns="45713" tIns="45713" rIns="45713" bIns="45713" anchor="t" anchorCtr="0">
            <a:spAutoFit/>
          </a:bodyPr>
          <a:lstStyle/>
          <a:p>
            <a:pPr algn="ctr"/>
            <a:r>
              <a:rPr lang="en-US" sz="1200" b="1">
                <a:solidFill>
                  <a:schemeClr val="dk2"/>
                </a:solidFill>
                <a:latin typeface="Montserrat"/>
                <a:ea typeface="Montserrat"/>
                <a:cs typeface="Montserrat"/>
                <a:sym typeface="Montserrat"/>
              </a:rPr>
              <a:t>p0, p1 consumption continues</a:t>
            </a:r>
            <a:endParaRPr sz="1200" b="1">
              <a:solidFill>
                <a:schemeClr val="dk2"/>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452"/>
        <p:cNvGrpSpPr/>
        <p:nvPr/>
      </p:nvGrpSpPr>
      <p:grpSpPr>
        <a:xfrm>
          <a:off x="0" y="0"/>
          <a:ext cx="0" cy="0"/>
          <a:chOff x="0" y="0"/>
          <a:chExt cx="0" cy="0"/>
        </a:xfrm>
      </p:grpSpPr>
      <p:sp>
        <p:nvSpPr>
          <p:cNvPr id="4453" name="Google Shape;4453;p113"/>
          <p:cNvSpPr txBox="1"/>
          <p:nvPr/>
        </p:nvSpPr>
        <p:spPr>
          <a:xfrm>
            <a:off x="3446824" y="811414"/>
            <a:ext cx="6505650" cy="585855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dirty="0">
              <a:solidFill>
                <a:srgbClr val="040531"/>
              </a:solidFill>
              <a:latin typeface="Montserrat"/>
              <a:ea typeface="Montserrat"/>
              <a:cs typeface="Montserrat"/>
              <a:sym typeface="Montserrat"/>
            </a:endParaRPr>
          </a:p>
        </p:txBody>
      </p:sp>
      <p:grpSp>
        <p:nvGrpSpPr>
          <p:cNvPr id="4454" name="Google Shape;4454;p113"/>
          <p:cNvGrpSpPr/>
          <p:nvPr/>
        </p:nvGrpSpPr>
        <p:grpSpPr>
          <a:xfrm>
            <a:off x="7612666" y="5152644"/>
            <a:ext cx="2037450" cy="1432650"/>
            <a:chOff x="19394700" y="2255200"/>
            <a:chExt cx="4074900" cy="2865300"/>
          </a:xfrm>
        </p:grpSpPr>
        <p:sp>
          <p:nvSpPr>
            <p:cNvPr id="4455" name="Google Shape;4455;p113"/>
            <p:cNvSpPr/>
            <p:nvPr/>
          </p:nvSpPr>
          <p:spPr>
            <a:xfrm>
              <a:off x="19394700" y="2255200"/>
              <a:ext cx="4074900" cy="2865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456" name="Google Shape;4456;p113"/>
            <p:cNvGrpSpPr/>
            <p:nvPr/>
          </p:nvGrpSpPr>
          <p:grpSpPr>
            <a:xfrm>
              <a:off x="20625243" y="2399397"/>
              <a:ext cx="1613814" cy="553970"/>
              <a:chOff x="20784509" y="3896697"/>
              <a:chExt cx="1613814" cy="553970"/>
            </a:xfrm>
          </p:grpSpPr>
          <p:pic>
            <p:nvPicPr>
              <p:cNvPr id="4457" name="Google Shape;4457;p113"/>
              <p:cNvPicPr preferRelativeResize="0"/>
              <p:nvPr/>
            </p:nvPicPr>
            <p:blipFill>
              <a:blip r:embed="rId1"/>
              <a:stretch>
                <a:fillRect/>
              </a:stretch>
            </p:blipFill>
            <p:spPr>
              <a:xfrm>
                <a:off x="20784509" y="3899421"/>
                <a:ext cx="333710" cy="548640"/>
              </a:xfrm>
              <a:prstGeom prst="rect">
                <a:avLst/>
              </a:prstGeom>
              <a:noFill/>
              <a:ln>
                <a:noFill/>
              </a:ln>
            </p:spPr>
          </p:pic>
          <p:sp>
            <p:nvSpPr>
              <p:cNvPr id="4458" name="Google Shape;4458;p113"/>
              <p:cNvSpPr txBox="1"/>
              <p:nvPr/>
            </p:nvSpPr>
            <p:spPr>
              <a:xfrm>
                <a:off x="21118223" y="3896697"/>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459" name="Google Shape;4459;p113"/>
            <p:cNvSpPr/>
            <p:nvPr/>
          </p:nvSpPr>
          <p:spPr>
            <a:xfrm>
              <a:off x="19708513" y="3174800"/>
              <a:ext cx="3447300" cy="7215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dirty="0">
                  <a:solidFill>
                    <a:schemeClr val="dk2"/>
                  </a:solidFill>
                  <a:latin typeface="Montserrat SemiBold"/>
                  <a:ea typeface="Montserrat SemiBold"/>
                  <a:cs typeface="Montserrat SemiBold"/>
                  <a:sym typeface="Montserrat SemiBold"/>
                </a:rPr>
                <a:t>Consumer Group Coordinator</a:t>
              </a:r>
              <a:endParaRPr sz="950" dirty="0">
                <a:solidFill>
                  <a:schemeClr val="dk2"/>
                </a:solidFill>
                <a:latin typeface="Montserrat SemiBold"/>
                <a:ea typeface="Montserrat SemiBold"/>
                <a:cs typeface="Montserrat SemiBold"/>
                <a:sym typeface="Montserrat SemiBold"/>
              </a:endParaRPr>
            </a:p>
          </p:txBody>
        </p:sp>
        <p:sp>
          <p:nvSpPr>
            <p:cNvPr id="4460" name="Google Shape;4460;p113"/>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b="1">
                  <a:solidFill>
                    <a:schemeClr val="accent3"/>
                  </a:solidFill>
                  <a:latin typeface="Source Code Pro"/>
                  <a:ea typeface="Source Code Pro"/>
                  <a:cs typeface="Source Code Pro"/>
                  <a:sym typeface="Source Code Pro"/>
                </a:rPr>
                <a:t>__consumer_offsets</a:t>
              </a:r>
              <a:r>
                <a:rPr lang="en-US" sz="900">
                  <a:latin typeface="Montserrat"/>
                  <a:ea typeface="Montserrat"/>
                  <a:cs typeface="Montserrat"/>
                  <a:sym typeface="Montserrat"/>
                </a:rPr>
                <a:t> topic</a:t>
              </a:r>
              <a:endParaRPr sz="900">
                <a:latin typeface="Montserrat"/>
                <a:ea typeface="Montserrat"/>
                <a:cs typeface="Montserrat"/>
                <a:sym typeface="Montserrat"/>
              </a:endParaRPr>
            </a:p>
          </p:txBody>
        </p:sp>
      </p:grpSp>
      <p:graphicFrame>
        <p:nvGraphicFramePr>
          <p:cNvPr id="4461" name="Google Shape;4461;p113"/>
          <p:cNvGraphicFramePr/>
          <p:nvPr/>
        </p:nvGraphicFramePr>
        <p:xfrm>
          <a:off x="7930896" y="6148287"/>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a:t>
                      </a:r>
                      <a:endParaRPr sz="9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dirty="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462" name="Google Shape;4462;p113"/>
          <p:cNvSpPr txBox="1"/>
          <p:nvPr/>
        </p:nvSpPr>
        <p:spPr>
          <a:xfrm>
            <a:off x="9148720" y="6134281"/>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P7</a:t>
            </a:r>
            <a:endParaRPr sz="900">
              <a:latin typeface="Montserrat"/>
              <a:ea typeface="Montserrat"/>
              <a:cs typeface="Montserrat"/>
              <a:sym typeface="Montserrat"/>
            </a:endParaRPr>
          </a:p>
        </p:txBody>
      </p:sp>
      <p:sp>
        <p:nvSpPr>
          <p:cNvPr id="4463" name="Google Shape;4463;p113"/>
          <p:cNvSpPr/>
          <p:nvPr/>
        </p:nvSpPr>
        <p:spPr>
          <a:xfrm>
            <a:off x="7613768" y="2583180"/>
            <a:ext cx="2037450" cy="143265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464" name="Google Shape;4464;p113"/>
          <p:cNvGrpSpPr/>
          <p:nvPr/>
        </p:nvGrpSpPr>
        <p:grpSpPr>
          <a:xfrm>
            <a:off x="8229039" y="2653778"/>
            <a:ext cx="806907" cy="276985"/>
            <a:chOff x="20784509" y="3986550"/>
            <a:chExt cx="1613814" cy="553970"/>
          </a:xfrm>
        </p:grpSpPr>
        <p:pic>
          <p:nvPicPr>
            <p:cNvPr id="4465" name="Google Shape;4465;p113"/>
            <p:cNvPicPr preferRelativeResize="0"/>
            <p:nvPr/>
          </p:nvPicPr>
          <p:blipFill>
            <a:blip r:embed="rId1"/>
            <a:stretch>
              <a:fillRect/>
            </a:stretch>
          </p:blipFill>
          <p:spPr>
            <a:xfrm>
              <a:off x="20784509" y="3989274"/>
              <a:ext cx="333710" cy="548640"/>
            </a:xfrm>
            <a:prstGeom prst="rect">
              <a:avLst/>
            </a:prstGeom>
            <a:noFill/>
            <a:ln>
              <a:noFill/>
            </a:ln>
          </p:spPr>
        </p:pic>
        <p:sp>
          <p:nvSpPr>
            <p:cNvPr id="4466" name="Google Shape;4466;p113"/>
            <p:cNvSpPr txBox="1"/>
            <p:nvPr/>
          </p:nvSpPr>
          <p:spPr>
            <a:xfrm>
              <a:off x="21118223" y="3986550"/>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467" name="Google Shape;4467;p113"/>
          <p:cNvSpPr txBox="1"/>
          <p:nvPr/>
        </p:nvSpPr>
        <p:spPr>
          <a:xfrm>
            <a:off x="7804943" y="3760041"/>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468" name="Google Shape;4468;p113"/>
          <p:cNvGraphicFramePr/>
          <p:nvPr/>
        </p:nvGraphicFramePr>
        <p:xfrm>
          <a:off x="7930896" y="35818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469" name="Google Shape;4469;p113"/>
          <p:cNvSpPr txBox="1"/>
          <p:nvPr/>
        </p:nvSpPr>
        <p:spPr>
          <a:xfrm>
            <a:off x="7804943" y="3265223"/>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transfers topic</a:t>
            </a:r>
            <a:endParaRPr sz="900">
              <a:latin typeface="Montserrat"/>
              <a:ea typeface="Montserrat"/>
              <a:cs typeface="Montserrat"/>
              <a:sym typeface="Montserrat"/>
            </a:endParaRPr>
          </a:p>
        </p:txBody>
      </p:sp>
      <p:graphicFrame>
        <p:nvGraphicFramePr>
          <p:cNvPr id="4470" name="Google Shape;4470;p113"/>
          <p:cNvGraphicFramePr/>
          <p:nvPr/>
        </p:nvGraphicFramePr>
        <p:xfrm>
          <a:off x="7930896" y="3083546"/>
          <a:ext cx="1220750" cy="198125"/>
        </p:xfrm>
        <a:graphic>
          <a:graphicData uri="http://schemas.openxmlformats.org/drawingml/2006/table">
            <a:tbl>
              <a:tblPr>
                <a:noFill/>
              </a:tblPr>
              <a:tblGrid>
                <a:gridCol w="244150"/>
                <a:gridCol w="244150"/>
                <a:gridCol w="244150"/>
                <a:gridCol w="244150"/>
                <a:gridCol w="244150"/>
              </a:tblGrid>
              <a:tr h="198125">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A-&gt;B</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dirty="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471" name="Google Shape;4471;p113"/>
          <p:cNvSpPr/>
          <p:nvPr/>
        </p:nvSpPr>
        <p:spPr>
          <a:xfrm>
            <a:off x="7613774" y="4108693"/>
            <a:ext cx="2037450" cy="9459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472" name="Google Shape;4472;p113"/>
          <p:cNvGrpSpPr/>
          <p:nvPr/>
        </p:nvGrpSpPr>
        <p:grpSpPr>
          <a:xfrm>
            <a:off x="8229046" y="4180826"/>
            <a:ext cx="806907" cy="276985"/>
            <a:chOff x="20784509" y="3988206"/>
            <a:chExt cx="1613814" cy="553970"/>
          </a:xfrm>
        </p:grpSpPr>
        <p:pic>
          <p:nvPicPr>
            <p:cNvPr id="4473" name="Google Shape;4473;p113"/>
            <p:cNvPicPr preferRelativeResize="0"/>
            <p:nvPr/>
          </p:nvPicPr>
          <p:blipFill>
            <a:blip r:embed="rId1"/>
            <a:stretch>
              <a:fillRect/>
            </a:stretch>
          </p:blipFill>
          <p:spPr>
            <a:xfrm>
              <a:off x="20784509" y="3989274"/>
              <a:ext cx="333710" cy="548640"/>
            </a:xfrm>
            <a:prstGeom prst="rect">
              <a:avLst/>
            </a:prstGeom>
            <a:noFill/>
            <a:ln>
              <a:noFill/>
            </a:ln>
          </p:spPr>
        </p:pic>
        <p:sp>
          <p:nvSpPr>
            <p:cNvPr id="4474" name="Google Shape;4474;p113"/>
            <p:cNvSpPr txBox="1"/>
            <p:nvPr/>
          </p:nvSpPr>
          <p:spPr>
            <a:xfrm>
              <a:off x="21118223" y="3988206"/>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475" name="Google Shape;4475;p113"/>
          <p:cNvSpPr txBox="1"/>
          <p:nvPr/>
        </p:nvSpPr>
        <p:spPr>
          <a:xfrm>
            <a:off x="7804949" y="4790735"/>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476" name="Google Shape;4476;p113"/>
          <p:cNvGraphicFramePr/>
          <p:nvPr/>
        </p:nvGraphicFramePr>
        <p:xfrm>
          <a:off x="7930896" y="46105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477" name="Google Shape;4477;p113"/>
          <p:cNvSpPr txBox="1"/>
          <p:nvPr/>
        </p:nvSpPr>
        <p:spPr>
          <a:xfrm>
            <a:off x="9149835" y="3069830"/>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478" name="Google Shape;4478;p113"/>
          <p:cNvSpPr txBox="1"/>
          <p:nvPr/>
        </p:nvSpPr>
        <p:spPr>
          <a:xfrm>
            <a:off x="9149835" y="3563606"/>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479" name="Google Shape;4479;p113"/>
          <p:cNvSpPr txBox="1"/>
          <p:nvPr/>
        </p:nvSpPr>
        <p:spPr>
          <a:xfrm>
            <a:off x="9149841" y="4596878"/>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P1</a:t>
            </a:r>
            <a:endParaRPr sz="900">
              <a:latin typeface="Montserrat"/>
              <a:ea typeface="Montserrat"/>
              <a:cs typeface="Montserrat"/>
              <a:sym typeface="Montserrat"/>
            </a:endParaRPr>
          </a:p>
        </p:txBody>
      </p:sp>
      <p:sp>
        <p:nvSpPr>
          <p:cNvPr id="4480" name="Google Shape;4480;p113"/>
          <p:cNvSpPr/>
          <p:nvPr/>
        </p:nvSpPr>
        <p:spPr>
          <a:xfrm>
            <a:off x="7972044" y="304696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481" name="Google Shape;4481;p113"/>
          <p:cNvSpPr/>
          <p:nvPr/>
        </p:nvSpPr>
        <p:spPr>
          <a:xfrm>
            <a:off x="7946290" y="3149355"/>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482" name="Google Shape;4482;p113"/>
          <p:cNvSpPr/>
          <p:nvPr/>
        </p:nvSpPr>
        <p:spPr>
          <a:xfrm>
            <a:off x="7946290" y="462749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483" name="Google Shape;4483;p113"/>
          <p:cNvSpPr/>
          <p:nvPr/>
        </p:nvSpPr>
        <p:spPr>
          <a:xfrm>
            <a:off x="7946290" y="6186477"/>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484" name="Google Shape;4484;p113"/>
          <p:cNvSpPr/>
          <p:nvPr/>
        </p:nvSpPr>
        <p:spPr>
          <a:xfrm>
            <a:off x="7940040" y="349811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485" name="Google Shape;4485;p113"/>
          <p:cNvSpPr/>
          <p:nvPr/>
        </p:nvSpPr>
        <p:spPr>
          <a:xfrm>
            <a:off x="7941140" y="368099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486" name="Google Shape;4486;p113"/>
          <p:cNvSpPr/>
          <p:nvPr/>
        </p:nvSpPr>
        <p:spPr>
          <a:xfrm>
            <a:off x="7940040" y="3590155"/>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487" name="Google Shape;4487;p113"/>
          <p:cNvSpPr/>
          <p:nvPr/>
        </p:nvSpPr>
        <p:spPr>
          <a:xfrm>
            <a:off x="7940040" y="304696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488" name="Google Shape;4488;p113"/>
          <p:cNvSpPr/>
          <p:nvPr/>
        </p:nvSpPr>
        <p:spPr>
          <a:xfrm>
            <a:off x="7940040" y="4617720"/>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489" name="Google Shape;4489;p113"/>
          <p:cNvSpPr txBox="1">
            <a:spLocks noGrp="1"/>
          </p:cNvSpPr>
          <p:nvPr>
            <p:ph type="title"/>
          </p:nvPr>
        </p:nvSpPr>
        <p:spPr>
          <a:xfrm>
            <a:off x="756291" y="154176"/>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Transactions</a:t>
            </a:r>
            <a:endParaRPr dirty="0"/>
          </a:p>
        </p:txBody>
      </p:sp>
      <p:cxnSp>
        <p:nvCxnSpPr>
          <p:cNvPr id="4490" name="Google Shape;4490;p113"/>
          <p:cNvCxnSpPr>
            <a:stCxn id="4487" idx="1"/>
            <a:endCxn id="4491" idx="3"/>
          </p:cNvCxnSpPr>
          <p:nvPr/>
        </p:nvCxnSpPr>
        <p:spPr>
          <a:xfrm rot="10800000">
            <a:off x="5751540" y="1879068"/>
            <a:ext cx="2188500" cy="1245750"/>
          </a:xfrm>
          <a:prstGeom prst="bentConnector3">
            <a:avLst>
              <a:gd name="adj1" fmla="val 33637"/>
            </a:avLst>
          </a:prstGeom>
          <a:noFill/>
          <a:ln w="38100" cap="flat" cmpd="sng">
            <a:solidFill>
              <a:schemeClr val="accent1"/>
            </a:solidFill>
            <a:prstDash val="solid"/>
            <a:round/>
            <a:headEnd type="triangle" w="med" len="med"/>
            <a:tailEnd type="none" w="med" len="med"/>
          </a:ln>
        </p:spPr>
      </p:cxnSp>
      <p:grpSp>
        <p:nvGrpSpPr>
          <p:cNvPr id="4492" name="Google Shape;4492;p113"/>
          <p:cNvGrpSpPr/>
          <p:nvPr/>
        </p:nvGrpSpPr>
        <p:grpSpPr>
          <a:xfrm>
            <a:off x="3691037" y="2706888"/>
            <a:ext cx="2037450" cy="1276650"/>
            <a:chOff x="13119200" y="4409050"/>
            <a:chExt cx="4074900" cy="2553300"/>
          </a:xfrm>
        </p:grpSpPr>
        <p:sp>
          <p:nvSpPr>
            <p:cNvPr id="4493" name="Google Shape;4493;p113"/>
            <p:cNvSpPr/>
            <p:nvPr/>
          </p:nvSpPr>
          <p:spPr>
            <a:xfrm>
              <a:off x="13119200" y="4409050"/>
              <a:ext cx="4074900" cy="2553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494" name="Google Shape;4494;p113"/>
            <p:cNvGrpSpPr/>
            <p:nvPr/>
          </p:nvGrpSpPr>
          <p:grpSpPr>
            <a:xfrm>
              <a:off x="13372850" y="4573750"/>
              <a:ext cx="3567600" cy="2223901"/>
              <a:chOff x="13372850" y="5509550"/>
              <a:chExt cx="3567600" cy="2223901"/>
            </a:xfrm>
          </p:grpSpPr>
          <p:sp>
            <p:nvSpPr>
              <p:cNvPr id="4495" name="Google Shape;4495;p113"/>
              <p:cNvSpPr txBox="1"/>
              <p:nvPr/>
            </p:nvSpPr>
            <p:spPr>
              <a:xfrm>
                <a:off x="13372850" y="6344452"/>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Funds Transfer App</a:t>
                </a:r>
                <a:endParaRPr sz="1200">
                  <a:solidFill>
                    <a:schemeClr val="dk2"/>
                  </a:solidFill>
                  <a:latin typeface="Montserrat"/>
                  <a:ea typeface="Montserrat"/>
                  <a:cs typeface="Montserrat"/>
                  <a:sym typeface="Montserrat"/>
                </a:endParaRPr>
              </a:p>
            </p:txBody>
          </p:sp>
          <p:sp>
            <p:nvSpPr>
              <p:cNvPr id="4496" name="Google Shape;4496;p113"/>
              <p:cNvSpPr/>
              <p:nvPr/>
            </p:nvSpPr>
            <p:spPr>
              <a:xfrm>
                <a:off x="13433000" y="5509550"/>
                <a:ext cx="3447300" cy="6420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Consumer API</a:t>
                </a:r>
                <a:endParaRPr sz="950">
                  <a:solidFill>
                    <a:schemeClr val="dk2"/>
                  </a:solidFill>
                  <a:latin typeface="Montserrat SemiBold"/>
                  <a:ea typeface="Montserrat SemiBold"/>
                  <a:cs typeface="Montserrat SemiBold"/>
                  <a:sym typeface="Montserrat SemiBold"/>
                </a:endParaRPr>
              </a:p>
            </p:txBody>
          </p:sp>
          <p:sp>
            <p:nvSpPr>
              <p:cNvPr id="4497" name="Google Shape;4497;p113"/>
              <p:cNvSpPr/>
              <p:nvPr/>
            </p:nvSpPr>
            <p:spPr>
              <a:xfrm>
                <a:off x="13433000" y="7091451"/>
                <a:ext cx="3447300" cy="6420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Producer API</a:t>
                </a:r>
                <a:endParaRPr sz="950">
                  <a:solidFill>
                    <a:schemeClr val="dk2"/>
                  </a:solidFill>
                  <a:latin typeface="Montserrat SemiBold"/>
                  <a:ea typeface="Montserrat SemiBold"/>
                  <a:cs typeface="Montserrat SemiBold"/>
                  <a:sym typeface="Montserrat SemiBold"/>
                </a:endParaRPr>
              </a:p>
            </p:txBody>
          </p:sp>
        </p:grpSp>
      </p:grpSp>
      <p:grpSp>
        <p:nvGrpSpPr>
          <p:cNvPr id="4498" name="Google Shape;4498;p113"/>
          <p:cNvGrpSpPr/>
          <p:nvPr/>
        </p:nvGrpSpPr>
        <p:grpSpPr>
          <a:xfrm>
            <a:off x="3840856" y="1063233"/>
            <a:ext cx="587250" cy="718340"/>
            <a:chOff x="13531976" y="2032065"/>
            <a:chExt cx="1174500" cy="1436680"/>
          </a:xfrm>
        </p:grpSpPr>
        <p:grpSp>
          <p:nvGrpSpPr>
            <p:cNvPr id="4499" name="Google Shape;4499;p113"/>
            <p:cNvGrpSpPr/>
            <p:nvPr/>
          </p:nvGrpSpPr>
          <p:grpSpPr>
            <a:xfrm>
              <a:off x="13658326" y="2032065"/>
              <a:ext cx="921781" cy="862672"/>
              <a:chOff x="8749413" y="10236763"/>
              <a:chExt cx="921781" cy="862672"/>
            </a:xfrm>
          </p:grpSpPr>
          <p:sp>
            <p:nvSpPr>
              <p:cNvPr id="4500" name="Google Shape;4500;p113"/>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501" name="Google Shape;4501;p113"/>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502" name="Google Shape;4502;p113"/>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503" name="Google Shape;4503;p113"/>
            <p:cNvSpPr txBox="1"/>
            <p:nvPr/>
          </p:nvSpPr>
          <p:spPr>
            <a:xfrm>
              <a:off x="13531976"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Alice</a:t>
              </a:r>
              <a:endParaRPr sz="1200">
                <a:solidFill>
                  <a:schemeClr val="dk2"/>
                </a:solidFill>
                <a:latin typeface="Montserrat"/>
                <a:ea typeface="Montserrat"/>
                <a:cs typeface="Montserrat"/>
                <a:sym typeface="Montserrat"/>
              </a:endParaRPr>
            </a:p>
          </p:txBody>
        </p:sp>
      </p:grpSp>
      <p:grpSp>
        <p:nvGrpSpPr>
          <p:cNvPr id="4504" name="Google Shape;4504;p113"/>
          <p:cNvGrpSpPr/>
          <p:nvPr/>
        </p:nvGrpSpPr>
        <p:grpSpPr>
          <a:xfrm>
            <a:off x="3840850" y="1781633"/>
            <a:ext cx="587250" cy="718340"/>
            <a:chOff x="15606813" y="2032065"/>
            <a:chExt cx="1174500" cy="1436680"/>
          </a:xfrm>
        </p:grpSpPr>
        <p:grpSp>
          <p:nvGrpSpPr>
            <p:cNvPr id="4505" name="Google Shape;4505;p113"/>
            <p:cNvGrpSpPr/>
            <p:nvPr/>
          </p:nvGrpSpPr>
          <p:grpSpPr>
            <a:xfrm>
              <a:off x="15733176" y="2032065"/>
              <a:ext cx="921781" cy="862672"/>
              <a:chOff x="8749413" y="10236763"/>
              <a:chExt cx="921781" cy="862672"/>
            </a:xfrm>
          </p:grpSpPr>
          <p:sp>
            <p:nvSpPr>
              <p:cNvPr id="4506" name="Google Shape;4506;p113"/>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507" name="Google Shape;4507;p113"/>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508" name="Google Shape;4508;p113"/>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509" name="Google Shape;4509;p113"/>
            <p:cNvSpPr txBox="1"/>
            <p:nvPr/>
          </p:nvSpPr>
          <p:spPr>
            <a:xfrm>
              <a:off x="15606813"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Bob</a:t>
              </a:r>
              <a:endParaRPr sz="1200">
                <a:solidFill>
                  <a:schemeClr val="dk2"/>
                </a:solidFill>
                <a:latin typeface="Montserrat"/>
                <a:ea typeface="Montserrat"/>
                <a:cs typeface="Montserrat"/>
                <a:sym typeface="Montserrat"/>
              </a:endParaRPr>
            </a:p>
          </p:txBody>
        </p:sp>
      </p:grpSp>
      <p:sp>
        <p:nvSpPr>
          <p:cNvPr id="4491" name="Google Shape;4491;p113"/>
          <p:cNvSpPr txBox="1"/>
          <p:nvPr/>
        </p:nvSpPr>
        <p:spPr>
          <a:xfrm>
            <a:off x="4539187" y="1536192"/>
            <a:ext cx="1212300" cy="685800"/>
          </a:xfrm>
          <a:prstGeom prst="rect">
            <a:avLst/>
          </a:prstGeom>
          <a:noFill/>
          <a:ln>
            <a:noFill/>
          </a:ln>
        </p:spPr>
        <p:txBody>
          <a:bodyPr spcFirstLastPara="1" wrap="square" lIns="45713" tIns="45713" rIns="45713" bIns="45713" anchor="t" anchorCtr="0">
            <a:noAutofit/>
          </a:bodyPr>
          <a:lstStyle/>
          <a:p>
            <a:pPr algn="ctr"/>
            <a:r>
              <a:rPr lang="en-US" sz="1200" dirty="0">
                <a:solidFill>
                  <a:schemeClr val="dk2"/>
                </a:solidFill>
                <a:latin typeface="Montserrat"/>
                <a:ea typeface="Montserrat"/>
                <a:cs typeface="Montserrat"/>
                <a:sym typeface="Montserrat"/>
              </a:rPr>
              <a:t>transfer $10</a:t>
            </a:r>
            <a:br>
              <a:rPr lang="en-US" sz="1200" dirty="0">
                <a:solidFill>
                  <a:schemeClr val="dk2"/>
                </a:solidFill>
                <a:latin typeface="Montserrat"/>
                <a:ea typeface="Montserrat"/>
                <a:cs typeface="Montserrat"/>
                <a:sym typeface="Montserrat"/>
              </a:rPr>
            </a:br>
            <a:r>
              <a:rPr lang="en-US" sz="1200" dirty="0">
                <a:solidFill>
                  <a:schemeClr val="dk2"/>
                </a:solidFill>
                <a:latin typeface="Montserrat"/>
                <a:ea typeface="Montserrat"/>
                <a:cs typeface="Montserrat"/>
                <a:sym typeface="Montserrat"/>
              </a:rPr>
              <a:t>Alice → Bob</a:t>
            </a:r>
            <a:endParaRPr sz="1200" dirty="0">
              <a:solidFill>
                <a:schemeClr val="dk2"/>
              </a:solidFill>
              <a:latin typeface="Montserrat"/>
              <a:ea typeface="Montserrat"/>
              <a:cs typeface="Montserrat"/>
              <a:sym typeface="Montserrat"/>
            </a:endParaRPr>
          </a:p>
        </p:txBody>
      </p:sp>
      <p:cxnSp>
        <p:nvCxnSpPr>
          <p:cNvPr id="4510" name="Google Shape;4510;p113"/>
          <p:cNvCxnSpPr>
            <a:stCxn id="4496" idx="3"/>
            <a:endCxn id="4481" idx="1"/>
          </p:cNvCxnSpPr>
          <p:nvPr/>
        </p:nvCxnSpPr>
        <p:spPr>
          <a:xfrm>
            <a:off x="5571587" y="2949738"/>
            <a:ext cx="2374650" cy="277500"/>
          </a:xfrm>
          <a:prstGeom prst="bentConnector3">
            <a:avLst>
              <a:gd name="adj1" fmla="val 47827"/>
            </a:avLst>
          </a:prstGeom>
          <a:noFill/>
          <a:ln w="38100" cap="flat" cmpd="sng">
            <a:solidFill>
              <a:schemeClr val="accent1"/>
            </a:solidFill>
            <a:prstDash val="solid"/>
            <a:round/>
            <a:headEnd type="triangle" w="med" len="med"/>
            <a:tailEnd type="none" w="med" len="med"/>
          </a:ln>
        </p:spPr>
      </p:cxnSp>
      <p:cxnSp>
        <p:nvCxnSpPr>
          <p:cNvPr id="4511" name="Google Shape;4511;p113"/>
          <p:cNvCxnSpPr>
            <a:stCxn id="4488" idx="1"/>
            <a:endCxn id="4512" idx="3"/>
          </p:cNvCxnSpPr>
          <p:nvPr/>
        </p:nvCxnSpPr>
        <p:spPr>
          <a:xfrm rot="10800000">
            <a:off x="5571540" y="3641370"/>
            <a:ext cx="2368500" cy="1054200"/>
          </a:xfrm>
          <a:prstGeom prst="bentConnector3">
            <a:avLst>
              <a:gd name="adj1" fmla="val 73013"/>
            </a:avLst>
          </a:prstGeom>
          <a:noFill/>
          <a:ln w="38100" cap="flat" cmpd="sng">
            <a:solidFill>
              <a:schemeClr val="accent1"/>
            </a:solidFill>
            <a:prstDash val="solid"/>
            <a:round/>
            <a:headEnd type="triangle" w="med" len="med"/>
            <a:tailEnd type="none" w="med" len="med"/>
          </a:ln>
        </p:spPr>
      </p:cxnSp>
      <p:cxnSp>
        <p:nvCxnSpPr>
          <p:cNvPr id="4513" name="Google Shape;4513;p113"/>
          <p:cNvCxnSpPr>
            <a:stCxn id="4483" idx="1"/>
            <a:endCxn id="4514" idx="3"/>
          </p:cNvCxnSpPr>
          <p:nvPr/>
        </p:nvCxnSpPr>
        <p:spPr>
          <a:xfrm rot="10800000">
            <a:off x="5571584" y="3810245"/>
            <a:ext cx="2374706" cy="2454083"/>
          </a:xfrm>
          <a:prstGeom prst="bentConnector3">
            <a:avLst>
              <a:gd name="adj1" fmla="val 50000"/>
            </a:avLst>
          </a:prstGeom>
          <a:noFill/>
          <a:ln w="38100" cap="flat" cmpd="sng">
            <a:solidFill>
              <a:schemeClr val="accent1"/>
            </a:solidFill>
            <a:prstDash val="solid"/>
            <a:round/>
            <a:headEnd type="triangle" w="med" len="med"/>
            <a:tailEnd type="none" w="med" len="med"/>
          </a:ln>
        </p:spPr>
      </p:cxnSp>
      <p:sp>
        <p:nvSpPr>
          <p:cNvPr id="4515" name="Google Shape;4515;p113"/>
          <p:cNvSpPr/>
          <p:nvPr/>
        </p:nvSpPr>
        <p:spPr>
          <a:xfrm>
            <a:off x="6162878" y="2802392"/>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1</a:t>
            </a:r>
            <a:endParaRPr sz="1500" b="1">
              <a:solidFill>
                <a:srgbClr val="FFFFFF"/>
              </a:solidFill>
              <a:latin typeface="Montserrat"/>
              <a:ea typeface="Montserrat"/>
              <a:cs typeface="Montserrat"/>
              <a:sym typeface="Montserrat"/>
            </a:endParaRPr>
          </a:p>
        </p:txBody>
      </p:sp>
      <p:sp>
        <p:nvSpPr>
          <p:cNvPr id="4516" name="Google Shape;4516;p113"/>
          <p:cNvSpPr/>
          <p:nvPr/>
        </p:nvSpPr>
        <p:spPr>
          <a:xfrm>
            <a:off x="6699649" y="6078300"/>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4</a:t>
            </a:r>
            <a:endParaRPr sz="1500" b="1">
              <a:solidFill>
                <a:srgbClr val="FFFFFF"/>
              </a:solidFill>
              <a:latin typeface="Montserrat"/>
              <a:ea typeface="Montserrat"/>
              <a:cs typeface="Montserrat"/>
              <a:sym typeface="Montserrat"/>
            </a:endParaRPr>
          </a:p>
        </p:txBody>
      </p:sp>
      <p:sp>
        <p:nvSpPr>
          <p:cNvPr id="4517" name="Google Shape;4517;p113"/>
          <p:cNvSpPr/>
          <p:nvPr/>
        </p:nvSpPr>
        <p:spPr>
          <a:xfrm>
            <a:off x="2493696" y="1193235"/>
            <a:ext cx="1083600" cy="548700"/>
          </a:xfrm>
          <a:prstGeom prst="wedgeRoundRectCallout">
            <a:avLst>
              <a:gd name="adj1" fmla="val 71270"/>
              <a:gd name="adj2" fmla="val -21912"/>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200" b="1">
                <a:solidFill>
                  <a:schemeClr val="lt1"/>
                </a:solidFill>
                <a:latin typeface="Montserrat"/>
                <a:ea typeface="Montserrat"/>
                <a:cs typeface="Montserrat"/>
                <a:sym typeface="Montserrat"/>
              </a:rPr>
              <a:t>Alice pays Bob $10</a:t>
            </a:r>
            <a:endParaRPr sz="1200" b="1">
              <a:solidFill>
                <a:schemeClr val="lt1"/>
              </a:solidFill>
              <a:latin typeface="Montserrat"/>
              <a:ea typeface="Montserrat"/>
              <a:cs typeface="Montserrat"/>
              <a:sym typeface="Montserrat"/>
            </a:endParaRPr>
          </a:p>
        </p:txBody>
      </p:sp>
      <p:sp>
        <p:nvSpPr>
          <p:cNvPr id="4518" name="Google Shape;4518;p113"/>
          <p:cNvSpPr/>
          <p:nvPr/>
        </p:nvSpPr>
        <p:spPr>
          <a:xfrm>
            <a:off x="463300" y="2357325"/>
            <a:ext cx="2449500" cy="1751400"/>
          </a:xfrm>
          <a:prstGeom prst="roundRect">
            <a:avLst>
              <a:gd name="adj" fmla="val 9810"/>
            </a:avLst>
          </a:prstGeom>
          <a:solidFill>
            <a:schemeClr val="accent1"/>
          </a:solidFill>
          <a:ln>
            <a:noFill/>
          </a:ln>
          <a:effectLst>
            <a:outerShdw blurRad="292100" dist="190500" dir="5400000" algn="t" rotWithShape="0">
              <a:srgbClr val="000000">
                <a:alpha val="25000"/>
              </a:srgbClr>
            </a:outerShdw>
          </a:effectLst>
        </p:spPr>
        <p:txBody>
          <a:bodyPr spcFirstLastPara="1" wrap="square" lIns="137150" tIns="114300" rIns="137150" bIns="22850" anchor="ctr" anchorCtr="0">
            <a:noAutofit/>
          </a:bodyPr>
          <a:lstStyle/>
          <a:p>
            <a:pPr marL="228600" indent="-190500">
              <a:lnSpc>
                <a:spcPct val="115000"/>
              </a:lnSpc>
              <a:spcBef>
                <a:spcPts val="500"/>
              </a:spcBef>
              <a:buClr>
                <a:schemeClr val="lt1"/>
              </a:buClr>
              <a:buSzPts val="2400"/>
              <a:buFont typeface="Montserrat"/>
              <a:buAutoNum type="arabicPeriod"/>
            </a:pPr>
            <a:r>
              <a:rPr lang="en-US" sz="1200" b="1" dirty="0">
                <a:solidFill>
                  <a:schemeClr val="lt1"/>
                </a:solidFill>
                <a:latin typeface="Montserrat"/>
                <a:ea typeface="Montserrat"/>
                <a:cs typeface="Montserrat"/>
                <a:sym typeface="Montserrat"/>
              </a:rPr>
              <a:t>Event is fetched by the consumer</a:t>
            </a:r>
            <a:endParaRPr sz="1200" b="1" dirty="0">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b="1" dirty="0">
                <a:solidFill>
                  <a:schemeClr val="lt1"/>
                </a:solidFill>
                <a:latin typeface="Montserrat"/>
                <a:ea typeface="Montserrat"/>
                <a:cs typeface="Montserrat"/>
                <a:sym typeface="Montserrat"/>
              </a:rPr>
              <a:t>Debit event is written</a:t>
            </a:r>
            <a:endParaRPr sz="1200" b="1" dirty="0">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b="1" dirty="0">
                <a:solidFill>
                  <a:schemeClr val="lt1"/>
                </a:solidFill>
                <a:latin typeface="Montserrat"/>
                <a:ea typeface="Montserrat"/>
                <a:cs typeface="Montserrat"/>
                <a:sym typeface="Montserrat"/>
              </a:rPr>
              <a:t>Credit event is written</a:t>
            </a:r>
            <a:endParaRPr sz="1200" b="1" dirty="0">
              <a:solidFill>
                <a:schemeClr val="lt1"/>
              </a:solidFill>
              <a:latin typeface="Montserrat"/>
              <a:ea typeface="Montserrat"/>
              <a:cs typeface="Montserrat"/>
              <a:sym typeface="Montserrat"/>
            </a:endParaRPr>
          </a:p>
          <a:p>
            <a:pPr marL="228600" indent="-190500">
              <a:lnSpc>
                <a:spcPct val="115000"/>
              </a:lnSpc>
              <a:spcBef>
                <a:spcPts val="500"/>
              </a:spcBef>
              <a:spcAft>
                <a:spcPts val="500"/>
              </a:spcAft>
              <a:buClr>
                <a:schemeClr val="lt1"/>
              </a:buClr>
              <a:buSzPts val="2400"/>
              <a:buFont typeface="Montserrat"/>
              <a:buAutoNum type="arabicPeriod"/>
            </a:pPr>
            <a:r>
              <a:rPr lang="en-US" sz="1200" b="1" dirty="0">
                <a:solidFill>
                  <a:schemeClr val="lt1"/>
                </a:solidFill>
                <a:latin typeface="Montserrat"/>
                <a:ea typeface="Montserrat"/>
                <a:cs typeface="Montserrat"/>
                <a:sym typeface="Montserrat"/>
              </a:rPr>
              <a:t>Transfer event offset is committed</a:t>
            </a:r>
            <a:endParaRPr sz="1200" b="1" dirty="0">
              <a:solidFill>
                <a:schemeClr val="lt1"/>
              </a:solidFill>
              <a:latin typeface="Montserrat"/>
              <a:ea typeface="Montserrat"/>
              <a:cs typeface="Montserrat"/>
              <a:sym typeface="Montserrat"/>
            </a:endParaRPr>
          </a:p>
        </p:txBody>
      </p:sp>
      <p:sp>
        <p:nvSpPr>
          <p:cNvPr id="4512" name="Google Shape;4512;p113"/>
          <p:cNvSpPr/>
          <p:nvPr/>
        </p:nvSpPr>
        <p:spPr>
          <a:xfrm>
            <a:off x="5396684" y="356359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14" name="Google Shape;4514;p113"/>
          <p:cNvSpPr/>
          <p:nvPr/>
        </p:nvSpPr>
        <p:spPr>
          <a:xfrm>
            <a:off x="5396684" y="373239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19" name="Google Shape;4519;p113"/>
          <p:cNvSpPr/>
          <p:nvPr/>
        </p:nvSpPr>
        <p:spPr>
          <a:xfrm>
            <a:off x="7610856" y="1817520"/>
            <a:ext cx="1723650" cy="548700"/>
          </a:xfrm>
          <a:prstGeom prst="wedgeRoundRectCallout">
            <a:avLst>
              <a:gd name="adj1" fmla="val -69809"/>
              <a:gd name="adj2" fmla="val -21719"/>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200" b="1">
                <a:solidFill>
                  <a:schemeClr val="lt1"/>
                </a:solidFill>
                <a:latin typeface="Montserrat"/>
                <a:ea typeface="Montserrat"/>
                <a:cs typeface="Montserrat"/>
                <a:sym typeface="Montserrat"/>
              </a:rPr>
              <a:t>Event is written to transfers topic</a:t>
            </a:r>
            <a:endParaRPr sz="1200" b="1">
              <a:solidFill>
                <a:schemeClr val="lt1"/>
              </a:solidFill>
              <a:latin typeface="Montserrat"/>
              <a:ea typeface="Montserrat"/>
              <a:cs typeface="Montserrat"/>
              <a:sym typeface="Montserrat"/>
            </a:endParaRPr>
          </a:p>
        </p:txBody>
      </p:sp>
      <p:cxnSp>
        <p:nvCxnSpPr>
          <p:cNvPr id="4520" name="Google Shape;4520;p113"/>
          <p:cNvCxnSpPr>
            <a:stCxn id="4486" idx="1"/>
            <a:endCxn id="4512" idx="3"/>
          </p:cNvCxnSpPr>
          <p:nvPr/>
        </p:nvCxnSpPr>
        <p:spPr>
          <a:xfrm rot="10800000">
            <a:off x="5571540" y="3641455"/>
            <a:ext cx="2368500" cy="26550"/>
          </a:xfrm>
          <a:prstGeom prst="bentConnector3">
            <a:avLst>
              <a:gd name="adj1" fmla="val 49999"/>
            </a:avLst>
          </a:prstGeom>
          <a:noFill/>
          <a:ln w="38100" cap="flat" cmpd="sng">
            <a:solidFill>
              <a:schemeClr val="accent1"/>
            </a:solidFill>
            <a:prstDash val="solid"/>
            <a:round/>
            <a:headEnd type="triangle" w="med" len="med"/>
            <a:tailEnd type="none" w="med" len="med"/>
          </a:ln>
        </p:spPr>
      </p:cxnSp>
      <p:sp>
        <p:nvSpPr>
          <p:cNvPr id="4521" name="Google Shape;4521;p113"/>
          <p:cNvSpPr txBox="1"/>
          <p:nvPr/>
        </p:nvSpPr>
        <p:spPr>
          <a:xfrm>
            <a:off x="6705600" y="3583213"/>
            <a:ext cx="855000" cy="206850"/>
          </a:xfrm>
          <a:prstGeom prst="rect">
            <a:avLst/>
          </a:prstGeom>
          <a:solidFill>
            <a:schemeClr val="lt1"/>
          </a:solidFill>
          <a:ln>
            <a:noFill/>
          </a:ln>
        </p:spPr>
        <p:txBody>
          <a:bodyPr spcFirstLastPara="1" wrap="square" lIns="45713" tIns="0" rIns="0" bIns="0" anchor="t" anchorCtr="0">
            <a:noAutofit/>
          </a:bodyPr>
          <a:lstStyle/>
          <a:p>
            <a:pPr>
              <a:lnSpc>
                <a:spcPct val="150000"/>
              </a:lnSpc>
            </a:pPr>
            <a:r>
              <a:rPr lang="en-US" sz="1200">
                <a:solidFill>
                  <a:schemeClr val="dk2"/>
                </a:solidFill>
                <a:latin typeface="Montserrat"/>
                <a:ea typeface="Montserrat"/>
                <a:cs typeface="Montserrat"/>
                <a:sym typeface="Montserrat"/>
              </a:rPr>
              <a:t>Alice, ($10)</a:t>
            </a:r>
            <a:endParaRPr sz="1200">
              <a:solidFill>
                <a:schemeClr val="dk2"/>
              </a:solidFill>
              <a:latin typeface="Montserrat"/>
              <a:ea typeface="Montserrat"/>
              <a:cs typeface="Montserrat"/>
              <a:sym typeface="Montserrat"/>
            </a:endParaRPr>
          </a:p>
        </p:txBody>
      </p:sp>
      <p:sp>
        <p:nvSpPr>
          <p:cNvPr id="4522" name="Google Shape;4522;p113"/>
          <p:cNvSpPr txBox="1"/>
          <p:nvPr/>
        </p:nvSpPr>
        <p:spPr>
          <a:xfrm>
            <a:off x="6705600" y="4596588"/>
            <a:ext cx="763500" cy="206850"/>
          </a:xfrm>
          <a:prstGeom prst="rect">
            <a:avLst/>
          </a:prstGeom>
          <a:solidFill>
            <a:schemeClr val="lt1"/>
          </a:solidFill>
          <a:ln>
            <a:noFill/>
          </a:ln>
        </p:spPr>
        <p:txBody>
          <a:bodyPr spcFirstLastPara="1" wrap="square" lIns="45713" tIns="0" rIns="45713" bIns="0" anchor="t" anchorCtr="0">
            <a:noAutofit/>
          </a:bodyPr>
          <a:lstStyle/>
          <a:p>
            <a:pPr>
              <a:lnSpc>
                <a:spcPct val="150000"/>
              </a:lnSpc>
            </a:pPr>
            <a:r>
              <a:rPr lang="en-US" sz="1200">
                <a:solidFill>
                  <a:schemeClr val="dk2"/>
                </a:solidFill>
                <a:latin typeface="Montserrat"/>
                <a:ea typeface="Montserrat"/>
                <a:cs typeface="Montserrat"/>
                <a:sym typeface="Montserrat"/>
              </a:rPr>
              <a:t>Bob, $10</a:t>
            </a:r>
            <a:endParaRPr sz="1200">
              <a:solidFill>
                <a:schemeClr val="dk2"/>
              </a:solidFill>
              <a:latin typeface="Montserrat"/>
              <a:ea typeface="Montserrat"/>
              <a:cs typeface="Montserrat"/>
              <a:sym typeface="Montserrat"/>
            </a:endParaRPr>
          </a:p>
        </p:txBody>
      </p:sp>
      <p:sp>
        <p:nvSpPr>
          <p:cNvPr id="4523" name="Google Shape;4523;p113"/>
          <p:cNvSpPr/>
          <p:nvPr/>
        </p:nvSpPr>
        <p:spPr>
          <a:xfrm>
            <a:off x="6339840" y="3549465"/>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2</a:t>
            </a:r>
            <a:endParaRPr sz="1500" b="1">
              <a:solidFill>
                <a:srgbClr val="FFFFFF"/>
              </a:solidFill>
              <a:latin typeface="Montserrat"/>
              <a:ea typeface="Montserrat"/>
              <a:cs typeface="Montserrat"/>
              <a:sym typeface="Montserrat"/>
            </a:endParaRPr>
          </a:p>
        </p:txBody>
      </p:sp>
      <p:sp>
        <p:nvSpPr>
          <p:cNvPr id="4524" name="Google Shape;4524;p113"/>
          <p:cNvSpPr/>
          <p:nvPr/>
        </p:nvSpPr>
        <p:spPr>
          <a:xfrm>
            <a:off x="6339845" y="4562833"/>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3</a:t>
            </a:r>
            <a:endParaRPr sz="1500" b="1">
              <a:solidFill>
                <a:srgbClr val="FFFFFF"/>
              </a:solidFill>
              <a:latin typeface="Montserrat"/>
              <a:ea typeface="Montserrat"/>
              <a:cs typeface="Montserrat"/>
              <a:sym typeface="Montserrat"/>
            </a:endParaRPr>
          </a:p>
        </p:txBody>
      </p:sp>
      <p:grpSp>
        <p:nvGrpSpPr>
          <p:cNvPr id="4525" name="Google Shape;4525;p113"/>
          <p:cNvGrpSpPr/>
          <p:nvPr/>
        </p:nvGrpSpPr>
        <p:grpSpPr>
          <a:xfrm>
            <a:off x="3689938" y="5639399"/>
            <a:ext cx="2037450" cy="945900"/>
            <a:chOff x="13618307" y="6347553"/>
            <a:chExt cx="4074900" cy="1891800"/>
          </a:xfrm>
        </p:grpSpPr>
        <p:sp>
          <p:nvSpPr>
            <p:cNvPr id="4526" name="Google Shape;4526;p113"/>
            <p:cNvSpPr/>
            <p:nvPr/>
          </p:nvSpPr>
          <p:spPr>
            <a:xfrm>
              <a:off x="13618307" y="6347553"/>
              <a:ext cx="4074900" cy="18918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sp>
          <p:nvSpPr>
            <p:cNvPr id="4527" name="Google Shape;4527;p113"/>
            <p:cNvSpPr txBox="1"/>
            <p:nvPr/>
          </p:nvSpPr>
          <p:spPr>
            <a:xfrm>
              <a:off x="13870625" y="6498757"/>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Downstream App</a:t>
              </a:r>
              <a:endParaRPr sz="1200">
                <a:solidFill>
                  <a:srgbClr val="040531"/>
                </a:solidFill>
                <a:latin typeface="Montserrat"/>
                <a:ea typeface="Montserrat"/>
                <a:cs typeface="Montserrat"/>
                <a:sym typeface="Montserrat"/>
              </a:endParaRPr>
            </a:p>
          </p:txBody>
        </p:sp>
        <p:sp>
          <p:nvSpPr>
            <p:cNvPr id="4528" name="Google Shape;4528;p113"/>
            <p:cNvSpPr/>
            <p:nvPr/>
          </p:nvSpPr>
          <p:spPr>
            <a:xfrm>
              <a:off x="13930774" y="7440588"/>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sp>
        <p:nvSpPr>
          <p:cNvPr id="4533" name="Google Shape;4533;p114"/>
          <p:cNvSpPr txBox="1"/>
          <p:nvPr/>
        </p:nvSpPr>
        <p:spPr>
          <a:xfrm>
            <a:off x="3452667" y="918513"/>
            <a:ext cx="6505650" cy="5858550"/>
          </a:xfrm>
          <a:prstGeom prst="rect">
            <a:avLst/>
          </a:prstGeom>
          <a:solidFill>
            <a:srgbClr val="FFFFFF"/>
          </a:solidFill>
          <a:ln w="76200" cap="flat" cmpd="sng">
            <a:solidFill>
              <a:schemeClr val="accent4"/>
            </a:solidFill>
            <a:prstDash val="dash"/>
            <a:round/>
            <a:headEnd type="none" w="sm" len="sm"/>
            <a:tailEnd type="none" w="sm" len="sm"/>
          </a:ln>
          <a:effectLst>
            <a:outerShdw blurRad="214313" dist="19050" dir="5400000" algn="bl" rotWithShape="0">
              <a:srgbClr val="000000">
                <a:alpha val="19000"/>
              </a:srgbClr>
            </a:outerShdw>
          </a:effectLst>
        </p:spPr>
        <p:txBody>
          <a:bodyPr spcFirstLastPara="1" wrap="square" lIns="60950" tIns="105150" rIns="1248150" bIns="60950" anchor="t" anchorCtr="0">
            <a:noAutofit/>
          </a:bodyPr>
          <a:lstStyle/>
          <a:p>
            <a:pPr algn="ctr"/>
            <a:r>
              <a:rPr lang="en-US" b="1">
                <a:solidFill>
                  <a:schemeClr val="accent4"/>
                </a:solidFill>
                <a:latin typeface="Montserrat"/>
                <a:ea typeface="Montserrat"/>
                <a:cs typeface="Montserrat"/>
                <a:sym typeface="Montserrat"/>
              </a:rPr>
              <a:t>Atomic Transaction</a:t>
            </a:r>
            <a:endParaRPr b="1">
              <a:solidFill>
                <a:schemeClr val="accent4"/>
              </a:solidFill>
              <a:latin typeface="Montserrat"/>
              <a:ea typeface="Montserrat"/>
              <a:cs typeface="Montserrat"/>
              <a:sym typeface="Montserrat"/>
            </a:endParaRPr>
          </a:p>
        </p:txBody>
      </p:sp>
      <p:grpSp>
        <p:nvGrpSpPr>
          <p:cNvPr id="4534" name="Google Shape;4534;p114"/>
          <p:cNvGrpSpPr/>
          <p:nvPr/>
        </p:nvGrpSpPr>
        <p:grpSpPr>
          <a:xfrm>
            <a:off x="7612666" y="5152644"/>
            <a:ext cx="2037450" cy="1432650"/>
            <a:chOff x="19394700" y="2255200"/>
            <a:chExt cx="4074900" cy="2865300"/>
          </a:xfrm>
        </p:grpSpPr>
        <p:sp>
          <p:nvSpPr>
            <p:cNvPr id="4535" name="Google Shape;4535;p114"/>
            <p:cNvSpPr/>
            <p:nvPr/>
          </p:nvSpPr>
          <p:spPr>
            <a:xfrm>
              <a:off x="19394700" y="2255200"/>
              <a:ext cx="4074900" cy="2865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536" name="Google Shape;4536;p114"/>
            <p:cNvGrpSpPr/>
            <p:nvPr/>
          </p:nvGrpSpPr>
          <p:grpSpPr>
            <a:xfrm>
              <a:off x="20625243" y="2399397"/>
              <a:ext cx="1613814" cy="553970"/>
              <a:chOff x="20784509" y="3896697"/>
              <a:chExt cx="1613814" cy="553970"/>
            </a:xfrm>
          </p:grpSpPr>
          <p:pic>
            <p:nvPicPr>
              <p:cNvPr id="4537" name="Google Shape;4537;p114"/>
              <p:cNvPicPr preferRelativeResize="0"/>
              <p:nvPr/>
            </p:nvPicPr>
            <p:blipFill>
              <a:blip r:embed="rId1"/>
              <a:stretch>
                <a:fillRect/>
              </a:stretch>
            </p:blipFill>
            <p:spPr>
              <a:xfrm>
                <a:off x="20784509" y="3899421"/>
                <a:ext cx="333710" cy="548640"/>
              </a:xfrm>
              <a:prstGeom prst="rect">
                <a:avLst/>
              </a:prstGeom>
              <a:noFill/>
              <a:ln>
                <a:noFill/>
              </a:ln>
            </p:spPr>
          </p:pic>
          <p:sp>
            <p:nvSpPr>
              <p:cNvPr id="4538" name="Google Shape;4538;p114"/>
              <p:cNvSpPr txBox="1"/>
              <p:nvPr/>
            </p:nvSpPr>
            <p:spPr>
              <a:xfrm>
                <a:off x="21118223" y="3896697"/>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539" name="Google Shape;4539;p114"/>
            <p:cNvSpPr/>
            <p:nvPr/>
          </p:nvSpPr>
          <p:spPr>
            <a:xfrm>
              <a:off x="19708513" y="3174800"/>
              <a:ext cx="3447300" cy="7215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Consumer Group Coordinator</a:t>
              </a:r>
              <a:endParaRPr sz="950">
                <a:solidFill>
                  <a:schemeClr val="dk2"/>
                </a:solidFill>
                <a:latin typeface="Montserrat SemiBold"/>
                <a:ea typeface="Montserrat SemiBold"/>
                <a:cs typeface="Montserrat SemiBold"/>
                <a:sym typeface="Montserrat SemiBold"/>
              </a:endParaRPr>
            </a:p>
          </p:txBody>
        </p:sp>
        <p:sp>
          <p:nvSpPr>
            <p:cNvPr id="4540" name="Google Shape;4540;p114"/>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b="1">
                  <a:solidFill>
                    <a:schemeClr val="accent3"/>
                  </a:solidFill>
                  <a:latin typeface="Source Code Pro"/>
                  <a:ea typeface="Source Code Pro"/>
                  <a:cs typeface="Source Code Pro"/>
                  <a:sym typeface="Source Code Pro"/>
                </a:rPr>
                <a:t>__consumer_offsets</a:t>
              </a:r>
              <a:r>
                <a:rPr lang="en-US" sz="900">
                  <a:latin typeface="Montserrat"/>
                  <a:ea typeface="Montserrat"/>
                  <a:cs typeface="Montserrat"/>
                  <a:sym typeface="Montserrat"/>
                </a:rPr>
                <a:t> topic</a:t>
              </a:r>
              <a:endParaRPr sz="900">
                <a:latin typeface="Montserrat"/>
                <a:ea typeface="Montserrat"/>
                <a:cs typeface="Montserrat"/>
                <a:sym typeface="Montserrat"/>
              </a:endParaRPr>
            </a:p>
          </p:txBody>
        </p:sp>
      </p:grpSp>
      <p:graphicFrame>
        <p:nvGraphicFramePr>
          <p:cNvPr id="4541" name="Google Shape;4541;p114"/>
          <p:cNvGraphicFramePr/>
          <p:nvPr/>
        </p:nvGraphicFramePr>
        <p:xfrm>
          <a:off x="7930896" y="6148287"/>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endParaRPr sz="9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542" name="Google Shape;4542;p114"/>
          <p:cNvSpPr txBox="1"/>
          <p:nvPr/>
        </p:nvSpPr>
        <p:spPr>
          <a:xfrm>
            <a:off x="9148720" y="6134281"/>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P7</a:t>
            </a:r>
            <a:endParaRPr sz="900">
              <a:latin typeface="Montserrat"/>
              <a:ea typeface="Montserrat"/>
              <a:cs typeface="Montserrat"/>
              <a:sym typeface="Montserrat"/>
            </a:endParaRPr>
          </a:p>
        </p:txBody>
      </p:sp>
      <p:sp>
        <p:nvSpPr>
          <p:cNvPr id="4543" name="Google Shape;4543;p114"/>
          <p:cNvSpPr/>
          <p:nvPr/>
        </p:nvSpPr>
        <p:spPr>
          <a:xfrm>
            <a:off x="7613768" y="2583180"/>
            <a:ext cx="2037450" cy="143265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544" name="Google Shape;4544;p114"/>
          <p:cNvGrpSpPr/>
          <p:nvPr/>
        </p:nvGrpSpPr>
        <p:grpSpPr>
          <a:xfrm>
            <a:off x="8229039" y="2653778"/>
            <a:ext cx="806907" cy="276985"/>
            <a:chOff x="20784509" y="3986550"/>
            <a:chExt cx="1613814" cy="553970"/>
          </a:xfrm>
        </p:grpSpPr>
        <p:pic>
          <p:nvPicPr>
            <p:cNvPr id="4545" name="Google Shape;4545;p114"/>
            <p:cNvPicPr preferRelativeResize="0"/>
            <p:nvPr/>
          </p:nvPicPr>
          <p:blipFill>
            <a:blip r:embed="rId1"/>
            <a:stretch>
              <a:fillRect/>
            </a:stretch>
          </p:blipFill>
          <p:spPr>
            <a:xfrm>
              <a:off x="20784509" y="3989274"/>
              <a:ext cx="333710" cy="548640"/>
            </a:xfrm>
            <a:prstGeom prst="rect">
              <a:avLst/>
            </a:prstGeom>
            <a:noFill/>
            <a:ln>
              <a:noFill/>
            </a:ln>
          </p:spPr>
        </p:pic>
        <p:sp>
          <p:nvSpPr>
            <p:cNvPr id="4546" name="Google Shape;4546;p114"/>
            <p:cNvSpPr txBox="1"/>
            <p:nvPr/>
          </p:nvSpPr>
          <p:spPr>
            <a:xfrm>
              <a:off x="21118223" y="3986550"/>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547" name="Google Shape;4547;p114"/>
          <p:cNvSpPr txBox="1"/>
          <p:nvPr/>
        </p:nvSpPr>
        <p:spPr>
          <a:xfrm>
            <a:off x="7804943" y="3760041"/>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548" name="Google Shape;4548;p114"/>
          <p:cNvGraphicFramePr/>
          <p:nvPr/>
        </p:nvGraphicFramePr>
        <p:xfrm>
          <a:off x="7930896" y="35818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A</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549" name="Google Shape;4549;p114"/>
          <p:cNvSpPr txBox="1"/>
          <p:nvPr/>
        </p:nvSpPr>
        <p:spPr>
          <a:xfrm>
            <a:off x="7804943" y="3265223"/>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transfers topic</a:t>
            </a:r>
            <a:endParaRPr sz="900">
              <a:latin typeface="Montserrat"/>
              <a:ea typeface="Montserrat"/>
              <a:cs typeface="Montserrat"/>
              <a:sym typeface="Montserrat"/>
            </a:endParaRPr>
          </a:p>
        </p:txBody>
      </p:sp>
      <p:graphicFrame>
        <p:nvGraphicFramePr>
          <p:cNvPr id="4550" name="Google Shape;4550;p114"/>
          <p:cNvGraphicFramePr/>
          <p:nvPr/>
        </p:nvGraphicFramePr>
        <p:xfrm>
          <a:off x="7930896" y="3083546"/>
          <a:ext cx="1220750" cy="198125"/>
        </p:xfrm>
        <a:graphic>
          <a:graphicData uri="http://schemas.openxmlformats.org/drawingml/2006/table">
            <a:tbl>
              <a:tblPr>
                <a:noFill/>
              </a:tblPr>
              <a:tblGrid>
                <a:gridCol w="244150"/>
                <a:gridCol w="244150"/>
                <a:gridCol w="244150"/>
                <a:gridCol w="244150"/>
                <a:gridCol w="244150"/>
              </a:tblGrid>
              <a:tr h="198125">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A-&gt;B</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551" name="Google Shape;4551;p114"/>
          <p:cNvSpPr/>
          <p:nvPr/>
        </p:nvSpPr>
        <p:spPr>
          <a:xfrm>
            <a:off x="7613774" y="4108693"/>
            <a:ext cx="2037450" cy="9459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552" name="Google Shape;4552;p114"/>
          <p:cNvGrpSpPr/>
          <p:nvPr/>
        </p:nvGrpSpPr>
        <p:grpSpPr>
          <a:xfrm>
            <a:off x="8229046" y="4180826"/>
            <a:ext cx="806907" cy="276985"/>
            <a:chOff x="20784509" y="3988206"/>
            <a:chExt cx="1613814" cy="553970"/>
          </a:xfrm>
        </p:grpSpPr>
        <p:pic>
          <p:nvPicPr>
            <p:cNvPr id="4553" name="Google Shape;4553;p114"/>
            <p:cNvPicPr preferRelativeResize="0"/>
            <p:nvPr/>
          </p:nvPicPr>
          <p:blipFill>
            <a:blip r:embed="rId1"/>
            <a:stretch>
              <a:fillRect/>
            </a:stretch>
          </p:blipFill>
          <p:spPr>
            <a:xfrm>
              <a:off x="20784509" y="3989274"/>
              <a:ext cx="333710" cy="548640"/>
            </a:xfrm>
            <a:prstGeom prst="rect">
              <a:avLst/>
            </a:prstGeom>
            <a:noFill/>
            <a:ln>
              <a:noFill/>
            </a:ln>
          </p:spPr>
        </p:pic>
        <p:sp>
          <p:nvSpPr>
            <p:cNvPr id="4554" name="Google Shape;4554;p114"/>
            <p:cNvSpPr txBox="1"/>
            <p:nvPr/>
          </p:nvSpPr>
          <p:spPr>
            <a:xfrm>
              <a:off x="21118223" y="3988206"/>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555" name="Google Shape;4555;p114"/>
          <p:cNvSpPr txBox="1"/>
          <p:nvPr/>
        </p:nvSpPr>
        <p:spPr>
          <a:xfrm>
            <a:off x="7804949" y="4790735"/>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556" name="Google Shape;4556;p114"/>
          <p:cNvGraphicFramePr/>
          <p:nvPr/>
        </p:nvGraphicFramePr>
        <p:xfrm>
          <a:off x="7930896" y="46105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557" name="Google Shape;4557;p114"/>
          <p:cNvSpPr txBox="1"/>
          <p:nvPr/>
        </p:nvSpPr>
        <p:spPr>
          <a:xfrm>
            <a:off x="9149835" y="3069830"/>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558" name="Google Shape;4558;p114"/>
          <p:cNvSpPr txBox="1"/>
          <p:nvPr/>
        </p:nvSpPr>
        <p:spPr>
          <a:xfrm>
            <a:off x="9149835" y="3563606"/>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559" name="Google Shape;4559;p114"/>
          <p:cNvSpPr txBox="1"/>
          <p:nvPr/>
        </p:nvSpPr>
        <p:spPr>
          <a:xfrm>
            <a:off x="9149841" y="4596878"/>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P1</a:t>
            </a:r>
            <a:endParaRPr sz="900">
              <a:latin typeface="Montserrat"/>
              <a:ea typeface="Montserrat"/>
              <a:cs typeface="Montserrat"/>
              <a:sym typeface="Montserrat"/>
            </a:endParaRPr>
          </a:p>
        </p:txBody>
      </p:sp>
      <p:sp>
        <p:nvSpPr>
          <p:cNvPr id="4560" name="Google Shape;4560;p114"/>
          <p:cNvSpPr/>
          <p:nvPr/>
        </p:nvSpPr>
        <p:spPr>
          <a:xfrm>
            <a:off x="7972044" y="304696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61" name="Google Shape;4561;p114"/>
          <p:cNvSpPr/>
          <p:nvPr/>
        </p:nvSpPr>
        <p:spPr>
          <a:xfrm>
            <a:off x="7946290" y="3149355"/>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62" name="Google Shape;4562;p114"/>
          <p:cNvSpPr/>
          <p:nvPr/>
        </p:nvSpPr>
        <p:spPr>
          <a:xfrm>
            <a:off x="7946290" y="462749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63" name="Google Shape;4563;p114"/>
          <p:cNvSpPr/>
          <p:nvPr/>
        </p:nvSpPr>
        <p:spPr>
          <a:xfrm>
            <a:off x="7946290" y="615984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64" name="Google Shape;4564;p114"/>
          <p:cNvSpPr/>
          <p:nvPr/>
        </p:nvSpPr>
        <p:spPr>
          <a:xfrm>
            <a:off x="7940040" y="349811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65" name="Google Shape;4565;p114"/>
          <p:cNvSpPr/>
          <p:nvPr/>
        </p:nvSpPr>
        <p:spPr>
          <a:xfrm>
            <a:off x="7941140" y="368099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66" name="Google Shape;4566;p114"/>
          <p:cNvSpPr/>
          <p:nvPr/>
        </p:nvSpPr>
        <p:spPr>
          <a:xfrm>
            <a:off x="7940040" y="3590155"/>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67" name="Google Shape;4567;p114"/>
          <p:cNvSpPr/>
          <p:nvPr/>
        </p:nvSpPr>
        <p:spPr>
          <a:xfrm>
            <a:off x="7940040" y="304696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68" name="Google Shape;4568;p114"/>
          <p:cNvSpPr/>
          <p:nvPr/>
        </p:nvSpPr>
        <p:spPr>
          <a:xfrm>
            <a:off x="7940040" y="4617720"/>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69" name="Google Shape;4569;p114"/>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Kafka Transactions Deliver Exactly Once</a:t>
            </a:r>
            <a:endParaRPr lang="en-US"/>
          </a:p>
        </p:txBody>
      </p:sp>
      <p:cxnSp>
        <p:nvCxnSpPr>
          <p:cNvPr id="4570" name="Google Shape;4570;p114"/>
          <p:cNvCxnSpPr>
            <a:stCxn id="4567" idx="1"/>
            <a:endCxn id="4571" idx="3"/>
          </p:cNvCxnSpPr>
          <p:nvPr/>
        </p:nvCxnSpPr>
        <p:spPr>
          <a:xfrm rot="10800000">
            <a:off x="5751540" y="1879068"/>
            <a:ext cx="2188500" cy="1245750"/>
          </a:xfrm>
          <a:prstGeom prst="bentConnector3">
            <a:avLst>
              <a:gd name="adj1" fmla="val 33637"/>
            </a:avLst>
          </a:prstGeom>
          <a:noFill/>
          <a:ln w="38100" cap="flat" cmpd="sng">
            <a:solidFill>
              <a:schemeClr val="accent1"/>
            </a:solidFill>
            <a:prstDash val="solid"/>
            <a:round/>
            <a:headEnd type="triangle" w="med" len="med"/>
            <a:tailEnd type="none" w="med" len="med"/>
          </a:ln>
        </p:spPr>
      </p:cxnSp>
      <p:grpSp>
        <p:nvGrpSpPr>
          <p:cNvPr id="4572" name="Google Shape;4572;p114"/>
          <p:cNvGrpSpPr/>
          <p:nvPr/>
        </p:nvGrpSpPr>
        <p:grpSpPr>
          <a:xfrm>
            <a:off x="3691037" y="2706888"/>
            <a:ext cx="2037450" cy="1276650"/>
            <a:chOff x="13119200" y="4409050"/>
            <a:chExt cx="4074900" cy="2553300"/>
          </a:xfrm>
        </p:grpSpPr>
        <p:sp>
          <p:nvSpPr>
            <p:cNvPr id="4573" name="Google Shape;4573;p114"/>
            <p:cNvSpPr/>
            <p:nvPr/>
          </p:nvSpPr>
          <p:spPr>
            <a:xfrm>
              <a:off x="13119200" y="4409050"/>
              <a:ext cx="4074900" cy="2553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574" name="Google Shape;4574;p114"/>
            <p:cNvGrpSpPr/>
            <p:nvPr/>
          </p:nvGrpSpPr>
          <p:grpSpPr>
            <a:xfrm>
              <a:off x="13372850" y="4573750"/>
              <a:ext cx="3567600" cy="2223901"/>
              <a:chOff x="13372850" y="5509550"/>
              <a:chExt cx="3567600" cy="2223901"/>
            </a:xfrm>
          </p:grpSpPr>
          <p:sp>
            <p:nvSpPr>
              <p:cNvPr id="4575" name="Google Shape;4575;p114"/>
              <p:cNvSpPr txBox="1"/>
              <p:nvPr/>
            </p:nvSpPr>
            <p:spPr>
              <a:xfrm>
                <a:off x="13372850" y="6344452"/>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Funds Transfer App</a:t>
                </a:r>
                <a:endParaRPr sz="1200">
                  <a:solidFill>
                    <a:schemeClr val="dk2"/>
                  </a:solidFill>
                  <a:latin typeface="Montserrat"/>
                  <a:ea typeface="Montserrat"/>
                  <a:cs typeface="Montserrat"/>
                  <a:sym typeface="Montserrat"/>
                </a:endParaRPr>
              </a:p>
            </p:txBody>
          </p:sp>
          <p:sp>
            <p:nvSpPr>
              <p:cNvPr id="4576" name="Google Shape;4576;p114"/>
              <p:cNvSpPr/>
              <p:nvPr/>
            </p:nvSpPr>
            <p:spPr>
              <a:xfrm>
                <a:off x="13433000" y="5509550"/>
                <a:ext cx="3447300" cy="6420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Consumer API</a:t>
                </a:r>
                <a:endParaRPr sz="950">
                  <a:solidFill>
                    <a:schemeClr val="dk2"/>
                  </a:solidFill>
                  <a:latin typeface="Montserrat SemiBold"/>
                  <a:ea typeface="Montserrat SemiBold"/>
                  <a:cs typeface="Montserrat SemiBold"/>
                  <a:sym typeface="Montserrat SemiBold"/>
                </a:endParaRPr>
              </a:p>
            </p:txBody>
          </p:sp>
          <p:sp>
            <p:nvSpPr>
              <p:cNvPr id="4577" name="Google Shape;4577;p114"/>
              <p:cNvSpPr/>
              <p:nvPr/>
            </p:nvSpPr>
            <p:spPr>
              <a:xfrm>
                <a:off x="13433000" y="7091451"/>
                <a:ext cx="3447300" cy="6420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Producer API</a:t>
                </a:r>
                <a:endParaRPr sz="950">
                  <a:solidFill>
                    <a:schemeClr val="dk2"/>
                  </a:solidFill>
                  <a:latin typeface="Montserrat SemiBold"/>
                  <a:ea typeface="Montserrat SemiBold"/>
                  <a:cs typeface="Montserrat SemiBold"/>
                  <a:sym typeface="Montserrat SemiBold"/>
                </a:endParaRPr>
              </a:p>
            </p:txBody>
          </p:sp>
        </p:grpSp>
      </p:grpSp>
      <p:grpSp>
        <p:nvGrpSpPr>
          <p:cNvPr id="4578" name="Google Shape;4578;p114"/>
          <p:cNvGrpSpPr/>
          <p:nvPr/>
        </p:nvGrpSpPr>
        <p:grpSpPr>
          <a:xfrm>
            <a:off x="3840856" y="1063233"/>
            <a:ext cx="587250" cy="718340"/>
            <a:chOff x="13531976" y="2032065"/>
            <a:chExt cx="1174500" cy="1436680"/>
          </a:xfrm>
        </p:grpSpPr>
        <p:grpSp>
          <p:nvGrpSpPr>
            <p:cNvPr id="4579" name="Google Shape;4579;p114"/>
            <p:cNvGrpSpPr/>
            <p:nvPr/>
          </p:nvGrpSpPr>
          <p:grpSpPr>
            <a:xfrm>
              <a:off x="13658326" y="2032065"/>
              <a:ext cx="921781" cy="862672"/>
              <a:chOff x="8749413" y="10236763"/>
              <a:chExt cx="921781" cy="862672"/>
            </a:xfrm>
          </p:grpSpPr>
          <p:sp>
            <p:nvSpPr>
              <p:cNvPr id="4580" name="Google Shape;4580;p114"/>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581" name="Google Shape;4581;p114"/>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582" name="Google Shape;4582;p114"/>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583" name="Google Shape;4583;p114"/>
            <p:cNvSpPr txBox="1"/>
            <p:nvPr/>
          </p:nvSpPr>
          <p:spPr>
            <a:xfrm>
              <a:off x="13531976"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Alice</a:t>
              </a:r>
              <a:endParaRPr sz="1200">
                <a:solidFill>
                  <a:schemeClr val="dk2"/>
                </a:solidFill>
                <a:latin typeface="Montserrat"/>
                <a:ea typeface="Montserrat"/>
                <a:cs typeface="Montserrat"/>
                <a:sym typeface="Montserrat"/>
              </a:endParaRPr>
            </a:p>
          </p:txBody>
        </p:sp>
      </p:grpSp>
      <p:grpSp>
        <p:nvGrpSpPr>
          <p:cNvPr id="4584" name="Google Shape;4584;p114"/>
          <p:cNvGrpSpPr/>
          <p:nvPr/>
        </p:nvGrpSpPr>
        <p:grpSpPr>
          <a:xfrm>
            <a:off x="3840850" y="1781633"/>
            <a:ext cx="587250" cy="718340"/>
            <a:chOff x="15606813" y="2032065"/>
            <a:chExt cx="1174500" cy="1436680"/>
          </a:xfrm>
        </p:grpSpPr>
        <p:grpSp>
          <p:nvGrpSpPr>
            <p:cNvPr id="4585" name="Google Shape;4585;p114"/>
            <p:cNvGrpSpPr/>
            <p:nvPr/>
          </p:nvGrpSpPr>
          <p:grpSpPr>
            <a:xfrm>
              <a:off x="15733176" y="2032065"/>
              <a:ext cx="921781" cy="862672"/>
              <a:chOff x="8749413" y="10236763"/>
              <a:chExt cx="921781" cy="862672"/>
            </a:xfrm>
          </p:grpSpPr>
          <p:sp>
            <p:nvSpPr>
              <p:cNvPr id="4586" name="Google Shape;4586;p114"/>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587" name="Google Shape;4587;p114"/>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588" name="Google Shape;4588;p114"/>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589" name="Google Shape;4589;p114"/>
            <p:cNvSpPr txBox="1"/>
            <p:nvPr/>
          </p:nvSpPr>
          <p:spPr>
            <a:xfrm>
              <a:off x="15606813"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Bob</a:t>
              </a:r>
              <a:endParaRPr sz="1200">
                <a:solidFill>
                  <a:schemeClr val="dk2"/>
                </a:solidFill>
                <a:latin typeface="Montserrat"/>
                <a:ea typeface="Montserrat"/>
                <a:cs typeface="Montserrat"/>
                <a:sym typeface="Montserrat"/>
              </a:endParaRPr>
            </a:p>
          </p:txBody>
        </p:sp>
      </p:grpSp>
      <p:sp>
        <p:nvSpPr>
          <p:cNvPr id="4571" name="Google Shape;4571;p114"/>
          <p:cNvSpPr txBox="1"/>
          <p:nvPr/>
        </p:nvSpPr>
        <p:spPr>
          <a:xfrm>
            <a:off x="4539187" y="1536192"/>
            <a:ext cx="1212300" cy="685800"/>
          </a:xfrm>
          <a:prstGeom prst="rect">
            <a:avLst/>
          </a:prstGeom>
          <a:noFill/>
          <a:ln>
            <a:noFill/>
          </a:ln>
        </p:spPr>
        <p:txBody>
          <a:bodyPr spcFirstLastPara="1" wrap="square" lIns="45713" tIns="45713" rIns="45713" bIns="45713" anchor="t" anchorCtr="0">
            <a:noAutofit/>
          </a:bodyPr>
          <a:lstStyle/>
          <a:p>
            <a:pPr algn="ctr"/>
            <a:r>
              <a:rPr lang="en-US" sz="1200" dirty="0">
                <a:solidFill>
                  <a:schemeClr val="dk2"/>
                </a:solidFill>
                <a:latin typeface="Montserrat"/>
                <a:ea typeface="Montserrat"/>
                <a:cs typeface="Montserrat"/>
                <a:sym typeface="Montserrat"/>
              </a:rPr>
              <a:t>transfer $10</a:t>
            </a:r>
            <a:br>
              <a:rPr lang="en-US" sz="1200" dirty="0">
                <a:solidFill>
                  <a:schemeClr val="dk2"/>
                </a:solidFill>
                <a:latin typeface="Montserrat"/>
                <a:ea typeface="Montserrat"/>
                <a:cs typeface="Montserrat"/>
                <a:sym typeface="Montserrat"/>
              </a:rPr>
            </a:br>
            <a:r>
              <a:rPr lang="en-US" sz="1200" dirty="0">
                <a:solidFill>
                  <a:schemeClr val="dk2"/>
                </a:solidFill>
                <a:latin typeface="Montserrat"/>
                <a:ea typeface="Montserrat"/>
                <a:cs typeface="Montserrat"/>
                <a:sym typeface="Montserrat"/>
              </a:rPr>
              <a:t>Alice → Bob</a:t>
            </a:r>
            <a:endParaRPr sz="1200" dirty="0">
              <a:solidFill>
                <a:schemeClr val="dk2"/>
              </a:solidFill>
              <a:latin typeface="Montserrat"/>
              <a:ea typeface="Montserrat"/>
              <a:cs typeface="Montserrat"/>
              <a:sym typeface="Montserrat"/>
            </a:endParaRPr>
          </a:p>
        </p:txBody>
      </p:sp>
      <p:cxnSp>
        <p:nvCxnSpPr>
          <p:cNvPr id="4590" name="Google Shape;4590;p114"/>
          <p:cNvCxnSpPr>
            <a:stCxn id="4576" idx="3"/>
            <a:endCxn id="4561" idx="1"/>
          </p:cNvCxnSpPr>
          <p:nvPr/>
        </p:nvCxnSpPr>
        <p:spPr>
          <a:xfrm>
            <a:off x="5571587" y="2949738"/>
            <a:ext cx="2374650" cy="277500"/>
          </a:xfrm>
          <a:prstGeom prst="bentConnector3">
            <a:avLst>
              <a:gd name="adj1" fmla="val 47827"/>
            </a:avLst>
          </a:prstGeom>
          <a:noFill/>
          <a:ln w="38100" cap="flat" cmpd="sng">
            <a:solidFill>
              <a:schemeClr val="accent1"/>
            </a:solidFill>
            <a:prstDash val="solid"/>
            <a:round/>
            <a:headEnd type="triangle" w="med" len="med"/>
            <a:tailEnd type="none" w="med" len="med"/>
          </a:ln>
        </p:spPr>
      </p:cxnSp>
      <p:cxnSp>
        <p:nvCxnSpPr>
          <p:cNvPr id="4591" name="Google Shape;4591;p114"/>
          <p:cNvCxnSpPr>
            <a:stCxn id="4568" idx="1"/>
            <a:endCxn id="4592" idx="3"/>
          </p:cNvCxnSpPr>
          <p:nvPr/>
        </p:nvCxnSpPr>
        <p:spPr>
          <a:xfrm rot="10800000">
            <a:off x="5571540" y="3641370"/>
            <a:ext cx="2368500" cy="1054200"/>
          </a:xfrm>
          <a:prstGeom prst="bentConnector3">
            <a:avLst>
              <a:gd name="adj1" fmla="val 73013"/>
            </a:avLst>
          </a:prstGeom>
          <a:noFill/>
          <a:ln w="38100" cap="flat" cmpd="sng">
            <a:solidFill>
              <a:schemeClr val="accent1"/>
            </a:solidFill>
            <a:prstDash val="solid"/>
            <a:round/>
            <a:headEnd type="triangle" w="med" len="med"/>
            <a:tailEnd type="none" w="med" len="med"/>
          </a:ln>
        </p:spPr>
      </p:cxnSp>
      <p:cxnSp>
        <p:nvCxnSpPr>
          <p:cNvPr id="4593" name="Google Shape;4593;p114"/>
          <p:cNvCxnSpPr>
            <a:stCxn id="4563" idx="1"/>
            <a:endCxn id="4594" idx="3"/>
          </p:cNvCxnSpPr>
          <p:nvPr/>
        </p:nvCxnSpPr>
        <p:spPr>
          <a:xfrm rot="10800000">
            <a:off x="5571640" y="3810244"/>
            <a:ext cx="2374650" cy="2427450"/>
          </a:xfrm>
          <a:prstGeom prst="bentConnector3">
            <a:avLst>
              <a:gd name="adj1" fmla="val 82101"/>
            </a:avLst>
          </a:prstGeom>
          <a:noFill/>
          <a:ln w="38100" cap="flat" cmpd="sng">
            <a:solidFill>
              <a:schemeClr val="accent1"/>
            </a:solidFill>
            <a:prstDash val="solid"/>
            <a:round/>
            <a:headEnd type="triangle" w="med" len="med"/>
            <a:tailEnd type="none" w="med" len="med"/>
          </a:ln>
        </p:spPr>
      </p:cxnSp>
      <p:sp>
        <p:nvSpPr>
          <p:cNvPr id="4595" name="Google Shape;4595;p114"/>
          <p:cNvSpPr/>
          <p:nvPr/>
        </p:nvSpPr>
        <p:spPr>
          <a:xfrm>
            <a:off x="6162878" y="2802392"/>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1</a:t>
            </a:r>
            <a:endParaRPr sz="1500" b="1">
              <a:solidFill>
                <a:srgbClr val="FFFFFF"/>
              </a:solidFill>
              <a:latin typeface="Montserrat"/>
              <a:ea typeface="Montserrat"/>
              <a:cs typeface="Montserrat"/>
              <a:sym typeface="Montserrat"/>
            </a:endParaRPr>
          </a:p>
        </p:txBody>
      </p:sp>
      <p:sp>
        <p:nvSpPr>
          <p:cNvPr id="4596" name="Google Shape;4596;p114"/>
          <p:cNvSpPr/>
          <p:nvPr/>
        </p:nvSpPr>
        <p:spPr>
          <a:xfrm>
            <a:off x="6699649" y="6078300"/>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4</a:t>
            </a:r>
            <a:endParaRPr sz="1500" b="1">
              <a:solidFill>
                <a:srgbClr val="FFFFFF"/>
              </a:solidFill>
              <a:latin typeface="Montserrat"/>
              <a:ea typeface="Montserrat"/>
              <a:cs typeface="Montserrat"/>
              <a:sym typeface="Montserrat"/>
            </a:endParaRPr>
          </a:p>
        </p:txBody>
      </p:sp>
      <p:sp>
        <p:nvSpPr>
          <p:cNvPr id="4592" name="Google Shape;4592;p114"/>
          <p:cNvSpPr/>
          <p:nvPr/>
        </p:nvSpPr>
        <p:spPr>
          <a:xfrm>
            <a:off x="5396684" y="356359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594" name="Google Shape;4594;p114"/>
          <p:cNvSpPr/>
          <p:nvPr/>
        </p:nvSpPr>
        <p:spPr>
          <a:xfrm>
            <a:off x="5396684" y="373239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cxnSp>
        <p:nvCxnSpPr>
          <p:cNvPr id="4597" name="Google Shape;4597;p114"/>
          <p:cNvCxnSpPr>
            <a:stCxn id="4566" idx="1"/>
            <a:endCxn id="4592" idx="3"/>
          </p:cNvCxnSpPr>
          <p:nvPr/>
        </p:nvCxnSpPr>
        <p:spPr>
          <a:xfrm rot="10800000">
            <a:off x="5571540" y="3641455"/>
            <a:ext cx="2368500" cy="26550"/>
          </a:xfrm>
          <a:prstGeom prst="bentConnector3">
            <a:avLst>
              <a:gd name="adj1" fmla="val 49999"/>
            </a:avLst>
          </a:prstGeom>
          <a:noFill/>
          <a:ln w="38100" cap="flat" cmpd="sng">
            <a:solidFill>
              <a:schemeClr val="accent1"/>
            </a:solidFill>
            <a:prstDash val="solid"/>
            <a:round/>
            <a:headEnd type="triangle" w="med" len="med"/>
            <a:tailEnd type="none" w="med" len="med"/>
          </a:ln>
        </p:spPr>
      </p:cxnSp>
      <p:sp>
        <p:nvSpPr>
          <p:cNvPr id="4598" name="Google Shape;4598;p114"/>
          <p:cNvSpPr txBox="1"/>
          <p:nvPr/>
        </p:nvSpPr>
        <p:spPr>
          <a:xfrm>
            <a:off x="6705600" y="3583213"/>
            <a:ext cx="855000" cy="206850"/>
          </a:xfrm>
          <a:prstGeom prst="rect">
            <a:avLst/>
          </a:prstGeom>
          <a:solidFill>
            <a:schemeClr val="lt1"/>
          </a:solidFill>
          <a:ln>
            <a:noFill/>
          </a:ln>
        </p:spPr>
        <p:txBody>
          <a:bodyPr spcFirstLastPara="1" wrap="square" lIns="45713" tIns="0" rIns="0" bIns="0" anchor="t" anchorCtr="0">
            <a:noAutofit/>
          </a:bodyPr>
          <a:lstStyle/>
          <a:p>
            <a:pPr>
              <a:lnSpc>
                <a:spcPct val="150000"/>
              </a:lnSpc>
            </a:pPr>
            <a:r>
              <a:rPr lang="en-US" sz="1200">
                <a:solidFill>
                  <a:schemeClr val="dk2"/>
                </a:solidFill>
                <a:latin typeface="Montserrat"/>
                <a:ea typeface="Montserrat"/>
                <a:cs typeface="Montserrat"/>
                <a:sym typeface="Montserrat"/>
              </a:rPr>
              <a:t>Alice, ($10)</a:t>
            </a:r>
            <a:endParaRPr sz="1200">
              <a:solidFill>
                <a:schemeClr val="dk2"/>
              </a:solidFill>
              <a:latin typeface="Montserrat"/>
              <a:ea typeface="Montserrat"/>
              <a:cs typeface="Montserrat"/>
              <a:sym typeface="Montserrat"/>
            </a:endParaRPr>
          </a:p>
        </p:txBody>
      </p:sp>
      <p:sp>
        <p:nvSpPr>
          <p:cNvPr id="4599" name="Google Shape;4599;p114"/>
          <p:cNvSpPr txBox="1"/>
          <p:nvPr/>
        </p:nvSpPr>
        <p:spPr>
          <a:xfrm>
            <a:off x="6705600" y="4596588"/>
            <a:ext cx="763500" cy="206850"/>
          </a:xfrm>
          <a:prstGeom prst="rect">
            <a:avLst/>
          </a:prstGeom>
          <a:solidFill>
            <a:schemeClr val="lt1"/>
          </a:solidFill>
          <a:ln>
            <a:noFill/>
          </a:ln>
        </p:spPr>
        <p:txBody>
          <a:bodyPr spcFirstLastPara="1" wrap="square" lIns="45713" tIns="0" rIns="45713" bIns="0" anchor="t" anchorCtr="0">
            <a:noAutofit/>
          </a:bodyPr>
          <a:lstStyle/>
          <a:p>
            <a:pPr>
              <a:lnSpc>
                <a:spcPct val="150000"/>
              </a:lnSpc>
            </a:pPr>
            <a:r>
              <a:rPr lang="en-US" sz="1200">
                <a:solidFill>
                  <a:schemeClr val="dk2"/>
                </a:solidFill>
                <a:latin typeface="Montserrat"/>
                <a:ea typeface="Montserrat"/>
                <a:cs typeface="Montserrat"/>
                <a:sym typeface="Montserrat"/>
              </a:rPr>
              <a:t>Bob, $10</a:t>
            </a:r>
            <a:endParaRPr sz="1200">
              <a:solidFill>
                <a:schemeClr val="dk2"/>
              </a:solidFill>
              <a:latin typeface="Montserrat"/>
              <a:ea typeface="Montserrat"/>
              <a:cs typeface="Montserrat"/>
              <a:sym typeface="Montserrat"/>
            </a:endParaRPr>
          </a:p>
        </p:txBody>
      </p:sp>
      <p:sp>
        <p:nvSpPr>
          <p:cNvPr id="4600" name="Google Shape;4600;p114"/>
          <p:cNvSpPr/>
          <p:nvPr/>
        </p:nvSpPr>
        <p:spPr>
          <a:xfrm>
            <a:off x="6339840" y="3549465"/>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2</a:t>
            </a:r>
            <a:endParaRPr sz="1500" b="1">
              <a:solidFill>
                <a:srgbClr val="FFFFFF"/>
              </a:solidFill>
              <a:latin typeface="Montserrat"/>
              <a:ea typeface="Montserrat"/>
              <a:cs typeface="Montserrat"/>
              <a:sym typeface="Montserrat"/>
            </a:endParaRPr>
          </a:p>
        </p:txBody>
      </p:sp>
      <p:sp>
        <p:nvSpPr>
          <p:cNvPr id="4601" name="Google Shape;4601;p114"/>
          <p:cNvSpPr/>
          <p:nvPr/>
        </p:nvSpPr>
        <p:spPr>
          <a:xfrm>
            <a:off x="6339845" y="4562833"/>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3</a:t>
            </a:r>
            <a:endParaRPr sz="1500" b="1">
              <a:solidFill>
                <a:srgbClr val="FFFFFF"/>
              </a:solidFill>
              <a:latin typeface="Montserrat"/>
              <a:ea typeface="Montserrat"/>
              <a:cs typeface="Montserrat"/>
              <a:sym typeface="Montserrat"/>
            </a:endParaRPr>
          </a:p>
        </p:txBody>
      </p:sp>
      <p:grpSp>
        <p:nvGrpSpPr>
          <p:cNvPr id="4602" name="Google Shape;4602;p114"/>
          <p:cNvGrpSpPr/>
          <p:nvPr/>
        </p:nvGrpSpPr>
        <p:grpSpPr>
          <a:xfrm>
            <a:off x="3689938" y="5639399"/>
            <a:ext cx="2037450" cy="945900"/>
            <a:chOff x="13618307" y="6347553"/>
            <a:chExt cx="4074900" cy="1891800"/>
          </a:xfrm>
        </p:grpSpPr>
        <p:sp>
          <p:nvSpPr>
            <p:cNvPr id="4603" name="Google Shape;4603;p114"/>
            <p:cNvSpPr/>
            <p:nvPr/>
          </p:nvSpPr>
          <p:spPr>
            <a:xfrm>
              <a:off x="13618307" y="6347553"/>
              <a:ext cx="4074900" cy="18918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sp>
          <p:nvSpPr>
            <p:cNvPr id="4604" name="Google Shape;4604;p114"/>
            <p:cNvSpPr txBox="1"/>
            <p:nvPr/>
          </p:nvSpPr>
          <p:spPr>
            <a:xfrm>
              <a:off x="13870625" y="6498757"/>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Downstream App</a:t>
              </a:r>
              <a:endParaRPr sz="1200">
                <a:solidFill>
                  <a:srgbClr val="040531"/>
                </a:solidFill>
                <a:latin typeface="Montserrat"/>
                <a:ea typeface="Montserrat"/>
                <a:cs typeface="Montserrat"/>
                <a:sym typeface="Montserrat"/>
              </a:endParaRPr>
            </a:p>
          </p:txBody>
        </p:sp>
        <p:sp>
          <p:nvSpPr>
            <p:cNvPr id="4605" name="Google Shape;4605;p114"/>
            <p:cNvSpPr/>
            <p:nvPr/>
          </p:nvSpPr>
          <p:spPr>
            <a:xfrm>
              <a:off x="13930774" y="7440588"/>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grpSp>
      <p:sp>
        <p:nvSpPr>
          <p:cNvPr id="4606" name="Google Shape;4606;p114"/>
          <p:cNvSpPr/>
          <p:nvPr/>
        </p:nvSpPr>
        <p:spPr>
          <a:xfrm rot="2700665">
            <a:off x="6202687" y="4410169"/>
            <a:ext cx="548680" cy="548680"/>
          </a:xfrm>
          <a:prstGeom prst="mathPlus">
            <a:avLst>
              <a:gd name="adj1" fmla="val 23520"/>
            </a:avLst>
          </a:prstGeom>
          <a:solidFill>
            <a:srgbClr val="CC0000">
              <a:alpha val="49410"/>
            </a:srgbClr>
          </a:solidFill>
          <a:ln>
            <a:noFill/>
          </a:ln>
        </p:spPr>
        <p:txBody>
          <a:bodyPr spcFirstLastPara="1" wrap="square" lIns="45713" tIns="45713" rIns="45713" bIns="45713" anchor="ctr" anchorCtr="0">
            <a:noAutofit/>
          </a:bodyPr>
          <a:lstStyle/>
          <a:p>
            <a:endParaRPr sz="900"/>
          </a:p>
        </p:txBody>
      </p:sp>
      <p:sp>
        <p:nvSpPr>
          <p:cNvPr id="4607" name="Google Shape;4607;p114"/>
          <p:cNvSpPr/>
          <p:nvPr/>
        </p:nvSpPr>
        <p:spPr>
          <a:xfrm rot="2700798">
            <a:off x="3584198" y="2202192"/>
            <a:ext cx="2286041" cy="2286041"/>
          </a:xfrm>
          <a:prstGeom prst="mathPlus">
            <a:avLst>
              <a:gd name="adj1" fmla="val 23520"/>
            </a:avLst>
          </a:prstGeom>
          <a:solidFill>
            <a:srgbClr val="CC0000">
              <a:alpha val="49440"/>
            </a:srgbClr>
          </a:solidFill>
          <a:ln>
            <a:noFill/>
          </a:ln>
        </p:spPr>
        <p:txBody>
          <a:bodyPr spcFirstLastPara="1" wrap="square" lIns="45713" tIns="45713" rIns="45713" bIns="45713" anchor="ctr" anchorCtr="0">
            <a:noAutofit/>
          </a:bodyPr>
          <a:lstStyle/>
          <a:p>
            <a:endParaRPr sz="900"/>
          </a:p>
        </p:txBody>
      </p:sp>
      <p:sp>
        <p:nvSpPr>
          <p:cNvPr id="4608" name="Google Shape;4608;p114"/>
          <p:cNvSpPr/>
          <p:nvPr/>
        </p:nvSpPr>
        <p:spPr>
          <a:xfrm rot="2700665">
            <a:off x="6562487" y="5963356"/>
            <a:ext cx="548680" cy="548680"/>
          </a:xfrm>
          <a:prstGeom prst="mathPlus">
            <a:avLst>
              <a:gd name="adj1" fmla="val 23520"/>
            </a:avLst>
          </a:prstGeom>
          <a:solidFill>
            <a:srgbClr val="CC0000">
              <a:alpha val="49410"/>
            </a:srgbClr>
          </a:solidFill>
          <a:ln>
            <a:noFill/>
          </a:ln>
        </p:spPr>
        <p:txBody>
          <a:bodyPr spcFirstLastPara="1" wrap="square" lIns="45713" tIns="45713" rIns="45713" bIns="45713" anchor="ctr" anchorCtr="0">
            <a:noAutofit/>
          </a:bodyPr>
          <a:lstStyle/>
          <a:p>
            <a:endParaRPr sz="900"/>
          </a:p>
        </p:txBody>
      </p:sp>
      <p:sp>
        <p:nvSpPr>
          <p:cNvPr id="4609" name="Google Shape;4609;p114"/>
          <p:cNvSpPr/>
          <p:nvPr/>
        </p:nvSpPr>
        <p:spPr>
          <a:xfrm>
            <a:off x="677088" y="1703413"/>
            <a:ext cx="2199150" cy="1070700"/>
          </a:xfrm>
          <a:prstGeom prst="wedgeRoundRectCallout">
            <a:avLst>
              <a:gd name="adj1" fmla="val 76974"/>
              <a:gd name="adj2" fmla="val -19151"/>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Transaction is only committed if all parts succeed</a:t>
            </a:r>
            <a:endParaRPr sz="1500" b="1">
              <a:solidFill>
                <a:schemeClr val="lt1"/>
              </a:solidFill>
              <a:latin typeface="Montserrat"/>
              <a:ea typeface="Montserrat"/>
              <a:cs typeface="Montserrat"/>
              <a:sym typeface="Montserrat"/>
            </a:endParaRPr>
          </a:p>
        </p:txBody>
      </p:sp>
      <p:sp>
        <p:nvSpPr>
          <p:cNvPr id="4610" name="Google Shape;4610;p114"/>
          <p:cNvSpPr/>
          <p:nvPr/>
        </p:nvSpPr>
        <p:spPr>
          <a:xfrm>
            <a:off x="9035954" y="2745354"/>
            <a:ext cx="1586550" cy="740700"/>
          </a:xfrm>
          <a:prstGeom prst="wedgeRoundRectCallout">
            <a:avLst>
              <a:gd name="adj1" fmla="val -82597"/>
              <a:gd name="adj2" fmla="val 59200"/>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Is aborted if any part fails</a:t>
            </a:r>
            <a:endParaRPr sz="1500" b="1">
              <a:solidFill>
                <a:schemeClr val="lt1"/>
              </a:solidFill>
              <a:latin typeface="Montserrat"/>
              <a:ea typeface="Montserrat"/>
              <a:cs typeface="Montserrat"/>
              <a:sym typeface="Montserrat"/>
            </a:endParaRPr>
          </a:p>
        </p:txBody>
      </p:sp>
      <p:sp>
        <p:nvSpPr>
          <p:cNvPr id="4611" name="Google Shape;4611;p114"/>
          <p:cNvSpPr/>
          <p:nvPr/>
        </p:nvSpPr>
        <p:spPr>
          <a:xfrm>
            <a:off x="214538" y="3559013"/>
            <a:ext cx="3345300" cy="2841750"/>
          </a:xfrm>
          <a:prstGeom prst="roundRect">
            <a:avLst>
              <a:gd name="adj" fmla="val 9810"/>
            </a:avLst>
          </a:prstGeom>
          <a:solidFill>
            <a:schemeClr val="accent1"/>
          </a:solidFill>
          <a:ln>
            <a:noFill/>
          </a:ln>
          <a:effectLst>
            <a:outerShdw blurRad="292100" dist="190500" dir="5400000" algn="t" rotWithShape="0">
              <a:srgbClr val="000000">
                <a:alpha val="25000"/>
              </a:srgbClr>
            </a:outerShdw>
          </a:effectLst>
        </p:spPr>
        <p:txBody>
          <a:bodyPr spcFirstLastPara="1" wrap="square" lIns="137150" tIns="22850" rIns="137150" bIns="22850" anchor="t" anchorCtr="0">
            <a:noAutofit/>
          </a:bodyPr>
          <a:lstStyle/>
          <a:p>
            <a:pPr>
              <a:lnSpc>
                <a:spcPct val="115000"/>
              </a:lnSpc>
              <a:spcBef>
                <a:spcPts val="500"/>
              </a:spcBef>
            </a:pPr>
            <a:r>
              <a:rPr lang="en-US" sz="1500" b="1" dirty="0">
                <a:solidFill>
                  <a:schemeClr val="lt1"/>
                </a:solidFill>
                <a:latin typeface="Montserrat"/>
                <a:ea typeface="Montserrat"/>
                <a:cs typeface="Montserrat"/>
                <a:sym typeface="Montserrat"/>
              </a:rPr>
              <a:t>Using transactions with Kafka Streams is quite simple:</a:t>
            </a:r>
            <a:endParaRPr sz="1500" b="1" dirty="0">
              <a:solidFill>
                <a:schemeClr val="lt1"/>
              </a:solidFill>
              <a:latin typeface="Montserrat"/>
              <a:ea typeface="Montserrat"/>
              <a:cs typeface="Montserrat"/>
              <a:sym typeface="Montserrat"/>
            </a:endParaRPr>
          </a:p>
          <a:p>
            <a:pPr marL="228600" indent="-209550">
              <a:lnSpc>
                <a:spcPct val="115000"/>
              </a:lnSpc>
              <a:spcBef>
                <a:spcPts val="500"/>
              </a:spcBef>
              <a:buClr>
                <a:schemeClr val="lt1"/>
              </a:buClr>
              <a:buSzPts val="3000"/>
              <a:buFont typeface="Montserrat"/>
              <a:buAutoNum type="arabicParenR"/>
            </a:pPr>
            <a:r>
              <a:rPr lang="en-US" sz="1500" b="1" dirty="0">
                <a:solidFill>
                  <a:schemeClr val="lt1"/>
                </a:solidFill>
                <a:latin typeface="Montserrat"/>
                <a:ea typeface="Montserrat"/>
                <a:cs typeface="Montserrat"/>
                <a:sym typeface="Montserrat"/>
              </a:rPr>
              <a:t>Set </a:t>
            </a:r>
            <a:r>
              <a:rPr lang="en-US" sz="1500" b="1" dirty="0" err="1">
                <a:solidFill>
                  <a:schemeClr val="accent5"/>
                </a:solidFill>
                <a:latin typeface="Source Code Pro"/>
                <a:ea typeface="Source Code Pro"/>
                <a:cs typeface="Source Code Pro"/>
                <a:sym typeface="Source Code Pro"/>
              </a:rPr>
              <a:t>processing.guarantee</a:t>
            </a:r>
            <a:r>
              <a:rPr lang="en-US" sz="1500" b="1" dirty="0">
                <a:solidFill>
                  <a:schemeClr val="lt1"/>
                </a:solidFill>
                <a:latin typeface="Montserrat"/>
                <a:ea typeface="Montserrat"/>
                <a:cs typeface="Montserrat"/>
                <a:sym typeface="Montserrat"/>
              </a:rPr>
              <a:t> to </a:t>
            </a:r>
            <a:r>
              <a:rPr lang="en-US" sz="1500" b="1" dirty="0">
                <a:solidFill>
                  <a:schemeClr val="accent5"/>
                </a:solidFill>
                <a:latin typeface="Source Code Pro"/>
                <a:ea typeface="Source Code Pro"/>
                <a:cs typeface="Source Code Pro"/>
                <a:sym typeface="Source Code Pro"/>
              </a:rPr>
              <a:t>exactly_once_v2</a:t>
            </a:r>
            <a:r>
              <a:rPr lang="en-US" sz="1500" b="1" dirty="0">
                <a:solidFill>
                  <a:schemeClr val="lt1"/>
                </a:solidFill>
                <a:latin typeface="Montserrat"/>
                <a:ea typeface="Montserrat"/>
                <a:cs typeface="Montserrat"/>
                <a:sym typeface="Montserrat"/>
              </a:rPr>
              <a:t> in </a:t>
            </a:r>
            <a:r>
              <a:rPr lang="en-US" sz="1500" b="1" dirty="0" err="1">
                <a:solidFill>
                  <a:schemeClr val="accent5"/>
                </a:solidFill>
                <a:latin typeface="Source Code Pro"/>
                <a:ea typeface="Source Code Pro"/>
                <a:cs typeface="Source Code Pro"/>
                <a:sym typeface="Source Code Pro"/>
              </a:rPr>
              <a:t>StreamsConfig</a:t>
            </a:r>
            <a:endParaRPr sz="1500" b="1" dirty="0">
              <a:solidFill>
                <a:schemeClr val="accent5"/>
              </a:solidFill>
              <a:latin typeface="Source Code Pro"/>
              <a:ea typeface="Source Code Pro"/>
              <a:cs typeface="Source Code Pro"/>
              <a:sym typeface="Source Code Pro"/>
            </a:endParaRPr>
          </a:p>
          <a:p>
            <a:pPr marL="228600" indent="-209550">
              <a:lnSpc>
                <a:spcPct val="115000"/>
              </a:lnSpc>
              <a:buClr>
                <a:schemeClr val="lt1"/>
              </a:buClr>
              <a:buSzPts val="3000"/>
              <a:buFont typeface="Montserrat"/>
              <a:buAutoNum type="arabicParenR"/>
            </a:pPr>
            <a:r>
              <a:rPr lang="en-US" sz="1500" b="1" dirty="0">
                <a:solidFill>
                  <a:schemeClr val="lt1"/>
                </a:solidFill>
                <a:latin typeface="Montserrat"/>
                <a:ea typeface="Montserrat"/>
                <a:cs typeface="Montserrat"/>
                <a:sym typeface="Montserrat"/>
              </a:rPr>
              <a:t>Set </a:t>
            </a:r>
            <a:r>
              <a:rPr lang="en-US" sz="1500" b="1" dirty="0" err="1">
                <a:solidFill>
                  <a:schemeClr val="accent5"/>
                </a:solidFill>
                <a:latin typeface="Source Code Pro"/>
                <a:ea typeface="Source Code Pro"/>
                <a:cs typeface="Source Code Pro"/>
                <a:sym typeface="Source Code Pro"/>
              </a:rPr>
              <a:t>isolation.level</a:t>
            </a:r>
            <a:r>
              <a:rPr lang="en-US" sz="1500" b="1" dirty="0">
                <a:solidFill>
                  <a:schemeClr val="lt1"/>
                </a:solidFill>
                <a:latin typeface="Montserrat"/>
                <a:ea typeface="Montserrat"/>
                <a:cs typeface="Montserrat"/>
                <a:sym typeface="Montserrat"/>
              </a:rPr>
              <a:t> to </a:t>
            </a:r>
            <a:r>
              <a:rPr lang="en-US" sz="1500" b="1" dirty="0" err="1">
                <a:solidFill>
                  <a:schemeClr val="accent5"/>
                </a:solidFill>
                <a:latin typeface="Source Code Pro"/>
                <a:ea typeface="Source Code Pro"/>
                <a:cs typeface="Source Code Pro"/>
                <a:sym typeface="Source Code Pro"/>
              </a:rPr>
              <a:t>read_committed</a:t>
            </a:r>
            <a:r>
              <a:rPr lang="en-US" sz="1500" b="1" dirty="0">
                <a:solidFill>
                  <a:schemeClr val="lt1"/>
                </a:solidFill>
                <a:latin typeface="Montserrat"/>
                <a:ea typeface="Montserrat"/>
                <a:cs typeface="Montserrat"/>
                <a:sym typeface="Montserrat"/>
              </a:rPr>
              <a:t> in the Consumer configuration</a:t>
            </a:r>
            <a:endParaRPr sz="1500" b="1" dirty="0">
              <a:solidFill>
                <a:schemeClr val="lt1"/>
              </a:solidFill>
              <a:latin typeface="Montserrat"/>
              <a:ea typeface="Montserrat"/>
              <a:cs typeface="Montserrat"/>
              <a:sym typeface="Montserrat"/>
            </a:endParaRPr>
          </a:p>
          <a:p>
            <a:pPr>
              <a:lnSpc>
                <a:spcPct val="115000"/>
              </a:lnSpc>
              <a:spcBef>
                <a:spcPts val="500"/>
              </a:spcBef>
              <a:spcAft>
                <a:spcPts val="500"/>
              </a:spcAft>
            </a:pPr>
            <a:endParaRPr sz="1200" b="1" dirty="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2"/>
          <p:cNvPicPr preferRelativeResize="0"/>
          <p:nvPr/>
        </p:nvPicPr>
        <p:blipFill>
          <a:blip r:embed="rId1"/>
          <a:stretch>
            <a:fillRect/>
          </a:stretch>
        </p:blipFill>
        <p:spPr>
          <a:xfrm>
            <a:off x="2305307" y="934559"/>
            <a:ext cx="7581386" cy="5808213"/>
          </a:xfrm>
          <a:prstGeom prst="rect">
            <a:avLst/>
          </a:prstGeom>
          <a:noFill/>
          <a:ln>
            <a:noFill/>
          </a:ln>
        </p:spPr>
      </p:pic>
      <p:sp>
        <p:nvSpPr>
          <p:cNvPr id="127" name="Google Shape;127;p22"/>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Overview of Kafka Architecture</a:t>
            </a:r>
            <a:endParaRPr dirty="0"/>
          </a:p>
        </p:txBody>
      </p:sp>
      <p:sp>
        <p:nvSpPr>
          <p:cNvPr id="128" name="Google Shape;128;p22"/>
          <p:cNvSpPr/>
          <p:nvPr/>
        </p:nvSpPr>
        <p:spPr>
          <a:xfrm>
            <a:off x="1677924" y="1914277"/>
            <a:ext cx="2084850" cy="598950"/>
          </a:xfrm>
          <a:prstGeom prst="wedgeRoundRectCallout">
            <a:avLst>
              <a:gd name="adj1" fmla="val 79993"/>
              <a:gd name="adj2" fmla="val 34275"/>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b="1" dirty="0">
                <a:solidFill>
                  <a:schemeClr val="lt1"/>
                </a:solidFill>
                <a:latin typeface="Montserrat"/>
                <a:ea typeface="Montserrat"/>
                <a:cs typeface="Montserrat"/>
                <a:sym typeface="Montserrat"/>
              </a:rPr>
              <a:t>Compute Layer</a:t>
            </a:r>
            <a:endParaRPr b="1" dirty="0">
              <a:solidFill>
                <a:schemeClr val="lt1"/>
              </a:solidFill>
              <a:latin typeface="Montserrat"/>
              <a:ea typeface="Montserrat"/>
              <a:cs typeface="Montserrat"/>
              <a:sym typeface="Montserrat"/>
            </a:endParaRPr>
          </a:p>
        </p:txBody>
      </p:sp>
      <p:sp>
        <p:nvSpPr>
          <p:cNvPr id="129" name="Google Shape;129;p22"/>
          <p:cNvSpPr/>
          <p:nvPr/>
        </p:nvSpPr>
        <p:spPr>
          <a:xfrm>
            <a:off x="7620362" y="5955058"/>
            <a:ext cx="1947600" cy="598950"/>
          </a:xfrm>
          <a:prstGeom prst="wedgeRoundRectCallout">
            <a:avLst>
              <a:gd name="adj1" fmla="val -78770"/>
              <a:gd name="adj2" fmla="val -67966"/>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b="1">
                <a:solidFill>
                  <a:schemeClr val="lt1"/>
                </a:solidFill>
                <a:latin typeface="Montserrat"/>
                <a:ea typeface="Montserrat"/>
                <a:cs typeface="Montserrat"/>
                <a:sym typeface="Montserrat"/>
              </a:rPr>
              <a:t>Storage Layer</a:t>
            </a:r>
            <a:endParaRPr b="1">
              <a:solidFill>
                <a:schemeClr val="lt1"/>
              </a:solidFill>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15"/>
        <p:cNvGrpSpPr/>
        <p:nvPr/>
      </p:nvGrpSpPr>
      <p:grpSpPr>
        <a:xfrm>
          <a:off x="0" y="0"/>
          <a:ext cx="0" cy="0"/>
          <a:chOff x="0" y="0"/>
          <a:chExt cx="0" cy="0"/>
        </a:xfrm>
      </p:grpSpPr>
      <p:sp>
        <p:nvSpPr>
          <p:cNvPr id="4616" name="Google Shape;4616;p115"/>
          <p:cNvSpPr txBox="1"/>
          <p:nvPr/>
        </p:nvSpPr>
        <p:spPr>
          <a:xfrm>
            <a:off x="3436338" y="918513"/>
            <a:ext cx="6505650" cy="585855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pPr algn="ctr"/>
            <a:r>
              <a:rPr lang="en-US" sz="900" b="1">
                <a:solidFill>
                  <a:schemeClr val="lt1"/>
                </a:solidFill>
                <a:latin typeface="Montserrat"/>
                <a:ea typeface="Montserrat"/>
                <a:cs typeface="Montserrat"/>
                <a:sym typeface="Montserrat"/>
              </a:rPr>
              <a:t>A</a:t>
            </a:r>
            <a:endParaRPr sz="1450">
              <a:solidFill>
                <a:srgbClr val="040531"/>
              </a:solidFill>
              <a:latin typeface="Montserrat"/>
              <a:ea typeface="Montserrat"/>
              <a:cs typeface="Montserrat"/>
              <a:sym typeface="Montserrat"/>
            </a:endParaRPr>
          </a:p>
        </p:txBody>
      </p:sp>
      <p:grpSp>
        <p:nvGrpSpPr>
          <p:cNvPr id="4617" name="Google Shape;4617;p115"/>
          <p:cNvGrpSpPr/>
          <p:nvPr/>
        </p:nvGrpSpPr>
        <p:grpSpPr>
          <a:xfrm>
            <a:off x="7612666" y="5152644"/>
            <a:ext cx="2037450" cy="1432650"/>
            <a:chOff x="19394700" y="2255200"/>
            <a:chExt cx="4074900" cy="2865300"/>
          </a:xfrm>
        </p:grpSpPr>
        <p:sp>
          <p:nvSpPr>
            <p:cNvPr id="4618" name="Google Shape;4618;p115"/>
            <p:cNvSpPr/>
            <p:nvPr/>
          </p:nvSpPr>
          <p:spPr>
            <a:xfrm>
              <a:off x="19394700" y="2255200"/>
              <a:ext cx="4074900" cy="2865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619" name="Google Shape;4619;p115"/>
            <p:cNvGrpSpPr/>
            <p:nvPr/>
          </p:nvGrpSpPr>
          <p:grpSpPr>
            <a:xfrm>
              <a:off x="20625243" y="2399397"/>
              <a:ext cx="1613814" cy="553970"/>
              <a:chOff x="20784509" y="3896697"/>
              <a:chExt cx="1613814" cy="553970"/>
            </a:xfrm>
          </p:grpSpPr>
          <p:pic>
            <p:nvPicPr>
              <p:cNvPr id="4620" name="Google Shape;4620;p115"/>
              <p:cNvPicPr preferRelativeResize="0"/>
              <p:nvPr/>
            </p:nvPicPr>
            <p:blipFill>
              <a:blip r:embed="rId1"/>
              <a:stretch>
                <a:fillRect/>
              </a:stretch>
            </p:blipFill>
            <p:spPr>
              <a:xfrm>
                <a:off x="20784509" y="3899421"/>
                <a:ext cx="333710" cy="548640"/>
              </a:xfrm>
              <a:prstGeom prst="rect">
                <a:avLst/>
              </a:prstGeom>
              <a:noFill/>
              <a:ln>
                <a:noFill/>
              </a:ln>
            </p:spPr>
          </p:pic>
          <p:sp>
            <p:nvSpPr>
              <p:cNvPr id="4621" name="Google Shape;4621;p115"/>
              <p:cNvSpPr txBox="1"/>
              <p:nvPr/>
            </p:nvSpPr>
            <p:spPr>
              <a:xfrm>
                <a:off x="21118223" y="3896697"/>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622" name="Google Shape;4622;p115"/>
            <p:cNvSpPr/>
            <p:nvPr/>
          </p:nvSpPr>
          <p:spPr>
            <a:xfrm>
              <a:off x="19708513" y="3174800"/>
              <a:ext cx="3447300" cy="7215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dirty="0">
                  <a:solidFill>
                    <a:schemeClr val="dk2"/>
                  </a:solidFill>
                  <a:latin typeface="Montserrat SemiBold"/>
                  <a:ea typeface="Montserrat SemiBold"/>
                  <a:cs typeface="Montserrat SemiBold"/>
                  <a:sym typeface="Montserrat SemiBold"/>
                </a:rPr>
                <a:t>Consumer Group Coordinator</a:t>
              </a:r>
              <a:endParaRPr sz="950" dirty="0">
                <a:solidFill>
                  <a:schemeClr val="dk2"/>
                </a:solidFill>
                <a:latin typeface="Montserrat SemiBold"/>
                <a:ea typeface="Montserrat SemiBold"/>
                <a:cs typeface="Montserrat SemiBold"/>
                <a:sym typeface="Montserrat SemiBold"/>
              </a:endParaRPr>
            </a:p>
          </p:txBody>
        </p:sp>
        <p:sp>
          <p:nvSpPr>
            <p:cNvPr id="4623" name="Google Shape;4623;p115"/>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b="1">
                  <a:solidFill>
                    <a:schemeClr val="accent3"/>
                  </a:solidFill>
                  <a:latin typeface="Source Code Pro"/>
                  <a:ea typeface="Source Code Pro"/>
                  <a:cs typeface="Source Code Pro"/>
                  <a:sym typeface="Source Code Pro"/>
                </a:rPr>
                <a:t>__consumer_offsets</a:t>
              </a:r>
              <a:r>
                <a:rPr lang="en-US" sz="900">
                  <a:latin typeface="Montserrat"/>
                  <a:ea typeface="Montserrat"/>
                  <a:cs typeface="Montserrat"/>
                  <a:sym typeface="Montserrat"/>
                </a:rPr>
                <a:t> topic</a:t>
              </a:r>
              <a:endParaRPr sz="900">
                <a:latin typeface="Montserrat"/>
                <a:ea typeface="Montserrat"/>
                <a:cs typeface="Montserrat"/>
                <a:sym typeface="Montserrat"/>
              </a:endParaRPr>
            </a:p>
          </p:txBody>
        </p:sp>
      </p:grpSp>
      <p:graphicFrame>
        <p:nvGraphicFramePr>
          <p:cNvPr id="4624" name="Google Shape;4624;p115"/>
          <p:cNvGraphicFramePr/>
          <p:nvPr/>
        </p:nvGraphicFramePr>
        <p:xfrm>
          <a:off x="7930896" y="6148287"/>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l" rtl="0">
                        <a:spcBef>
                          <a:spcPts val="0"/>
                        </a:spcBef>
                        <a:spcAft>
                          <a:spcPts val="0"/>
                        </a:spcAft>
                        <a:buNone/>
                      </a:pPr>
                      <a:endParaRPr sz="9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625" name="Google Shape;4625;p115"/>
          <p:cNvSpPr txBox="1"/>
          <p:nvPr/>
        </p:nvSpPr>
        <p:spPr>
          <a:xfrm>
            <a:off x="9148720" y="6134281"/>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P7</a:t>
            </a:r>
            <a:endParaRPr sz="900">
              <a:latin typeface="Montserrat"/>
              <a:ea typeface="Montserrat"/>
              <a:cs typeface="Montserrat"/>
              <a:sym typeface="Montserrat"/>
            </a:endParaRPr>
          </a:p>
        </p:txBody>
      </p:sp>
      <p:sp>
        <p:nvSpPr>
          <p:cNvPr id="4626" name="Google Shape;4626;p115"/>
          <p:cNvSpPr/>
          <p:nvPr/>
        </p:nvSpPr>
        <p:spPr>
          <a:xfrm>
            <a:off x="7613768" y="2583180"/>
            <a:ext cx="2037450" cy="143265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627" name="Google Shape;4627;p115"/>
          <p:cNvGrpSpPr/>
          <p:nvPr/>
        </p:nvGrpSpPr>
        <p:grpSpPr>
          <a:xfrm>
            <a:off x="8229039" y="2653778"/>
            <a:ext cx="806907" cy="276985"/>
            <a:chOff x="20784509" y="3986550"/>
            <a:chExt cx="1613814" cy="553970"/>
          </a:xfrm>
        </p:grpSpPr>
        <p:pic>
          <p:nvPicPr>
            <p:cNvPr id="4628" name="Google Shape;4628;p115"/>
            <p:cNvPicPr preferRelativeResize="0"/>
            <p:nvPr/>
          </p:nvPicPr>
          <p:blipFill>
            <a:blip r:embed="rId1"/>
            <a:stretch>
              <a:fillRect/>
            </a:stretch>
          </p:blipFill>
          <p:spPr>
            <a:xfrm>
              <a:off x="20784509" y="3989274"/>
              <a:ext cx="333710" cy="548640"/>
            </a:xfrm>
            <a:prstGeom prst="rect">
              <a:avLst/>
            </a:prstGeom>
            <a:noFill/>
            <a:ln>
              <a:noFill/>
            </a:ln>
          </p:spPr>
        </p:pic>
        <p:sp>
          <p:nvSpPr>
            <p:cNvPr id="4629" name="Google Shape;4629;p115"/>
            <p:cNvSpPr txBox="1"/>
            <p:nvPr/>
          </p:nvSpPr>
          <p:spPr>
            <a:xfrm>
              <a:off x="21118223" y="3986550"/>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630" name="Google Shape;4630;p115"/>
          <p:cNvSpPr txBox="1"/>
          <p:nvPr/>
        </p:nvSpPr>
        <p:spPr>
          <a:xfrm>
            <a:off x="7804943" y="3760041"/>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631" name="Google Shape;4631;p115"/>
          <p:cNvGraphicFramePr/>
          <p:nvPr/>
        </p:nvGraphicFramePr>
        <p:xfrm>
          <a:off x="7930896" y="35818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632" name="Google Shape;4632;p115"/>
          <p:cNvSpPr txBox="1"/>
          <p:nvPr/>
        </p:nvSpPr>
        <p:spPr>
          <a:xfrm>
            <a:off x="7804943" y="3265223"/>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transfers topic</a:t>
            </a:r>
            <a:endParaRPr sz="900">
              <a:latin typeface="Montserrat"/>
              <a:ea typeface="Montserrat"/>
              <a:cs typeface="Montserrat"/>
              <a:sym typeface="Montserrat"/>
            </a:endParaRPr>
          </a:p>
        </p:txBody>
      </p:sp>
      <p:graphicFrame>
        <p:nvGraphicFramePr>
          <p:cNvPr id="4633" name="Google Shape;4633;p115"/>
          <p:cNvGraphicFramePr/>
          <p:nvPr/>
        </p:nvGraphicFramePr>
        <p:xfrm>
          <a:off x="7930896" y="3083546"/>
          <a:ext cx="1220750" cy="198125"/>
        </p:xfrm>
        <a:graphic>
          <a:graphicData uri="http://schemas.openxmlformats.org/drawingml/2006/table">
            <a:tbl>
              <a:tblPr>
                <a:noFill/>
              </a:tblPr>
              <a:tblGrid>
                <a:gridCol w="244150"/>
                <a:gridCol w="244150"/>
                <a:gridCol w="244150"/>
                <a:gridCol w="244150"/>
                <a:gridCol w="244150"/>
              </a:tblGrid>
              <a:tr h="198125">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A-&gt;B</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634" name="Google Shape;4634;p115"/>
          <p:cNvSpPr/>
          <p:nvPr/>
        </p:nvSpPr>
        <p:spPr>
          <a:xfrm>
            <a:off x="7613774" y="4108693"/>
            <a:ext cx="2037450" cy="9459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635" name="Google Shape;4635;p115"/>
          <p:cNvGrpSpPr/>
          <p:nvPr/>
        </p:nvGrpSpPr>
        <p:grpSpPr>
          <a:xfrm>
            <a:off x="8229046" y="4180826"/>
            <a:ext cx="806907" cy="276985"/>
            <a:chOff x="20784509" y="3988206"/>
            <a:chExt cx="1613814" cy="553970"/>
          </a:xfrm>
        </p:grpSpPr>
        <p:pic>
          <p:nvPicPr>
            <p:cNvPr id="4636" name="Google Shape;4636;p115"/>
            <p:cNvPicPr preferRelativeResize="0"/>
            <p:nvPr/>
          </p:nvPicPr>
          <p:blipFill>
            <a:blip r:embed="rId1"/>
            <a:stretch>
              <a:fillRect/>
            </a:stretch>
          </p:blipFill>
          <p:spPr>
            <a:xfrm>
              <a:off x="20784509" y="3989274"/>
              <a:ext cx="333710" cy="548640"/>
            </a:xfrm>
            <a:prstGeom prst="rect">
              <a:avLst/>
            </a:prstGeom>
            <a:noFill/>
            <a:ln>
              <a:noFill/>
            </a:ln>
          </p:spPr>
        </p:pic>
        <p:sp>
          <p:nvSpPr>
            <p:cNvPr id="4637" name="Google Shape;4637;p115"/>
            <p:cNvSpPr txBox="1"/>
            <p:nvPr/>
          </p:nvSpPr>
          <p:spPr>
            <a:xfrm>
              <a:off x="21118223" y="3988206"/>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638" name="Google Shape;4638;p115"/>
          <p:cNvSpPr txBox="1"/>
          <p:nvPr/>
        </p:nvSpPr>
        <p:spPr>
          <a:xfrm>
            <a:off x="7804949" y="4790735"/>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639" name="Google Shape;4639;p115"/>
          <p:cNvGraphicFramePr/>
          <p:nvPr/>
        </p:nvGraphicFramePr>
        <p:xfrm>
          <a:off x="7930896" y="46105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l"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dirty="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640" name="Google Shape;4640;p115"/>
          <p:cNvSpPr txBox="1"/>
          <p:nvPr/>
        </p:nvSpPr>
        <p:spPr>
          <a:xfrm>
            <a:off x="9149835" y="3069830"/>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641" name="Google Shape;4641;p115"/>
          <p:cNvSpPr txBox="1"/>
          <p:nvPr/>
        </p:nvSpPr>
        <p:spPr>
          <a:xfrm>
            <a:off x="9149835" y="3563606"/>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642" name="Google Shape;4642;p115"/>
          <p:cNvSpPr txBox="1"/>
          <p:nvPr/>
        </p:nvSpPr>
        <p:spPr>
          <a:xfrm>
            <a:off x="9149841" y="4596878"/>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P1</a:t>
            </a:r>
            <a:endParaRPr sz="900">
              <a:latin typeface="Montserrat"/>
              <a:ea typeface="Montserrat"/>
              <a:cs typeface="Montserrat"/>
              <a:sym typeface="Montserrat"/>
            </a:endParaRPr>
          </a:p>
        </p:txBody>
      </p:sp>
      <p:sp>
        <p:nvSpPr>
          <p:cNvPr id="4643" name="Google Shape;4643;p115"/>
          <p:cNvSpPr/>
          <p:nvPr/>
        </p:nvSpPr>
        <p:spPr>
          <a:xfrm>
            <a:off x="7972044" y="304696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644" name="Google Shape;4644;p115"/>
          <p:cNvSpPr/>
          <p:nvPr/>
        </p:nvSpPr>
        <p:spPr>
          <a:xfrm>
            <a:off x="7943195" y="3149355"/>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645" name="Google Shape;4645;p115"/>
          <p:cNvSpPr/>
          <p:nvPr/>
        </p:nvSpPr>
        <p:spPr>
          <a:xfrm>
            <a:off x="7940040" y="349811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646" name="Google Shape;4646;p115"/>
          <p:cNvSpPr/>
          <p:nvPr/>
        </p:nvSpPr>
        <p:spPr>
          <a:xfrm>
            <a:off x="7941140" y="368099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647" name="Google Shape;4647;p115"/>
          <p:cNvSpPr/>
          <p:nvPr/>
        </p:nvSpPr>
        <p:spPr>
          <a:xfrm>
            <a:off x="7940040" y="3590155"/>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648" name="Google Shape;4648;p115"/>
          <p:cNvSpPr/>
          <p:nvPr/>
        </p:nvSpPr>
        <p:spPr>
          <a:xfrm>
            <a:off x="7940040" y="304696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649" name="Google Shape;4649;p115"/>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System Failure Without Transactions</a:t>
            </a:r>
            <a:endParaRPr dirty="0"/>
          </a:p>
        </p:txBody>
      </p:sp>
      <p:grpSp>
        <p:nvGrpSpPr>
          <p:cNvPr id="4650" name="Google Shape;4650;p115"/>
          <p:cNvGrpSpPr/>
          <p:nvPr/>
        </p:nvGrpSpPr>
        <p:grpSpPr>
          <a:xfrm>
            <a:off x="3689934" y="2706888"/>
            <a:ext cx="2037450" cy="1276650"/>
            <a:chOff x="13119200" y="4409050"/>
            <a:chExt cx="4074900" cy="2553300"/>
          </a:xfrm>
        </p:grpSpPr>
        <p:sp>
          <p:nvSpPr>
            <p:cNvPr id="4651" name="Google Shape;4651;p115"/>
            <p:cNvSpPr/>
            <p:nvPr/>
          </p:nvSpPr>
          <p:spPr>
            <a:xfrm>
              <a:off x="13119200" y="4409050"/>
              <a:ext cx="4074900" cy="2553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652" name="Google Shape;4652;p115"/>
            <p:cNvGrpSpPr/>
            <p:nvPr/>
          </p:nvGrpSpPr>
          <p:grpSpPr>
            <a:xfrm>
              <a:off x="13372850" y="4573750"/>
              <a:ext cx="3567600" cy="2223901"/>
              <a:chOff x="13372850" y="5509550"/>
              <a:chExt cx="3567600" cy="2223901"/>
            </a:xfrm>
          </p:grpSpPr>
          <p:sp>
            <p:nvSpPr>
              <p:cNvPr id="4653" name="Google Shape;4653;p115"/>
              <p:cNvSpPr txBox="1"/>
              <p:nvPr/>
            </p:nvSpPr>
            <p:spPr>
              <a:xfrm>
                <a:off x="13372850" y="6344452"/>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Funds Transfer App</a:t>
                </a:r>
                <a:endParaRPr sz="1200">
                  <a:solidFill>
                    <a:schemeClr val="dk2"/>
                  </a:solidFill>
                  <a:latin typeface="Montserrat"/>
                  <a:ea typeface="Montserrat"/>
                  <a:cs typeface="Montserrat"/>
                  <a:sym typeface="Montserrat"/>
                </a:endParaRPr>
              </a:p>
            </p:txBody>
          </p:sp>
          <p:sp>
            <p:nvSpPr>
              <p:cNvPr id="4654" name="Google Shape;4654;p115"/>
              <p:cNvSpPr/>
              <p:nvPr/>
            </p:nvSpPr>
            <p:spPr>
              <a:xfrm>
                <a:off x="13433000" y="5509550"/>
                <a:ext cx="3447300" cy="6420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Consumer API</a:t>
                </a:r>
                <a:endParaRPr sz="950">
                  <a:solidFill>
                    <a:schemeClr val="dk2"/>
                  </a:solidFill>
                  <a:latin typeface="Montserrat SemiBold"/>
                  <a:ea typeface="Montserrat SemiBold"/>
                  <a:cs typeface="Montserrat SemiBold"/>
                  <a:sym typeface="Montserrat SemiBold"/>
                </a:endParaRPr>
              </a:p>
            </p:txBody>
          </p:sp>
          <p:sp>
            <p:nvSpPr>
              <p:cNvPr id="4655" name="Google Shape;4655;p115"/>
              <p:cNvSpPr/>
              <p:nvPr/>
            </p:nvSpPr>
            <p:spPr>
              <a:xfrm>
                <a:off x="13433000" y="7091451"/>
                <a:ext cx="3447300" cy="6420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Producer API</a:t>
                </a:r>
                <a:endParaRPr sz="950">
                  <a:solidFill>
                    <a:schemeClr val="dk2"/>
                  </a:solidFill>
                  <a:latin typeface="Montserrat SemiBold"/>
                  <a:ea typeface="Montserrat SemiBold"/>
                  <a:cs typeface="Montserrat SemiBold"/>
                  <a:sym typeface="Montserrat SemiBold"/>
                </a:endParaRPr>
              </a:p>
            </p:txBody>
          </p:sp>
        </p:grpSp>
      </p:grpSp>
      <p:grpSp>
        <p:nvGrpSpPr>
          <p:cNvPr id="4656" name="Google Shape;4656;p115"/>
          <p:cNvGrpSpPr/>
          <p:nvPr/>
        </p:nvGrpSpPr>
        <p:grpSpPr>
          <a:xfrm>
            <a:off x="3839753" y="1063233"/>
            <a:ext cx="587250" cy="718340"/>
            <a:chOff x="13531976" y="2032065"/>
            <a:chExt cx="1174500" cy="1436680"/>
          </a:xfrm>
        </p:grpSpPr>
        <p:grpSp>
          <p:nvGrpSpPr>
            <p:cNvPr id="4657" name="Google Shape;4657;p115"/>
            <p:cNvGrpSpPr/>
            <p:nvPr/>
          </p:nvGrpSpPr>
          <p:grpSpPr>
            <a:xfrm>
              <a:off x="13658326" y="2032065"/>
              <a:ext cx="921781" cy="862672"/>
              <a:chOff x="8749413" y="10236763"/>
              <a:chExt cx="921781" cy="862672"/>
            </a:xfrm>
          </p:grpSpPr>
          <p:sp>
            <p:nvSpPr>
              <p:cNvPr id="4658" name="Google Shape;4658;p115"/>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659" name="Google Shape;4659;p115"/>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660" name="Google Shape;4660;p115"/>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661" name="Google Shape;4661;p115"/>
            <p:cNvSpPr txBox="1"/>
            <p:nvPr/>
          </p:nvSpPr>
          <p:spPr>
            <a:xfrm>
              <a:off x="13531976"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Alice</a:t>
              </a:r>
              <a:endParaRPr sz="1200">
                <a:solidFill>
                  <a:schemeClr val="dk2"/>
                </a:solidFill>
                <a:latin typeface="Montserrat"/>
                <a:ea typeface="Montserrat"/>
                <a:cs typeface="Montserrat"/>
                <a:sym typeface="Montserrat"/>
              </a:endParaRPr>
            </a:p>
          </p:txBody>
        </p:sp>
      </p:grpSp>
      <p:grpSp>
        <p:nvGrpSpPr>
          <p:cNvPr id="4662" name="Google Shape;4662;p115"/>
          <p:cNvGrpSpPr/>
          <p:nvPr/>
        </p:nvGrpSpPr>
        <p:grpSpPr>
          <a:xfrm>
            <a:off x="3839747" y="1781633"/>
            <a:ext cx="587250" cy="718340"/>
            <a:chOff x="15606813" y="2032065"/>
            <a:chExt cx="1174500" cy="1436680"/>
          </a:xfrm>
        </p:grpSpPr>
        <p:grpSp>
          <p:nvGrpSpPr>
            <p:cNvPr id="4663" name="Google Shape;4663;p115"/>
            <p:cNvGrpSpPr/>
            <p:nvPr/>
          </p:nvGrpSpPr>
          <p:grpSpPr>
            <a:xfrm>
              <a:off x="15733176" y="2032065"/>
              <a:ext cx="921781" cy="862672"/>
              <a:chOff x="8749413" y="10236763"/>
              <a:chExt cx="921781" cy="862672"/>
            </a:xfrm>
          </p:grpSpPr>
          <p:sp>
            <p:nvSpPr>
              <p:cNvPr id="4664" name="Google Shape;4664;p115"/>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665" name="Google Shape;4665;p115"/>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666" name="Google Shape;4666;p115"/>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667" name="Google Shape;4667;p115"/>
            <p:cNvSpPr txBox="1"/>
            <p:nvPr/>
          </p:nvSpPr>
          <p:spPr>
            <a:xfrm>
              <a:off x="15606813"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Bob</a:t>
              </a:r>
              <a:endParaRPr sz="1200">
                <a:solidFill>
                  <a:schemeClr val="dk2"/>
                </a:solidFill>
                <a:latin typeface="Montserrat"/>
                <a:ea typeface="Montserrat"/>
                <a:cs typeface="Montserrat"/>
                <a:sym typeface="Montserrat"/>
              </a:endParaRPr>
            </a:p>
          </p:txBody>
        </p:sp>
      </p:grpSp>
      <p:sp>
        <p:nvSpPr>
          <p:cNvPr id="4668" name="Google Shape;4668;p115"/>
          <p:cNvSpPr txBox="1"/>
          <p:nvPr/>
        </p:nvSpPr>
        <p:spPr>
          <a:xfrm>
            <a:off x="4538078" y="1489363"/>
            <a:ext cx="1212300" cy="461651"/>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transfer $10</a:t>
            </a:r>
            <a:br>
              <a:rPr lang="en-US" sz="1200">
                <a:solidFill>
                  <a:schemeClr val="dk2"/>
                </a:solidFill>
                <a:latin typeface="Montserrat"/>
                <a:ea typeface="Montserrat"/>
                <a:cs typeface="Montserrat"/>
                <a:sym typeface="Montserrat"/>
              </a:rPr>
            </a:br>
            <a:r>
              <a:rPr lang="en-US" sz="1200">
                <a:solidFill>
                  <a:schemeClr val="dk2"/>
                </a:solidFill>
                <a:latin typeface="Montserrat"/>
                <a:ea typeface="Montserrat"/>
                <a:cs typeface="Montserrat"/>
                <a:sym typeface="Montserrat"/>
              </a:rPr>
              <a:t>Alice → Bob</a:t>
            </a:r>
            <a:endParaRPr sz="1200">
              <a:solidFill>
                <a:schemeClr val="dk2"/>
              </a:solidFill>
              <a:latin typeface="Montserrat"/>
              <a:ea typeface="Montserrat"/>
              <a:cs typeface="Montserrat"/>
              <a:sym typeface="Montserrat"/>
            </a:endParaRPr>
          </a:p>
        </p:txBody>
      </p:sp>
      <p:sp>
        <p:nvSpPr>
          <p:cNvPr id="4669" name="Google Shape;4669;p115"/>
          <p:cNvSpPr/>
          <p:nvPr/>
        </p:nvSpPr>
        <p:spPr>
          <a:xfrm>
            <a:off x="234963" y="1624525"/>
            <a:ext cx="3025350" cy="3063300"/>
          </a:xfrm>
          <a:prstGeom prst="roundRect">
            <a:avLst>
              <a:gd name="adj" fmla="val 9810"/>
            </a:avLst>
          </a:prstGeom>
          <a:solidFill>
            <a:schemeClr val="accent1"/>
          </a:solidFill>
          <a:ln>
            <a:noFill/>
          </a:ln>
          <a:effectLst>
            <a:outerShdw blurRad="292100" dist="190500" dir="5400000" algn="t" rotWithShape="0">
              <a:srgbClr val="000000">
                <a:alpha val="25000"/>
              </a:srgbClr>
            </a:outerShdw>
          </a:effectLst>
        </p:spPr>
        <p:txBody>
          <a:bodyPr spcFirstLastPara="1" wrap="square" lIns="137150" tIns="22850" rIns="137150" bIns="22850" anchor="t" anchorCtr="0">
            <a:noAutofit/>
          </a:bodyPr>
          <a:lstStyle/>
          <a:p>
            <a:pPr marL="228600" indent="-190500">
              <a:lnSpc>
                <a:spcPct val="115000"/>
              </a:lnSpc>
              <a:spcBef>
                <a:spcPts val="500"/>
              </a:spcBef>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Event fetched by consumer</a:t>
            </a:r>
            <a:endParaRPr sz="1200" b="1">
              <a:solidFill>
                <a:schemeClr val="lt1"/>
              </a:solidFill>
              <a:latin typeface="Montserrat"/>
              <a:ea typeface="Montserrat"/>
              <a:cs typeface="Montserrat"/>
              <a:sym typeface="Montserrat"/>
            </a:endParaRPr>
          </a:p>
          <a:p>
            <a:pPr marL="228600" indent="-190500">
              <a:lnSpc>
                <a:spcPct val="115000"/>
              </a:lnSpc>
              <a:spcBef>
                <a:spcPts val="500"/>
              </a:spcBef>
              <a:spcAft>
                <a:spcPts val="500"/>
              </a:spcAft>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Alice’s account debited</a:t>
            </a:r>
            <a:endParaRPr sz="1200" b="1">
              <a:solidFill>
                <a:schemeClr val="lt1"/>
              </a:solidFill>
              <a:latin typeface="Montserrat"/>
              <a:ea typeface="Montserrat"/>
              <a:cs typeface="Montserrat"/>
              <a:sym typeface="Montserrat"/>
            </a:endParaRPr>
          </a:p>
        </p:txBody>
      </p:sp>
      <p:cxnSp>
        <p:nvCxnSpPr>
          <p:cNvPr id="4670" name="Google Shape;4670;p115"/>
          <p:cNvCxnSpPr>
            <a:stCxn id="4654" idx="3"/>
            <a:endCxn id="4648" idx="1"/>
          </p:cNvCxnSpPr>
          <p:nvPr/>
        </p:nvCxnSpPr>
        <p:spPr>
          <a:xfrm>
            <a:off x="5570484" y="2949738"/>
            <a:ext cx="2369550" cy="175050"/>
          </a:xfrm>
          <a:prstGeom prst="bentConnector3">
            <a:avLst>
              <a:gd name="adj1" fmla="val 59900"/>
            </a:avLst>
          </a:prstGeom>
          <a:noFill/>
          <a:ln w="38100" cap="flat" cmpd="sng">
            <a:solidFill>
              <a:schemeClr val="accent1"/>
            </a:solidFill>
            <a:prstDash val="solid"/>
            <a:round/>
            <a:headEnd type="triangle" w="med" len="med"/>
            <a:tailEnd type="none" w="med" len="med"/>
          </a:ln>
        </p:spPr>
      </p:cxnSp>
      <p:cxnSp>
        <p:nvCxnSpPr>
          <p:cNvPr id="4671" name="Google Shape;4671;p115"/>
          <p:cNvCxnSpPr>
            <a:stCxn id="4647" idx="1"/>
          </p:cNvCxnSpPr>
          <p:nvPr/>
        </p:nvCxnSpPr>
        <p:spPr>
          <a:xfrm flipH="1">
            <a:off x="5572140" y="3668005"/>
            <a:ext cx="2367900" cy="87300"/>
          </a:xfrm>
          <a:prstGeom prst="bentConnector3">
            <a:avLst>
              <a:gd name="adj1" fmla="val 91472"/>
            </a:avLst>
          </a:prstGeom>
          <a:noFill/>
          <a:ln w="38100" cap="flat" cmpd="sng">
            <a:solidFill>
              <a:schemeClr val="accent1"/>
            </a:solidFill>
            <a:prstDash val="solid"/>
            <a:round/>
            <a:headEnd type="triangle" w="med" len="med"/>
            <a:tailEnd type="none" w="med" len="med"/>
          </a:ln>
        </p:spPr>
      </p:cxnSp>
      <p:sp>
        <p:nvSpPr>
          <p:cNvPr id="4672" name="Google Shape;4672;p115"/>
          <p:cNvSpPr/>
          <p:nvPr/>
        </p:nvSpPr>
        <p:spPr>
          <a:xfrm>
            <a:off x="6421965" y="2816352"/>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1</a:t>
            </a:r>
            <a:endParaRPr sz="1500" b="1">
              <a:solidFill>
                <a:srgbClr val="FFFFFF"/>
              </a:solidFill>
              <a:latin typeface="Montserrat"/>
              <a:ea typeface="Montserrat"/>
              <a:cs typeface="Montserrat"/>
              <a:sym typeface="Montserrat"/>
            </a:endParaRPr>
          </a:p>
        </p:txBody>
      </p:sp>
      <p:sp>
        <p:nvSpPr>
          <p:cNvPr id="4673" name="Google Shape;4673;p115"/>
          <p:cNvSpPr/>
          <p:nvPr/>
        </p:nvSpPr>
        <p:spPr>
          <a:xfrm>
            <a:off x="5841492" y="3520440"/>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2</a:t>
            </a:r>
            <a:endParaRPr sz="1500" b="1">
              <a:solidFill>
                <a:srgbClr val="FFFFFF"/>
              </a:solidFill>
              <a:latin typeface="Montserrat"/>
              <a:ea typeface="Montserrat"/>
              <a:cs typeface="Montserrat"/>
              <a:sym typeface="Montserrat"/>
            </a:endParaRPr>
          </a:p>
        </p:txBody>
      </p:sp>
      <p:sp>
        <p:nvSpPr>
          <p:cNvPr id="4674" name="Google Shape;4674;p115"/>
          <p:cNvSpPr txBox="1"/>
          <p:nvPr/>
        </p:nvSpPr>
        <p:spPr>
          <a:xfrm>
            <a:off x="6156960" y="3566160"/>
            <a:ext cx="855000" cy="206850"/>
          </a:xfrm>
          <a:prstGeom prst="rect">
            <a:avLst/>
          </a:prstGeom>
          <a:solidFill>
            <a:schemeClr val="lt1"/>
          </a:solidFill>
          <a:ln>
            <a:noFill/>
          </a:ln>
        </p:spPr>
        <p:txBody>
          <a:bodyPr spcFirstLastPara="1" wrap="square" lIns="45713" tIns="0" rIns="0" bIns="0" anchor="t" anchorCtr="0">
            <a:noAutofit/>
          </a:bodyPr>
          <a:lstStyle/>
          <a:p>
            <a:pPr>
              <a:lnSpc>
                <a:spcPct val="150000"/>
              </a:lnSpc>
            </a:pPr>
            <a:r>
              <a:rPr lang="en-US" sz="1200">
                <a:solidFill>
                  <a:schemeClr val="dk2"/>
                </a:solidFill>
                <a:latin typeface="Montserrat"/>
                <a:ea typeface="Montserrat"/>
                <a:cs typeface="Montserrat"/>
                <a:sym typeface="Montserrat"/>
              </a:rPr>
              <a:t>Alice, ($10)</a:t>
            </a:r>
            <a:endParaRPr sz="1200">
              <a:solidFill>
                <a:schemeClr val="dk2"/>
              </a:solidFill>
              <a:latin typeface="Montserrat"/>
              <a:ea typeface="Montserrat"/>
              <a:cs typeface="Montserrat"/>
              <a:sym typeface="Montserrat"/>
            </a:endParaRPr>
          </a:p>
        </p:txBody>
      </p:sp>
      <p:grpSp>
        <p:nvGrpSpPr>
          <p:cNvPr id="4675" name="Google Shape;4675;p115"/>
          <p:cNvGrpSpPr/>
          <p:nvPr/>
        </p:nvGrpSpPr>
        <p:grpSpPr>
          <a:xfrm>
            <a:off x="3689938" y="5639399"/>
            <a:ext cx="2037450" cy="945900"/>
            <a:chOff x="13618307" y="6347553"/>
            <a:chExt cx="4074900" cy="1891800"/>
          </a:xfrm>
        </p:grpSpPr>
        <p:sp>
          <p:nvSpPr>
            <p:cNvPr id="4676" name="Google Shape;4676;p115"/>
            <p:cNvSpPr/>
            <p:nvPr/>
          </p:nvSpPr>
          <p:spPr>
            <a:xfrm>
              <a:off x="13618307" y="6347553"/>
              <a:ext cx="4074900" cy="18918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sp>
          <p:nvSpPr>
            <p:cNvPr id="4677" name="Google Shape;4677;p115"/>
            <p:cNvSpPr txBox="1"/>
            <p:nvPr/>
          </p:nvSpPr>
          <p:spPr>
            <a:xfrm>
              <a:off x="13870625" y="6498757"/>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Downstream App</a:t>
              </a:r>
              <a:endParaRPr sz="1200">
                <a:solidFill>
                  <a:srgbClr val="040531"/>
                </a:solidFill>
                <a:latin typeface="Montserrat"/>
                <a:ea typeface="Montserrat"/>
                <a:cs typeface="Montserrat"/>
                <a:sym typeface="Montserrat"/>
              </a:endParaRPr>
            </a:p>
          </p:txBody>
        </p:sp>
        <p:sp>
          <p:nvSpPr>
            <p:cNvPr id="4678" name="Google Shape;4678;p115"/>
            <p:cNvSpPr/>
            <p:nvPr/>
          </p:nvSpPr>
          <p:spPr>
            <a:xfrm>
              <a:off x="13930774" y="7440588"/>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82"/>
        <p:cNvGrpSpPr/>
        <p:nvPr/>
      </p:nvGrpSpPr>
      <p:grpSpPr>
        <a:xfrm>
          <a:off x="0" y="0"/>
          <a:ext cx="0" cy="0"/>
          <a:chOff x="0" y="0"/>
          <a:chExt cx="0" cy="0"/>
        </a:xfrm>
      </p:grpSpPr>
      <p:sp>
        <p:nvSpPr>
          <p:cNvPr id="4683" name="Google Shape;4683;p116"/>
          <p:cNvSpPr txBox="1"/>
          <p:nvPr/>
        </p:nvSpPr>
        <p:spPr>
          <a:xfrm>
            <a:off x="3436338" y="918513"/>
            <a:ext cx="6505650" cy="585855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pPr algn="ctr"/>
            <a:r>
              <a:rPr lang="en-US" sz="900" b="1">
                <a:solidFill>
                  <a:schemeClr val="lt1"/>
                </a:solidFill>
                <a:latin typeface="Montserrat"/>
                <a:ea typeface="Montserrat"/>
                <a:cs typeface="Montserrat"/>
                <a:sym typeface="Montserrat"/>
              </a:rPr>
              <a:t>A</a:t>
            </a:r>
            <a:endParaRPr sz="1450">
              <a:solidFill>
                <a:srgbClr val="040531"/>
              </a:solidFill>
              <a:latin typeface="Montserrat"/>
              <a:ea typeface="Montserrat"/>
              <a:cs typeface="Montserrat"/>
              <a:sym typeface="Montserrat"/>
            </a:endParaRPr>
          </a:p>
        </p:txBody>
      </p:sp>
      <p:grpSp>
        <p:nvGrpSpPr>
          <p:cNvPr id="4684" name="Google Shape;4684;p116"/>
          <p:cNvGrpSpPr/>
          <p:nvPr/>
        </p:nvGrpSpPr>
        <p:grpSpPr>
          <a:xfrm>
            <a:off x="7612666" y="5152644"/>
            <a:ext cx="2037450" cy="1432650"/>
            <a:chOff x="19394700" y="2255200"/>
            <a:chExt cx="4074900" cy="2865300"/>
          </a:xfrm>
        </p:grpSpPr>
        <p:sp>
          <p:nvSpPr>
            <p:cNvPr id="4685" name="Google Shape;4685;p116"/>
            <p:cNvSpPr/>
            <p:nvPr/>
          </p:nvSpPr>
          <p:spPr>
            <a:xfrm>
              <a:off x="19394700" y="2255200"/>
              <a:ext cx="4074900" cy="2865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686" name="Google Shape;4686;p116"/>
            <p:cNvGrpSpPr/>
            <p:nvPr/>
          </p:nvGrpSpPr>
          <p:grpSpPr>
            <a:xfrm>
              <a:off x="20625243" y="2399397"/>
              <a:ext cx="1613814" cy="553970"/>
              <a:chOff x="20784509" y="3896697"/>
              <a:chExt cx="1613814" cy="553970"/>
            </a:xfrm>
          </p:grpSpPr>
          <p:pic>
            <p:nvPicPr>
              <p:cNvPr id="4687" name="Google Shape;4687;p116"/>
              <p:cNvPicPr preferRelativeResize="0"/>
              <p:nvPr/>
            </p:nvPicPr>
            <p:blipFill>
              <a:blip r:embed="rId1"/>
              <a:stretch>
                <a:fillRect/>
              </a:stretch>
            </p:blipFill>
            <p:spPr>
              <a:xfrm>
                <a:off x="20784509" y="3899421"/>
                <a:ext cx="333710" cy="548640"/>
              </a:xfrm>
              <a:prstGeom prst="rect">
                <a:avLst/>
              </a:prstGeom>
              <a:noFill/>
              <a:ln>
                <a:noFill/>
              </a:ln>
            </p:spPr>
          </p:pic>
          <p:sp>
            <p:nvSpPr>
              <p:cNvPr id="4688" name="Google Shape;4688;p116"/>
              <p:cNvSpPr txBox="1"/>
              <p:nvPr/>
            </p:nvSpPr>
            <p:spPr>
              <a:xfrm>
                <a:off x="21118223" y="3896697"/>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689" name="Google Shape;4689;p116"/>
            <p:cNvSpPr/>
            <p:nvPr/>
          </p:nvSpPr>
          <p:spPr>
            <a:xfrm>
              <a:off x="19708513" y="3174800"/>
              <a:ext cx="3447300" cy="7215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Consumer Group Coordinator</a:t>
              </a:r>
              <a:endParaRPr sz="950">
                <a:solidFill>
                  <a:schemeClr val="dk2"/>
                </a:solidFill>
                <a:latin typeface="Montserrat SemiBold"/>
                <a:ea typeface="Montserrat SemiBold"/>
                <a:cs typeface="Montserrat SemiBold"/>
                <a:sym typeface="Montserrat SemiBold"/>
              </a:endParaRPr>
            </a:p>
          </p:txBody>
        </p:sp>
        <p:sp>
          <p:nvSpPr>
            <p:cNvPr id="4690" name="Google Shape;4690;p116"/>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b="1">
                  <a:solidFill>
                    <a:schemeClr val="accent3"/>
                  </a:solidFill>
                  <a:latin typeface="Source Code Pro"/>
                  <a:ea typeface="Source Code Pro"/>
                  <a:cs typeface="Source Code Pro"/>
                  <a:sym typeface="Source Code Pro"/>
                </a:rPr>
                <a:t>__consumer_offsets</a:t>
              </a:r>
              <a:r>
                <a:rPr lang="en-US" sz="900">
                  <a:latin typeface="Montserrat"/>
                  <a:ea typeface="Montserrat"/>
                  <a:cs typeface="Montserrat"/>
                  <a:sym typeface="Montserrat"/>
                </a:rPr>
                <a:t> topic</a:t>
              </a:r>
              <a:endParaRPr sz="900">
                <a:latin typeface="Montserrat"/>
                <a:ea typeface="Montserrat"/>
                <a:cs typeface="Montserrat"/>
                <a:sym typeface="Montserrat"/>
              </a:endParaRPr>
            </a:p>
          </p:txBody>
        </p:sp>
      </p:grpSp>
      <p:graphicFrame>
        <p:nvGraphicFramePr>
          <p:cNvPr id="4691" name="Google Shape;4691;p116"/>
          <p:cNvGraphicFramePr/>
          <p:nvPr/>
        </p:nvGraphicFramePr>
        <p:xfrm>
          <a:off x="7930896" y="6148287"/>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a:t>
                      </a:r>
                      <a:endParaRPr sz="9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692" name="Google Shape;4692;p116"/>
          <p:cNvSpPr txBox="1"/>
          <p:nvPr/>
        </p:nvSpPr>
        <p:spPr>
          <a:xfrm>
            <a:off x="9148720" y="6134281"/>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P7</a:t>
            </a:r>
            <a:endParaRPr sz="900">
              <a:latin typeface="Montserrat"/>
              <a:ea typeface="Montserrat"/>
              <a:cs typeface="Montserrat"/>
              <a:sym typeface="Montserrat"/>
            </a:endParaRPr>
          </a:p>
        </p:txBody>
      </p:sp>
      <p:sp>
        <p:nvSpPr>
          <p:cNvPr id="4693" name="Google Shape;4693;p116"/>
          <p:cNvSpPr/>
          <p:nvPr/>
        </p:nvSpPr>
        <p:spPr>
          <a:xfrm>
            <a:off x="7613768" y="2583180"/>
            <a:ext cx="2037450" cy="143265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694" name="Google Shape;4694;p116"/>
          <p:cNvGrpSpPr/>
          <p:nvPr/>
        </p:nvGrpSpPr>
        <p:grpSpPr>
          <a:xfrm>
            <a:off x="8229039" y="2653778"/>
            <a:ext cx="806907" cy="276985"/>
            <a:chOff x="20784509" y="3986550"/>
            <a:chExt cx="1613814" cy="553970"/>
          </a:xfrm>
        </p:grpSpPr>
        <p:pic>
          <p:nvPicPr>
            <p:cNvPr id="4695" name="Google Shape;4695;p116"/>
            <p:cNvPicPr preferRelativeResize="0"/>
            <p:nvPr/>
          </p:nvPicPr>
          <p:blipFill>
            <a:blip r:embed="rId1"/>
            <a:stretch>
              <a:fillRect/>
            </a:stretch>
          </p:blipFill>
          <p:spPr>
            <a:xfrm>
              <a:off x="20784509" y="3989274"/>
              <a:ext cx="333710" cy="548640"/>
            </a:xfrm>
            <a:prstGeom prst="rect">
              <a:avLst/>
            </a:prstGeom>
            <a:noFill/>
            <a:ln>
              <a:noFill/>
            </a:ln>
          </p:spPr>
        </p:pic>
        <p:sp>
          <p:nvSpPr>
            <p:cNvPr id="4696" name="Google Shape;4696;p116"/>
            <p:cNvSpPr txBox="1"/>
            <p:nvPr/>
          </p:nvSpPr>
          <p:spPr>
            <a:xfrm>
              <a:off x="21118223" y="3986550"/>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697" name="Google Shape;4697;p116"/>
          <p:cNvSpPr txBox="1"/>
          <p:nvPr/>
        </p:nvSpPr>
        <p:spPr>
          <a:xfrm>
            <a:off x="7804943" y="3760041"/>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698" name="Google Shape;4698;p116"/>
          <p:cNvGraphicFramePr/>
          <p:nvPr/>
        </p:nvGraphicFramePr>
        <p:xfrm>
          <a:off x="7930896" y="35818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699" name="Google Shape;4699;p116"/>
          <p:cNvSpPr txBox="1"/>
          <p:nvPr/>
        </p:nvSpPr>
        <p:spPr>
          <a:xfrm>
            <a:off x="7804943" y="3265223"/>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transfers topic</a:t>
            </a:r>
            <a:endParaRPr sz="900">
              <a:latin typeface="Montserrat"/>
              <a:ea typeface="Montserrat"/>
              <a:cs typeface="Montserrat"/>
              <a:sym typeface="Montserrat"/>
            </a:endParaRPr>
          </a:p>
        </p:txBody>
      </p:sp>
      <p:graphicFrame>
        <p:nvGraphicFramePr>
          <p:cNvPr id="4700" name="Google Shape;4700;p116"/>
          <p:cNvGraphicFramePr/>
          <p:nvPr/>
        </p:nvGraphicFramePr>
        <p:xfrm>
          <a:off x="7930896" y="3083546"/>
          <a:ext cx="1220750" cy="198125"/>
        </p:xfrm>
        <a:graphic>
          <a:graphicData uri="http://schemas.openxmlformats.org/drawingml/2006/table">
            <a:tbl>
              <a:tblPr>
                <a:noFill/>
              </a:tblPr>
              <a:tblGrid>
                <a:gridCol w="244150"/>
                <a:gridCol w="244150"/>
                <a:gridCol w="244150"/>
                <a:gridCol w="244150"/>
                <a:gridCol w="244150"/>
              </a:tblGrid>
              <a:tr h="198125">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A-&gt;B</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701" name="Google Shape;4701;p116"/>
          <p:cNvSpPr/>
          <p:nvPr/>
        </p:nvSpPr>
        <p:spPr>
          <a:xfrm>
            <a:off x="7613774" y="4108693"/>
            <a:ext cx="2037450" cy="9459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702" name="Google Shape;4702;p116"/>
          <p:cNvGrpSpPr/>
          <p:nvPr/>
        </p:nvGrpSpPr>
        <p:grpSpPr>
          <a:xfrm>
            <a:off x="8229046" y="4180826"/>
            <a:ext cx="806907" cy="276985"/>
            <a:chOff x="20784509" y="3988206"/>
            <a:chExt cx="1613814" cy="553970"/>
          </a:xfrm>
        </p:grpSpPr>
        <p:pic>
          <p:nvPicPr>
            <p:cNvPr id="4703" name="Google Shape;4703;p116"/>
            <p:cNvPicPr preferRelativeResize="0"/>
            <p:nvPr/>
          </p:nvPicPr>
          <p:blipFill>
            <a:blip r:embed="rId1"/>
            <a:stretch>
              <a:fillRect/>
            </a:stretch>
          </p:blipFill>
          <p:spPr>
            <a:xfrm>
              <a:off x="20784509" y="3989274"/>
              <a:ext cx="333710" cy="548640"/>
            </a:xfrm>
            <a:prstGeom prst="rect">
              <a:avLst/>
            </a:prstGeom>
            <a:noFill/>
            <a:ln>
              <a:noFill/>
            </a:ln>
          </p:spPr>
        </p:pic>
        <p:sp>
          <p:nvSpPr>
            <p:cNvPr id="4704" name="Google Shape;4704;p116"/>
            <p:cNvSpPr txBox="1"/>
            <p:nvPr/>
          </p:nvSpPr>
          <p:spPr>
            <a:xfrm>
              <a:off x="21118223" y="3988206"/>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705" name="Google Shape;4705;p116"/>
          <p:cNvSpPr txBox="1"/>
          <p:nvPr/>
        </p:nvSpPr>
        <p:spPr>
          <a:xfrm>
            <a:off x="7804949" y="4790735"/>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706" name="Google Shape;4706;p116"/>
          <p:cNvGraphicFramePr/>
          <p:nvPr/>
        </p:nvGraphicFramePr>
        <p:xfrm>
          <a:off x="7930896" y="46105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707" name="Google Shape;4707;p116"/>
          <p:cNvSpPr txBox="1"/>
          <p:nvPr/>
        </p:nvSpPr>
        <p:spPr>
          <a:xfrm>
            <a:off x="9149835" y="3069830"/>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708" name="Google Shape;4708;p116"/>
          <p:cNvSpPr txBox="1"/>
          <p:nvPr/>
        </p:nvSpPr>
        <p:spPr>
          <a:xfrm>
            <a:off x="9149835" y="3563606"/>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709" name="Google Shape;4709;p116"/>
          <p:cNvSpPr txBox="1"/>
          <p:nvPr/>
        </p:nvSpPr>
        <p:spPr>
          <a:xfrm>
            <a:off x="9149841" y="4596878"/>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P1</a:t>
            </a:r>
            <a:endParaRPr sz="900">
              <a:latin typeface="Montserrat"/>
              <a:ea typeface="Montserrat"/>
              <a:cs typeface="Montserrat"/>
              <a:sym typeface="Montserrat"/>
            </a:endParaRPr>
          </a:p>
        </p:txBody>
      </p:sp>
      <p:sp>
        <p:nvSpPr>
          <p:cNvPr id="4710" name="Google Shape;4710;p116"/>
          <p:cNvSpPr/>
          <p:nvPr/>
        </p:nvSpPr>
        <p:spPr>
          <a:xfrm>
            <a:off x="7972044" y="304696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711" name="Google Shape;4711;p116"/>
          <p:cNvSpPr/>
          <p:nvPr/>
        </p:nvSpPr>
        <p:spPr>
          <a:xfrm>
            <a:off x="7929479" y="3149355"/>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712" name="Google Shape;4712;p116"/>
          <p:cNvSpPr/>
          <p:nvPr/>
        </p:nvSpPr>
        <p:spPr>
          <a:xfrm>
            <a:off x="7946290" y="462749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713" name="Google Shape;4713;p116"/>
          <p:cNvSpPr/>
          <p:nvPr/>
        </p:nvSpPr>
        <p:spPr>
          <a:xfrm>
            <a:off x="7946290" y="6159844"/>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714" name="Google Shape;4714;p116"/>
          <p:cNvSpPr/>
          <p:nvPr/>
        </p:nvSpPr>
        <p:spPr>
          <a:xfrm>
            <a:off x="7926324" y="349811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715" name="Google Shape;4715;p116"/>
          <p:cNvSpPr/>
          <p:nvPr/>
        </p:nvSpPr>
        <p:spPr>
          <a:xfrm>
            <a:off x="7927424" y="368099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716" name="Google Shape;4716;p116"/>
          <p:cNvSpPr/>
          <p:nvPr/>
        </p:nvSpPr>
        <p:spPr>
          <a:xfrm>
            <a:off x="7926324" y="3590155"/>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717" name="Google Shape;4717;p116"/>
          <p:cNvSpPr/>
          <p:nvPr/>
        </p:nvSpPr>
        <p:spPr>
          <a:xfrm>
            <a:off x="7926324" y="304696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718" name="Google Shape;4718;p116"/>
          <p:cNvSpPr/>
          <p:nvPr/>
        </p:nvSpPr>
        <p:spPr>
          <a:xfrm>
            <a:off x="7926324" y="4549678"/>
            <a:ext cx="8235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719" name="Google Shape;4719;p116"/>
          <p:cNvSpPr/>
          <p:nvPr/>
        </p:nvSpPr>
        <p:spPr>
          <a:xfrm>
            <a:off x="7926324" y="4686838"/>
            <a:ext cx="8235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grpSp>
        <p:nvGrpSpPr>
          <p:cNvPr id="4720" name="Google Shape;4720;p116"/>
          <p:cNvGrpSpPr/>
          <p:nvPr/>
        </p:nvGrpSpPr>
        <p:grpSpPr>
          <a:xfrm>
            <a:off x="3689938" y="5639399"/>
            <a:ext cx="2037450" cy="945900"/>
            <a:chOff x="13618307" y="6347553"/>
            <a:chExt cx="4074900" cy="1891800"/>
          </a:xfrm>
        </p:grpSpPr>
        <p:sp>
          <p:nvSpPr>
            <p:cNvPr id="4721" name="Google Shape;4721;p116"/>
            <p:cNvSpPr/>
            <p:nvPr/>
          </p:nvSpPr>
          <p:spPr>
            <a:xfrm>
              <a:off x="13618307" y="6347553"/>
              <a:ext cx="4074900" cy="18918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sp>
          <p:nvSpPr>
            <p:cNvPr id="4722" name="Google Shape;4722;p116"/>
            <p:cNvSpPr txBox="1"/>
            <p:nvPr/>
          </p:nvSpPr>
          <p:spPr>
            <a:xfrm>
              <a:off x="13870625" y="6498757"/>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Downstream App</a:t>
              </a:r>
              <a:endParaRPr sz="1200">
                <a:solidFill>
                  <a:srgbClr val="040531"/>
                </a:solidFill>
                <a:latin typeface="Montserrat"/>
                <a:ea typeface="Montserrat"/>
                <a:cs typeface="Montserrat"/>
                <a:sym typeface="Montserrat"/>
              </a:endParaRPr>
            </a:p>
          </p:txBody>
        </p:sp>
        <p:sp>
          <p:nvSpPr>
            <p:cNvPr id="4723" name="Google Shape;4723;p116"/>
            <p:cNvSpPr/>
            <p:nvPr/>
          </p:nvSpPr>
          <p:spPr>
            <a:xfrm>
              <a:off x="13930774" y="7440588"/>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grpSp>
      <p:sp>
        <p:nvSpPr>
          <p:cNvPr id="4724" name="Google Shape;4724;p116"/>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System Failure Without Transactions</a:t>
            </a:r>
            <a:endParaRPr lang="en-US"/>
          </a:p>
        </p:txBody>
      </p:sp>
      <p:grpSp>
        <p:nvGrpSpPr>
          <p:cNvPr id="4725" name="Google Shape;4725;p116"/>
          <p:cNvGrpSpPr/>
          <p:nvPr/>
        </p:nvGrpSpPr>
        <p:grpSpPr>
          <a:xfrm>
            <a:off x="3689934" y="2706888"/>
            <a:ext cx="2037450" cy="1276650"/>
            <a:chOff x="13119200" y="4409050"/>
            <a:chExt cx="4074900" cy="2553300"/>
          </a:xfrm>
        </p:grpSpPr>
        <p:sp>
          <p:nvSpPr>
            <p:cNvPr id="4726" name="Google Shape;4726;p116"/>
            <p:cNvSpPr/>
            <p:nvPr/>
          </p:nvSpPr>
          <p:spPr>
            <a:xfrm>
              <a:off x="13119200" y="4409050"/>
              <a:ext cx="4074900" cy="2553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727" name="Google Shape;4727;p116"/>
            <p:cNvGrpSpPr/>
            <p:nvPr/>
          </p:nvGrpSpPr>
          <p:grpSpPr>
            <a:xfrm>
              <a:off x="13372850" y="4573750"/>
              <a:ext cx="3567600" cy="2223901"/>
              <a:chOff x="13372850" y="5509550"/>
              <a:chExt cx="3567600" cy="2223901"/>
            </a:xfrm>
          </p:grpSpPr>
          <p:sp>
            <p:nvSpPr>
              <p:cNvPr id="4728" name="Google Shape;4728;p116"/>
              <p:cNvSpPr txBox="1"/>
              <p:nvPr/>
            </p:nvSpPr>
            <p:spPr>
              <a:xfrm>
                <a:off x="13372850" y="6344452"/>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Funds Transfer App</a:t>
                </a:r>
                <a:endParaRPr sz="1200">
                  <a:solidFill>
                    <a:schemeClr val="dk2"/>
                  </a:solidFill>
                  <a:latin typeface="Montserrat"/>
                  <a:ea typeface="Montserrat"/>
                  <a:cs typeface="Montserrat"/>
                  <a:sym typeface="Montserrat"/>
                </a:endParaRPr>
              </a:p>
            </p:txBody>
          </p:sp>
          <p:sp>
            <p:nvSpPr>
              <p:cNvPr id="4729" name="Google Shape;4729;p116"/>
              <p:cNvSpPr/>
              <p:nvPr/>
            </p:nvSpPr>
            <p:spPr>
              <a:xfrm>
                <a:off x="13433000" y="5509550"/>
                <a:ext cx="3447300" cy="6420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Consumer API</a:t>
                </a:r>
                <a:endParaRPr sz="950">
                  <a:solidFill>
                    <a:schemeClr val="dk2"/>
                  </a:solidFill>
                  <a:latin typeface="Montserrat SemiBold"/>
                  <a:ea typeface="Montserrat SemiBold"/>
                  <a:cs typeface="Montserrat SemiBold"/>
                  <a:sym typeface="Montserrat SemiBold"/>
                </a:endParaRPr>
              </a:p>
            </p:txBody>
          </p:sp>
          <p:sp>
            <p:nvSpPr>
              <p:cNvPr id="4730" name="Google Shape;4730;p116"/>
              <p:cNvSpPr/>
              <p:nvPr/>
            </p:nvSpPr>
            <p:spPr>
              <a:xfrm>
                <a:off x="13433000" y="7091451"/>
                <a:ext cx="3447300" cy="6420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Producer API</a:t>
                </a:r>
                <a:endParaRPr sz="950">
                  <a:solidFill>
                    <a:schemeClr val="dk2"/>
                  </a:solidFill>
                  <a:latin typeface="Montserrat SemiBold"/>
                  <a:ea typeface="Montserrat SemiBold"/>
                  <a:cs typeface="Montserrat SemiBold"/>
                  <a:sym typeface="Montserrat SemiBold"/>
                </a:endParaRPr>
              </a:p>
            </p:txBody>
          </p:sp>
        </p:grpSp>
      </p:grpSp>
      <p:grpSp>
        <p:nvGrpSpPr>
          <p:cNvPr id="4731" name="Google Shape;4731;p116"/>
          <p:cNvGrpSpPr/>
          <p:nvPr/>
        </p:nvGrpSpPr>
        <p:grpSpPr>
          <a:xfrm>
            <a:off x="3839753" y="1063233"/>
            <a:ext cx="587250" cy="718340"/>
            <a:chOff x="13531976" y="2032065"/>
            <a:chExt cx="1174500" cy="1436680"/>
          </a:xfrm>
        </p:grpSpPr>
        <p:grpSp>
          <p:nvGrpSpPr>
            <p:cNvPr id="4732" name="Google Shape;4732;p116"/>
            <p:cNvGrpSpPr/>
            <p:nvPr/>
          </p:nvGrpSpPr>
          <p:grpSpPr>
            <a:xfrm>
              <a:off x="13658326" y="2032065"/>
              <a:ext cx="921781" cy="862672"/>
              <a:chOff x="8749413" y="10236763"/>
              <a:chExt cx="921781" cy="862672"/>
            </a:xfrm>
          </p:grpSpPr>
          <p:sp>
            <p:nvSpPr>
              <p:cNvPr id="4733" name="Google Shape;4733;p116"/>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734" name="Google Shape;4734;p116"/>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735" name="Google Shape;4735;p116"/>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736" name="Google Shape;4736;p116"/>
            <p:cNvSpPr txBox="1"/>
            <p:nvPr/>
          </p:nvSpPr>
          <p:spPr>
            <a:xfrm>
              <a:off x="13531976"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Alice</a:t>
              </a:r>
              <a:endParaRPr sz="1200">
                <a:solidFill>
                  <a:schemeClr val="dk2"/>
                </a:solidFill>
                <a:latin typeface="Montserrat"/>
                <a:ea typeface="Montserrat"/>
                <a:cs typeface="Montserrat"/>
                <a:sym typeface="Montserrat"/>
              </a:endParaRPr>
            </a:p>
          </p:txBody>
        </p:sp>
      </p:grpSp>
      <p:grpSp>
        <p:nvGrpSpPr>
          <p:cNvPr id="4737" name="Google Shape;4737;p116"/>
          <p:cNvGrpSpPr/>
          <p:nvPr/>
        </p:nvGrpSpPr>
        <p:grpSpPr>
          <a:xfrm>
            <a:off x="3839747" y="1781633"/>
            <a:ext cx="587250" cy="718340"/>
            <a:chOff x="15606813" y="2032065"/>
            <a:chExt cx="1174500" cy="1436680"/>
          </a:xfrm>
        </p:grpSpPr>
        <p:grpSp>
          <p:nvGrpSpPr>
            <p:cNvPr id="4738" name="Google Shape;4738;p116"/>
            <p:cNvGrpSpPr/>
            <p:nvPr/>
          </p:nvGrpSpPr>
          <p:grpSpPr>
            <a:xfrm>
              <a:off x="15733176" y="2032065"/>
              <a:ext cx="921781" cy="862672"/>
              <a:chOff x="8749413" y="10236763"/>
              <a:chExt cx="921781" cy="862672"/>
            </a:xfrm>
          </p:grpSpPr>
          <p:sp>
            <p:nvSpPr>
              <p:cNvPr id="4739" name="Google Shape;4739;p116"/>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740" name="Google Shape;4740;p116"/>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741" name="Google Shape;4741;p116"/>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742" name="Google Shape;4742;p116"/>
            <p:cNvSpPr txBox="1"/>
            <p:nvPr/>
          </p:nvSpPr>
          <p:spPr>
            <a:xfrm>
              <a:off x="15606813"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Bob</a:t>
              </a:r>
              <a:endParaRPr sz="1200">
                <a:solidFill>
                  <a:schemeClr val="dk2"/>
                </a:solidFill>
                <a:latin typeface="Montserrat"/>
                <a:ea typeface="Montserrat"/>
                <a:cs typeface="Montserrat"/>
                <a:sym typeface="Montserrat"/>
              </a:endParaRPr>
            </a:p>
          </p:txBody>
        </p:sp>
      </p:grpSp>
      <p:sp>
        <p:nvSpPr>
          <p:cNvPr id="4743" name="Google Shape;4743;p116"/>
          <p:cNvSpPr txBox="1"/>
          <p:nvPr/>
        </p:nvSpPr>
        <p:spPr>
          <a:xfrm>
            <a:off x="4538078" y="1489363"/>
            <a:ext cx="1212300" cy="461651"/>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transfer $10</a:t>
            </a:r>
            <a:br>
              <a:rPr lang="en-US" sz="1200">
                <a:solidFill>
                  <a:schemeClr val="dk2"/>
                </a:solidFill>
                <a:latin typeface="Montserrat"/>
                <a:ea typeface="Montserrat"/>
                <a:cs typeface="Montserrat"/>
                <a:sym typeface="Montserrat"/>
              </a:rPr>
            </a:br>
            <a:r>
              <a:rPr lang="en-US" sz="1200">
                <a:solidFill>
                  <a:schemeClr val="dk2"/>
                </a:solidFill>
                <a:latin typeface="Montserrat"/>
                <a:ea typeface="Montserrat"/>
                <a:cs typeface="Montserrat"/>
                <a:sym typeface="Montserrat"/>
              </a:rPr>
              <a:t>Alice → Bob</a:t>
            </a:r>
            <a:endParaRPr sz="1200">
              <a:solidFill>
                <a:schemeClr val="dk2"/>
              </a:solidFill>
              <a:latin typeface="Montserrat"/>
              <a:ea typeface="Montserrat"/>
              <a:cs typeface="Montserrat"/>
              <a:sym typeface="Montserrat"/>
            </a:endParaRPr>
          </a:p>
        </p:txBody>
      </p:sp>
      <p:grpSp>
        <p:nvGrpSpPr>
          <p:cNvPr id="4744" name="Google Shape;4744;p116"/>
          <p:cNvGrpSpPr/>
          <p:nvPr/>
        </p:nvGrpSpPr>
        <p:grpSpPr>
          <a:xfrm>
            <a:off x="3689928" y="4042313"/>
            <a:ext cx="2037450" cy="1276650"/>
            <a:chOff x="13027225" y="6714625"/>
            <a:chExt cx="4074900" cy="2553300"/>
          </a:xfrm>
        </p:grpSpPr>
        <p:sp>
          <p:nvSpPr>
            <p:cNvPr id="4745" name="Google Shape;4745;p116"/>
            <p:cNvSpPr/>
            <p:nvPr/>
          </p:nvSpPr>
          <p:spPr>
            <a:xfrm>
              <a:off x="13027225" y="6714625"/>
              <a:ext cx="4074900" cy="2553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746" name="Google Shape;4746;p116"/>
            <p:cNvGrpSpPr/>
            <p:nvPr/>
          </p:nvGrpSpPr>
          <p:grpSpPr>
            <a:xfrm>
              <a:off x="13280875" y="6879324"/>
              <a:ext cx="3567600" cy="2223901"/>
              <a:chOff x="13372850" y="5509550"/>
              <a:chExt cx="3567600" cy="2223901"/>
            </a:xfrm>
          </p:grpSpPr>
          <p:sp>
            <p:nvSpPr>
              <p:cNvPr id="4747" name="Google Shape;4747;p116"/>
              <p:cNvSpPr txBox="1"/>
              <p:nvPr/>
            </p:nvSpPr>
            <p:spPr>
              <a:xfrm>
                <a:off x="13372850" y="6344452"/>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Funds Transfer App</a:t>
                </a:r>
                <a:endParaRPr sz="1200">
                  <a:solidFill>
                    <a:schemeClr val="dk2"/>
                  </a:solidFill>
                  <a:latin typeface="Montserrat"/>
                  <a:ea typeface="Montserrat"/>
                  <a:cs typeface="Montserrat"/>
                  <a:sym typeface="Montserrat"/>
                </a:endParaRPr>
              </a:p>
            </p:txBody>
          </p:sp>
          <p:sp>
            <p:nvSpPr>
              <p:cNvPr id="4748" name="Google Shape;4748;p116"/>
              <p:cNvSpPr/>
              <p:nvPr/>
            </p:nvSpPr>
            <p:spPr>
              <a:xfrm>
                <a:off x="13433000" y="5509550"/>
                <a:ext cx="3447300" cy="6420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Consumer API</a:t>
                </a:r>
                <a:endParaRPr sz="950">
                  <a:solidFill>
                    <a:schemeClr val="dk2"/>
                  </a:solidFill>
                  <a:latin typeface="Montserrat SemiBold"/>
                  <a:ea typeface="Montserrat SemiBold"/>
                  <a:cs typeface="Montserrat SemiBold"/>
                  <a:sym typeface="Montserrat SemiBold"/>
                </a:endParaRPr>
              </a:p>
            </p:txBody>
          </p:sp>
          <p:sp>
            <p:nvSpPr>
              <p:cNvPr id="4749" name="Google Shape;4749;p116"/>
              <p:cNvSpPr/>
              <p:nvPr/>
            </p:nvSpPr>
            <p:spPr>
              <a:xfrm>
                <a:off x="13433000" y="7091451"/>
                <a:ext cx="3447300" cy="6420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Producer API</a:t>
                </a:r>
                <a:endParaRPr sz="950">
                  <a:solidFill>
                    <a:schemeClr val="dk2"/>
                  </a:solidFill>
                  <a:latin typeface="Montserrat SemiBold"/>
                  <a:ea typeface="Montserrat SemiBold"/>
                  <a:cs typeface="Montserrat SemiBold"/>
                  <a:sym typeface="Montserrat SemiBold"/>
                </a:endParaRPr>
              </a:p>
            </p:txBody>
          </p:sp>
        </p:grpSp>
      </p:grpSp>
      <p:cxnSp>
        <p:nvCxnSpPr>
          <p:cNvPr id="4750" name="Google Shape;4750;p116"/>
          <p:cNvCxnSpPr>
            <a:stCxn id="4723" idx="3"/>
            <a:endCxn id="4715" idx="1"/>
          </p:cNvCxnSpPr>
          <p:nvPr/>
        </p:nvCxnSpPr>
        <p:spPr>
          <a:xfrm rot="10800000" flipH="1">
            <a:off x="5569821" y="3758916"/>
            <a:ext cx="2357550" cy="2587500"/>
          </a:xfrm>
          <a:prstGeom prst="bentConnector3">
            <a:avLst>
              <a:gd name="adj1" fmla="val 74760"/>
            </a:avLst>
          </a:prstGeom>
          <a:noFill/>
          <a:ln w="38100" cap="flat" cmpd="sng">
            <a:solidFill>
              <a:schemeClr val="accent1"/>
            </a:solidFill>
            <a:prstDash val="solid"/>
            <a:round/>
            <a:headEnd type="triangle" w="med" len="med"/>
            <a:tailEnd type="none" w="med" len="med"/>
          </a:ln>
        </p:spPr>
      </p:cxnSp>
      <p:sp>
        <p:nvSpPr>
          <p:cNvPr id="4751" name="Google Shape;4751;p116"/>
          <p:cNvSpPr/>
          <p:nvPr/>
        </p:nvSpPr>
        <p:spPr>
          <a:xfrm rot="2700798">
            <a:off x="3776918" y="2430823"/>
            <a:ext cx="1828791" cy="1828791"/>
          </a:xfrm>
          <a:prstGeom prst="mathPlus">
            <a:avLst>
              <a:gd name="adj1" fmla="val 23520"/>
            </a:avLst>
          </a:prstGeom>
          <a:solidFill>
            <a:srgbClr val="CC0000">
              <a:alpha val="77650"/>
            </a:srgbClr>
          </a:solidFill>
          <a:ln>
            <a:noFill/>
          </a:ln>
        </p:spPr>
        <p:txBody>
          <a:bodyPr spcFirstLastPara="1" wrap="square" lIns="45713" tIns="45713" rIns="45713" bIns="45713" anchor="ctr" anchorCtr="0">
            <a:noAutofit/>
          </a:bodyPr>
          <a:lstStyle/>
          <a:p>
            <a:endParaRPr sz="900"/>
          </a:p>
        </p:txBody>
      </p:sp>
      <p:sp>
        <p:nvSpPr>
          <p:cNvPr id="4752" name="Google Shape;4752;p116"/>
          <p:cNvSpPr/>
          <p:nvPr/>
        </p:nvSpPr>
        <p:spPr>
          <a:xfrm>
            <a:off x="234963" y="1624525"/>
            <a:ext cx="3025350" cy="3324150"/>
          </a:xfrm>
          <a:prstGeom prst="roundRect">
            <a:avLst>
              <a:gd name="adj" fmla="val 9810"/>
            </a:avLst>
          </a:prstGeom>
          <a:solidFill>
            <a:schemeClr val="accent1"/>
          </a:solidFill>
          <a:ln>
            <a:noFill/>
          </a:ln>
          <a:effectLst>
            <a:outerShdw blurRad="292100" dist="190500" dir="5400000" algn="t" rotWithShape="0">
              <a:srgbClr val="000000">
                <a:alpha val="25000"/>
              </a:srgbClr>
            </a:outerShdw>
          </a:effectLst>
        </p:spPr>
        <p:txBody>
          <a:bodyPr spcFirstLastPara="1" wrap="square" lIns="137150" tIns="22850" rIns="137150" bIns="22850" anchor="t" anchorCtr="0">
            <a:noAutofit/>
          </a:bodyPr>
          <a:lstStyle/>
          <a:p>
            <a:pPr marL="228600" indent="-190500">
              <a:lnSpc>
                <a:spcPct val="115000"/>
              </a:lnSpc>
              <a:spcBef>
                <a:spcPts val="500"/>
              </a:spcBef>
              <a:buClr>
                <a:schemeClr val="lt1"/>
              </a:buClr>
              <a:buSzPts val="2400"/>
              <a:buFont typeface="Montserrat"/>
              <a:buAutoNum type="arabicPeriod"/>
            </a:pPr>
            <a:r>
              <a:rPr lang="en-US" sz="1200">
                <a:solidFill>
                  <a:schemeClr val="lt1"/>
                </a:solidFill>
                <a:latin typeface="Montserrat"/>
                <a:ea typeface="Montserrat"/>
                <a:cs typeface="Montserrat"/>
                <a:sym typeface="Montserrat"/>
              </a:rPr>
              <a:t>Event fetched by consumer</a:t>
            </a:r>
            <a:endParaRPr sz="1200">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a:solidFill>
                  <a:schemeClr val="lt1"/>
                </a:solidFill>
                <a:latin typeface="Montserrat"/>
                <a:ea typeface="Montserrat"/>
                <a:cs typeface="Montserrat"/>
                <a:sym typeface="Montserrat"/>
              </a:rPr>
              <a:t>Alice’s account debited</a:t>
            </a:r>
            <a:endParaRPr sz="1200">
              <a:solidFill>
                <a:schemeClr val="lt1"/>
              </a:solidFill>
              <a:latin typeface="Montserrat"/>
              <a:ea typeface="Montserrat"/>
              <a:cs typeface="Montserrat"/>
              <a:sym typeface="Montserrat"/>
            </a:endParaRPr>
          </a:p>
          <a:p>
            <a:pPr>
              <a:lnSpc>
                <a:spcPct val="115000"/>
              </a:lnSpc>
              <a:spcBef>
                <a:spcPts val="500"/>
              </a:spcBef>
            </a:pPr>
            <a:r>
              <a:rPr lang="en-US" sz="1200" b="1">
                <a:solidFill>
                  <a:schemeClr val="lt1"/>
                </a:solidFill>
                <a:latin typeface="Montserrat"/>
                <a:ea typeface="Montserrat"/>
                <a:cs typeface="Montserrat"/>
                <a:sym typeface="Montserrat"/>
              </a:rPr>
              <a:t>Application instance fails without committing offset and new application instance starts</a:t>
            </a:r>
            <a:endParaRPr sz="1200" b="1">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Event fetched by consumer</a:t>
            </a:r>
            <a:endParaRPr sz="1200" b="1">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Alice’s account is debited a second time</a:t>
            </a:r>
            <a:endParaRPr sz="1200" b="1">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Bob’s account is credited</a:t>
            </a:r>
            <a:endParaRPr sz="1200" b="1">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Consumer offset committed</a:t>
            </a:r>
            <a:endParaRPr sz="1200" b="1">
              <a:solidFill>
                <a:schemeClr val="lt1"/>
              </a:solidFill>
              <a:latin typeface="Montserrat"/>
              <a:ea typeface="Montserrat"/>
              <a:cs typeface="Montserrat"/>
              <a:sym typeface="Montserrat"/>
            </a:endParaRPr>
          </a:p>
          <a:p>
            <a:pPr marL="228600" indent="-190500">
              <a:lnSpc>
                <a:spcPct val="115000"/>
              </a:lnSpc>
              <a:spcBef>
                <a:spcPts val="500"/>
              </a:spcBef>
              <a:spcAft>
                <a:spcPts val="500"/>
              </a:spcAft>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Two debit events processed by downstream consumer</a:t>
            </a:r>
            <a:endParaRPr sz="1200" b="1">
              <a:solidFill>
                <a:schemeClr val="lt1"/>
              </a:solidFill>
              <a:latin typeface="Montserrat"/>
              <a:ea typeface="Montserrat"/>
              <a:cs typeface="Montserrat"/>
              <a:sym typeface="Montserrat"/>
            </a:endParaRPr>
          </a:p>
        </p:txBody>
      </p:sp>
      <p:cxnSp>
        <p:nvCxnSpPr>
          <p:cNvPr id="4753" name="Google Shape;4753;p116"/>
          <p:cNvCxnSpPr>
            <a:stCxn id="4729" idx="3"/>
            <a:endCxn id="4717" idx="1"/>
          </p:cNvCxnSpPr>
          <p:nvPr/>
        </p:nvCxnSpPr>
        <p:spPr>
          <a:xfrm>
            <a:off x="5570484" y="2949738"/>
            <a:ext cx="2355900" cy="175050"/>
          </a:xfrm>
          <a:prstGeom prst="bentConnector3">
            <a:avLst>
              <a:gd name="adj1" fmla="val 49999"/>
            </a:avLst>
          </a:prstGeom>
          <a:noFill/>
          <a:ln w="19050" cap="flat" cmpd="sng">
            <a:solidFill>
              <a:schemeClr val="accent1"/>
            </a:solidFill>
            <a:prstDash val="solid"/>
            <a:round/>
            <a:headEnd type="triangle" w="med" len="med"/>
            <a:tailEnd type="none" w="med" len="med"/>
          </a:ln>
        </p:spPr>
      </p:cxnSp>
      <p:cxnSp>
        <p:nvCxnSpPr>
          <p:cNvPr id="4754" name="Google Shape;4754;p116"/>
          <p:cNvCxnSpPr>
            <a:stCxn id="4714" idx="1"/>
            <a:endCxn id="4730" idx="3"/>
          </p:cNvCxnSpPr>
          <p:nvPr/>
        </p:nvCxnSpPr>
        <p:spPr>
          <a:xfrm flipH="1">
            <a:off x="5570424" y="3575968"/>
            <a:ext cx="2355900" cy="164700"/>
          </a:xfrm>
          <a:prstGeom prst="bentConnector3">
            <a:avLst>
              <a:gd name="adj1" fmla="val 49999"/>
            </a:avLst>
          </a:prstGeom>
          <a:noFill/>
          <a:ln w="19050" cap="flat" cmpd="sng">
            <a:solidFill>
              <a:schemeClr val="accent1"/>
            </a:solidFill>
            <a:prstDash val="solid"/>
            <a:round/>
            <a:headEnd type="triangle" w="med" len="med"/>
            <a:tailEnd type="none" w="med" len="med"/>
          </a:ln>
        </p:spPr>
      </p:cxnSp>
      <p:sp>
        <p:nvSpPr>
          <p:cNvPr id="4755" name="Google Shape;4755;p116"/>
          <p:cNvSpPr/>
          <p:nvPr/>
        </p:nvSpPr>
        <p:spPr>
          <a:xfrm>
            <a:off x="6196065" y="2809202"/>
            <a:ext cx="274350" cy="274350"/>
          </a:xfrm>
          <a:prstGeom prst="ellipse">
            <a:avLst/>
          </a:prstGeom>
          <a:solidFill>
            <a:srgbClr val="0E68BC">
              <a:alpha val="65730"/>
            </a:srgbClr>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1</a:t>
            </a:r>
            <a:endParaRPr sz="1500" b="1">
              <a:solidFill>
                <a:srgbClr val="FFFFFF"/>
              </a:solidFill>
              <a:latin typeface="Montserrat"/>
              <a:ea typeface="Montserrat"/>
              <a:cs typeface="Montserrat"/>
              <a:sym typeface="Montserrat"/>
            </a:endParaRPr>
          </a:p>
        </p:txBody>
      </p:sp>
      <p:cxnSp>
        <p:nvCxnSpPr>
          <p:cNvPr id="4756" name="Google Shape;4756;p116"/>
          <p:cNvCxnSpPr>
            <a:stCxn id="4716" idx="1"/>
            <a:endCxn id="4749" idx="3"/>
          </p:cNvCxnSpPr>
          <p:nvPr/>
        </p:nvCxnSpPr>
        <p:spPr>
          <a:xfrm flipH="1">
            <a:off x="5570424" y="3668005"/>
            <a:ext cx="2355900" cy="1408050"/>
          </a:xfrm>
          <a:prstGeom prst="bentConnector3">
            <a:avLst>
              <a:gd name="adj1" fmla="val 30301"/>
            </a:avLst>
          </a:prstGeom>
          <a:noFill/>
          <a:ln w="38100" cap="flat" cmpd="sng">
            <a:solidFill>
              <a:schemeClr val="accent1"/>
            </a:solidFill>
            <a:prstDash val="solid"/>
            <a:round/>
            <a:headEnd type="triangle" w="med" len="med"/>
            <a:tailEnd type="none" w="med" len="med"/>
          </a:ln>
        </p:spPr>
      </p:cxnSp>
      <p:sp>
        <p:nvSpPr>
          <p:cNvPr id="4757" name="Google Shape;4757;p116"/>
          <p:cNvSpPr txBox="1"/>
          <p:nvPr/>
        </p:nvSpPr>
        <p:spPr>
          <a:xfrm>
            <a:off x="6161532" y="3473608"/>
            <a:ext cx="864150" cy="251400"/>
          </a:xfrm>
          <a:prstGeom prst="rect">
            <a:avLst/>
          </a:prstGeom>
          <a:solidFill>
            <a:schemeClr val="lt1"/>
          </a:solidFill>
          <a:ln>
            <a:noFill/>
          </a:ln>
        </p:spPr>
        <p:txBody>
          <a:bodyPr spcFirstLastPara="1" wrap="square" lIns="45713" tIns="0" rIns="0" bIns="0" anchor="t" anchorCtr="0">
            <a:noAutofit/>
          </a:bodyPr>
          <a:lstStyle/>
          <a:p>
            <a:pPr>
              <a:lnSpc>
                <a:spcPct val="150000"/>
              </a:lnSpc>
            </a:pPr>
            <a:r>
              <a:rPr lang="en-US" sz="1200">
                <a:solidFill>
                  <a:schemeClr val="dk2"/>
                </a:solidFill>
                <a:latin typeface="Montserrat"/>
                <a:ea typeface="Montserrat"/>
                <a:cs typeface="Montserrat"/>
                <a:sym typeface="Montserrat"/>
              </a:rPr>
              <a:t>Alice, ($10)</a:t>
            </a:r>
            <a:endParaRPr sz="1200">
              <a:solidFill>
                <a:schemeClr val="dk2"/>
              </a:solidFill>
              <a:latin typeface="Montserrat"/>
              <a:ea typeface="Montserrat"/>
              <a:cs typeface="Montserrat"/>
              <a:sym typeface="Montserrat"/>
            </a:endParaRPr>
          </a:p>
        </p:txBody>
      </p:sp>
      <p:sp>
        <p:nvSpPr>
          <p:cNvPr id="4758" name="Google Shape;4758;p116"/>
          <p:cNvSpPr/>
          <p:nvPr/>
        </p:nvSpPr>
        <p:spPr>
          <a:xfrm>
            <a:off x="5841492" y="3429000"/>
            <a:ext cx="274350" cy="274350"/>
          </a:xfrm>
          <a:prstGeom prst="ellipse">
            <a:avLst/>
          </a:prstGeom>
          <a:solidFill>
            <a:srgbClr val="0E68BC">
              <a:alpha val="65730"/>
            </a:srgbClr>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2</a:t>
            </a:r>
            <a:endParaRPr sz="1500" b="1">
              <a:solidFill>
                <a:srgbClr val="FFFFFF"/>
              </a:solidFill>
              <a:latin typeface="Montserrat"/>
              <a:ea typeface="Montserrat"/>
              <a:cs typeface="Montserrat"/>
              <a:sym typeface="Montserrat"/>
            </a:endParaRPr>
          </a:p>
        </p:txBody>
      </p:sp>
      <p:cxnSp>
        <p:nvCxnSpPr>
          <p:cNvPr id="4759" name="Google Shape;4759;p116"/>
          <p:cNvCxnSpPr>
            <a:stCxn id="4718" idx="1"/>
            <a:endCxn id="4749" idx="3"/>
          </p:cNvCxnSpPr>
          <p:nvPr/>
        </p:nvCxnSpPr>
        <p:spPr>
          <a:xfrm flipH="1">
            <a:off x="5570424" y="4627528"/>
            <a:ext cx="2355900" cy="448650"/>
          </a:xfrm>
          <a:prstGeom prst="bentConnector3">
            <a:avLst>
              <a:gd name="adj1" fmla="val 30301"/>
            </a:avLst>
          </a:prstGeom>
          <a:noFill/>
          <a:ln w="38100" cap="flat" cmpd="sng">
            <a:solidFill>
              <a:schemeClr val="accent1"/>
            </a:solidFill>
            <a:prstDash val="solid"/>
            <a:round/>
            <a:headEnd type="triangle" w="med" len="med"/>
            <a:tailEnd type="none" w="med" len="med"/>
          </a:ln>
        </p:spPr>
      </p:cxnSp>
      <p:sp>
        <p:nvSpPr>
          <p:cNvPr id="4760" name="Google Shape;4760;p116"/>
          <p:cNvSpPr txBox="1"/>
          <p:nvPr/>
        </p:nvSpPr>
        <p:spPr>
          <a:xfrm>
            <a:off x="6252972" y="4814316"/>
            <a:ext cx="864150" cy="507450"/>
          </a:xfrm>
          <a:prstGeom prst="rect">
            <a:avLst/>
          </a:prstGeom>
          <a:solidFill>
            <a:schemeClr val="lt1"/>
          </a:solidFill>
          <a:ln>
            <a:noFill/>
          </a:ln>
        </p:spPr>
        <p:txBody>
          <a:bodyPr spcFirstLastPara="1" wrap="square" lIns="45713" tIns="0" rIns="0" bIns="0" anchor="t" anchorCtr="0">
            <a:noAutofit/>
          </a:bodyPr>
          <a:lstStyle/>
          <a:p>
            <a:pPr>
              <a:lnSpc>
                <a:spcPct val="150000"/>
              </a:lnSpc>
            </a:pPr>
            <a:r>
              <a:rPr lang="en-US" sz="1200">
                <a:solidFill>
                  <a:schemeClr val="dk2"/>
                </a:solidFill>
                <a:latin typeface="Montserrat"/>
                <a:ea typeface="Montserrat"/>
                <a:cs typeface="Montserrat"/>
                <a:sym typeface="Montserrat"/>
              </a:rPr>
              <a:t>Alice, ($10)</a:t>
            </a:r>
            <a:endParaRPr sz="1200">
              <a:solidFill>
                <a:schemeClr val="dk2"/>
              </a:solidFill>
              <a:latin typeface="Montserrat"/>
              <a:ea typeface="Montserrat"/>
              <a:cs typeface="Montserrat"/>
              <a:sym typeface="Montserrat"/>
            </a:endParaRPr>
          </a:p>
          <a:p>
            <a:pPr>
              <a:lnSpc>
                <a:spcPct val="150000"/>
              </a:lnSpc>
            </a:pPr>
            <a:r>
              <a:rPr lang="en-US" sz="1200">
                <a:solidFill>
                  <a:schemeClr val="dk2"/>
                </a:solidFill>
                <a:latin typeface="Montserrat"/>
                <a:ea typeface="Montserrat"/>
                <a:cs typeface="Montserrat"/>
                <a:sym typeface="Montserrat"/>
              </a:rPr>
              <a:t>Bob, $10</a:t>
            </a:r>
            <a:endParaRPr sz="1200">
              <a:solidFill>
                <a:schemeClr val="dk2"/>
              </a:solidFill>
              <a:latin typeface="Montserrat"/>
              <a:ea typeface="Montserrat"/>
              <a:cs typeface="Montserrat"/>
              <a:sym typeface="Montserrat"/>
            </a:endParaRPr>
          </a:p>
        </p:txBody>
      </p:sp>
      <p:sp>
        <p:nvSpPr>
          <p:cNvPr id="4761" name="Google Shape;4761;p116"/>
          <p:cNvSpPr/>
          <p:nvPr/>
        </p:nvSpPr>
        <p:spPr>
          <a:xfrm>
            <a:off x="5948172" y="4764024"/>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2</a:t>
            </a:r>
            <a:endParaRPr sz="1500" b="1">
              <a:solidFill>
                <a:srgbClr val="FFFFFF"/>
              </a:solidFill>
              <a:latin typeface="Montserrat"/>
              <a:ea typeface="Montserrat"/>
              <a:cs typeface="Montserrat"/>
              <a:sym typeface="Montserrat"/>
            </a:endParaRPr>
          </a:p>
        </p:txBody>
      </p:sp>
      <p:cxnSp>
        <p:nvCxnSpPr>
          <p:cNvPr id="4762" name="Google Shape;4762;p116"/>
          <p:cNvCxnSpPr>
            <a:stCxn id="4723" idx="3"/>
            <a:endCxn id="4719" idx="1"/>
          </p:cNvCxnSpPr>
          <p:nvPr/>
        </p:nvCxnSpPr>
        <p:spPr>
          <a:xfrm rot="10800000" flipH="1">
            <a:off x="5569821" y="4764666"/>
            <a:ext cx="2356500" cy="1581750"/>
          </a:xfrm>
          <a:prstGeom prst="bentConnector3">
            <a:avLst>
              <a:gd name="adj1" fmla="val 74793"/>
            </a:avLst>
          </a:prstGeom>
          <a:noFill/>
          <a:ln w="38100" cap="flat" cmpd="sng">
            <a:solidFill>
              <a:schemeClr val="accent1"/>
            </a:solidFill>
            <a:prstDash val="solid"/>
            <a:round/>
            <a:headEnd type="triangle" w="med" len="med"/>
            <a:tailEnd type="none" w="med" len="med"/>
          </a:ln>
        </p:spPr>
      </p:cxnSp>
      <p:sp>
        <p:nvSpPr>
          <p:cNvPr id="4763" name="Google Shape;4763;p116"/>
          <p:cNvSpPr/>
          <p:nvPr/>
        </p:nvSpPr>
        <p:spPr>
          <a:xfrm>
            <a:off x="6082063" y="6213837"/>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5</a:t>
            </a:r>
            <a:endParaRPr sz="1500" b="1">
              <a:solidFill>
                <a:srgbClr val="FFFFFF"/>
              </a:solidFill>
              <a:latin typeface="Montserrat"/>
              <a:ea typeface="Montserrat"/>
              <a:cs typeface="Montserrat"/>
              <a:sym typeface="Montserrat"/>
            </a:endParaRPr>
          </a:p>
        </p:txBody>
      </p:sp>
      <p:cxnSp>
        <p:nvCxnSpPr>
          <p:cNvPr id="4764" name="Google Shape;4764;p116"/>
          <p:cNvCxnSpPr>
            <a:stCxn id="4765" idx="3"/>
            <a:endCxn id="4711" idx="1"/>
          </p:cNvCxnSpPr>
          <p:nvPr/>
        </p:nvCxnSpPr>
        <p:spPr>
          <a:xfrm rot="10800000" flipH="1">
            <a:off x="5568336" y="3227272"/>
            <a:ext cx="2361150" cy="992700"/>
          </a:xfrm>
          <a:prstGeom prst="bentConnector3">
            <a:avLst>
              <a:gd name="adj1" fmla="val 64918"/>
            </a:avLst>
          </a:prstGeom>
          <a:noFill/>
          <a:ln w="38100" cap="flat" cmpd="sng">
            <a:solidFill>
              <a:schemeClr val="accent1"/>
            </a:solidFill>
            <a:prstDash val="solid"/>
            <a:round/>
            <a:headEnd type="triangle" w="med" len="med"/>
            <a:tailEnd type="none" w="med" len="med"/>
          </a:ln>
        </p:spPr>
      </p:cxnSp>
      <p:sp>
        <p:nvSpPr>
          <p:cNvPr id="4766" name="Google Shape;4766;p116"/>
          <p:cNvSpPr/>
          <p:nvPr/>
        </p:nvSpPr>
        <p:spPr>
          <a:xfrm>
            <a:off x="6082063" y="4059936"/>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1</a:t>
            </a:r>
            <a:endParaRPr sz="1500" b="1">
              <a:solidFill>
                <a:srgbClr val="FFFFFF"/>
              </a:solidFill>
              <a:latin typeface="Montserrat"/>
              <a:ea typeface="Montserrat"/>
              <a:cs typeface="Montserrat"/>
              <a:sym typeface="Montserrat"/>
            </a:endParaRPr>
          </a:p>
        </p:txBody>
      </p:sp>
      <p:sp>
        <p:nvSpPr>
          <p:cNvPr id="4767" name="Google Shape;4767;p116"/>
          <p:cNvSpPr/>
          <p:nvPr/>
        </p:nvSpPr>
        <p:spPr>
          <a:xfrm>
            <a:off x="5948172" y="5112325"/>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3</a:t>
            </a:r>
            <a:endParaRPr sz="1500" b="1">
              <a:solidFill>
                <a:srgbClr val="FFFFFF"/>
              </a:solidFill>
              <a:latin typeface="Montserrat"/>
              <a:ea typeface="Montserrat"/>
              <a:cs typeface="Montserrat"/>
              <a:sym typeface="Montserrat"/>
            </a:endParaRPr>
          </a:p>
        </p:txBody>
      </p:sp>
      <p:sp>
        <p:nvSpPr>
          <p:cNvPr id="4765" name="Google Shape;4765;p116"/>
          <p:cNvSpPr/>
          <p:nvPr/>
        </p:nvSpPr>
        <p:spPr>
          <a:xfrm>
            <a:off x="5393436" y="4142122"/>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768" name="Google Shape;4768;p116"/>
          <p:cNvSpPr/>
          <p:nvPr/>
        </p:nvSpPr>
        <p:spPr>
          <a:xfrm>
            <a:off x="5393436" y="4279282"/>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cxnSp>
        <p:nvCxnSpPr>
          <p:cNvPr id="4769" name="Google Shape;4769;p116"/>
          <p:cNvCxnSpPr>
            <a:stCxn id="4770" idx="1"/>
            <a:endCxn id="4768" idx="3"/>
          </p:cNvCxnSpPr>
          <p:nvPr/>
        </p:nvCxnSpPr>
        <p:spPr>
          <a:xfrm rot="10800000">
            <a:off x="5568324" y="4357206"/>
            <a:ext cx="2358000" cy="1883700"/>
          </a:xfrm>
          <a:prstGeom prst="bentConnector3">
            <a:avLst>
              <a:gd name="adj1" fmla="val 19744"/>
            </a:avLst>
          </a:prstGeom>
          <a:noFill/>
          <a:ln w="38100" cap="flat" cmpd="sng">
            <a:solidFill>
              <a:schemeClr val="accent1"/>
            </a:solidFill>
            <a:prstDash val="solid"/>
            <a:round/>
            <a:headEnd type="triangle" w="med" len="med"/>
            <a:tailEnd type="none" w="med" len="med"/>
          </a:ln>
        </p:spPr>
      </p:cxnSp>
      <p:sp>
        <p:nvSpPr>
          <p:cNvPr id="4770" name="Google Shape;4770;p116"/>
          <p:cNvSpPr/>
          <p:nvPr/>
        </p:nvSpPr>
        <p:spPr>
          <a:xfrm>
            <a:off x="7926324" y="6163056"/>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771" name="Google Shape;4771;p116"/>
          <p:cNvSpPr/>
          <p:nvPr/>
        </p:nvSpPr>
        <p:spPr>
          <a:xfrm>
            <a:off x="6453882" y="4233074"/>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4</a:t>
            </a:r>
            <a:endParaRPr sz="1500" b="1">
              <a:solidFill>
                <a:srgbClr val="FFFFFF"/>
              </a:solidFill>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75"/>
        <p:cNvGrpSpPr/>
        <p:nvPr/>
      </p:nvGrpSpPr>
      <p:grpSpPr>
        <a:xfrm>
          <a:off x="0" y="0"/>
          <a:ext cx="0" cy="0"/>
          <a:chOff x="0" y="0"/>
          <a:chExt cx="0" cy="0"/>
        </a:xfrm>
      </p:grpSpPr>
      <p:sp>
        <p:nvSpPr>
          <p:cNvPr id="4776" name="Google Shape;4776;p117"/>
          <p:cNvSpPr txBox="1"/>
          <p:nvPr/>
        </p:nvSpPr>
        <p:spPr>
          <a:xfrm>
            <a:off x="3436338" y="918513"/>
            <a:ext cx="6505650" cy="585855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pPr algn="ctr"/>
            <a:r>
              <a:rPr lang="en-US" sz="900" b="1">
                <a:solidFill>
                  <a:schemeClr val="lt1"/>
                </a:solidFill>
                <a:latin typeface="Montserrat"/>
                <a:ea typeface="Montserrat"/>
                <a:cs typeface="Montserrat"/>
                <a:sym typeface="Montserrat"/>
              </a:rPr>
              <a:t>A</a:t>
            </a:r>
            <a:endParaRPr sz="1450">
              <a:solidFill>
                <a:srgbClr val="040531"/>
              </a:solidFill>
              <a:latin typeface="Montserrat"/>
              <a:ea typeface="Montserrat"/>
              <a:cs typeface="Montserrat"/>
              <a:sym typeface="Montserrat"/>
            </a:endParaRPr>
          </a:p>
        </p:txBody>
      </p:sp>
      <p:grpSp>
        <p:nvGrpSpPr>
          <p:cNvPr id="4777" name="Google Shape;4777;p117"/>
          <p:cNvGrpSpPr/>
          <p:nvPr/>
        </p:nvGrpSpPr>
        <p:grpSpPr>
          <a:xfrm>
            <a:off x="7612666" y="5152644"/>
            <a:ext cx="2037450" cy="1432650"/>
            <a:chOff x="19394700" y="2255200"/>
            <a:chExt cx="4074900" cy="2865300"/>
          </a:xfrm>
        </p:grpSpPr>
        <p:sp>
          <p:nvSpPr>
            <p:cNvPr id="4778" name="Google Shape;4778;p117"/>
            <p:cNvSpPr/>
            <p:nvPr/>
          </p:nvSpPr>
          <p:spPr>
            <a:xfrm>
              <a:off x="19394700" y="2255200"/>
              <a:ext cx="4074900" cy="2865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779" name="Google Shape;4779;p117"/>
            <p:cNvGrpSpPr/>
            <p:nvPr/>
          </p:nvGrpSpPr>
          <p:grpSpPr>
            <a:xfrm>
              <a:off x="20625243" y="2399397"/>
              <a:ext cx="1613814" cy="553970"/>
              <a:chOff x="20784509" y="3896697"/>
              <a:chExt cx="1613814" cy="553970"/>
            </a:xfrm>
          </p:grpSpPr>
          <p:pic>
            <p:nvPicPr>
              <p:cNvPr id="4780" name="Google Shape;4780;p117"/>
              <p:cNvPicPr preferRelativeResize="0"/>
              <p:nvPr/>
            </p:nvPicPr>
            <p:blipFill>
              <a:blip r:embed="rId1"/>
              <a:stretch>
                <a:fillRect/>
              </a:stretch>
            </p:blipFill>
            <p:spPr>
              <a:xfrm>
                <a:off x="20784509" y="3899421"/>
                <a:ext cx="333710" cy="548640"/>
              </a:xfrm>
              <a:prstGeom prst="rect">
                <a:avLst/>
              </a:prstGeom>
              <a:noFill/>
              <a:ln>
                <a:noFill/>
              </a:ln>
            </p:spPr>
          </p:pic>
          <p:sp>
            <p:nvSpPr>
              <p:cNvPr id="4781" name="Google Shape;4781;p117"/>
              <p:cNvSpPr txBox="1"/>
              <p:nvPr/>
            </p:nvSpPr>
            <p:spPr>
              <a:xfrm>
                <a:off x="21118223" y="3896697"/>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782" name="Google Shape;4782;p117"/>
            <p:cNvSpPr/>
            <p:nvPr/>
          </p:nvSpPr>
          <p:spPr>
            <a:xfrm>
              <a:off x="19708513" y="3174800"/>
              <a:ext cx="3447300" cy="7215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Consumer Group Coordinator</a:t>
              </a:r>
              <a:endParaRPr sz="950">
                <a:solidFill>
                  <a:schemeClr val="dk2"/>
                </a:solidFill>
                <a:latin typeface="Montserrat SemiBold"/>
                <a:ea typeface="Montserrat SemiBold"/>
                <a:cs typeface="Montserrat SemiBold"/>
                <a:sym typeface="Montserrat SemiBold"/>
              </a:endParaRPr>
            </a:p>
          </p:txBody>
        </p:sp>
        <p:sp>
          <p:nvSpPr>
            <p:cNvPr id="4783" name="Google Shape;4783;p117"/>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b="1">
                  <a:solidFill>
                    <a:schemeClr val="accent3"/>
                  </a:solidFill>
                  <a:latin typeface="Source Code Pro"/>
                  <a:ea typeface="Source Code Pro"/>
                  <a:cs typeface="Source Code Pro"/>
                  <a:sym typeface="Source Code Pro"/>
                </a:rPr>
                <a:t>__consumer_offsets</a:t>
              </a:r>
              <a:r>
                <a:rPr lang="en-US" sz="900">
                  <a:latin typeface="Montserrat"/>
                  <a:ea typeface="Montserrat"/>
                  <a:cs typeface="Montserrat"/>
                  <a:sym typeface="Montserrat"/>
                </a:rPr>
                <a:t> topic</a:t>
              </a:r>
              <a:endParaRPr sz="900">
                <a:latin typeface="Montserrat"/>
                <a:ea typeface="Montserrat"/>
                <a:cs typeface="Montserrat"/>
                <a:sym typeface="Montserrat"/>
              </a:endParaRPr>
            </a:p>
          </p:txBody>
        </p:sp>
      </p:grpSp>
      <p:graphicFrame>
        <p:nvGraphicFramePr>
          <p:cNvPr id="4784" name="Google Shape;4784;p117"/>
          <p:cNvGraphicFramePr/>
          <p:nvPr/>
        </p:nvGraphicFramePr>
        <p:xfrm>
          <a:off x="7930896" y="6148287"/>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endParaRPr sz="9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785" name="Google Shape;4785;p117"/>
          <p:cNvSpPr txBox="1"/>
          <p:nvPr/>
        </p:nvSpPr>
        <p:spPr>
          <a:xfrm>
            <a:off x="9148720" y="6134281"/>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P7</a:t>
            </a:r>
            <a:endParaRPr sz="900">
              <a:latin typeface="Montserrat"/>
              <a:ea typeface="Montserrat"/>
              <a:cs typeface="Montserrat"/>
              <a:sym typeface="Montserrat"/>
            </a:endParaRPr>
          </a:p>
        </p:txBody>
      </p:sp>
      <p:sp>
        <p:nvSpPr>
          <p:cNvPr id="4786" name="Google Shape;4786;p117"/>
          <p:cNvSpPr/>
          <p:nvPr/>
        </p:nvSpPr>
        <p:spPr>
          <a:xfrm>
            <a:off x="7613768" y="2583180"/>
            <a:ext cx="2037450" cy="143265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787" name="Google Shape;4787;p117"/>
          <p:cNvGrpSpPr/>
          <p:nvPr/>
        </p:nvGrpSpPr>
        <p:grpSpPr>
          <a:xfrm>
            <a:off x="8229039" y="2653778"/>
            <a:ext cx="806907" cy="276985"/>
            <a:chOff x="20784509" y="3986550"/>
            <a:chExt cx="1613814" cy="553970"/>
          </a:xfrm>
        </p:grpSpPr>
        <p:pic>
          <p:nvPicPr>
            <p:cNvPr id="4788" name="Google Shape;4788;p117"/>
            <p:cNvPicPr preferRelativeResize="0"/>
            <p:nvPr/>
          </p:nvPicPr>
          <p:blipFill>
            <a:blip r:embed="rId1"/>
            <a:stretch>
              <a:fillRect/>
            </a:stretch>
          </p:blipFill>
          <p:spPr>
            <a:xfrm>
              <a:off x="20784509" y="3989274"/>
              <a:ext cx="333710" cy="548640"/>
            </a:xfrm>
            <a:prstGeom prst="rect">
              <a:avLst/>
            </a:prstGeom>
            <a:noFill/>
            <a:ln>
              <a:noFill/>
            </a:ln>
          </p:spPr>
        </p:pic>
        <p:sp>
          <p:nvSpPr>
            <p:cNvPr id="4789" name="Google Shape;4789;p117"/>
            <p:cNvSpPr txBox="1"/>
            <p:nvPr/>
          </p:nvSpPr>
          <p:spPr>
            <a:xfrm>
              <a:off x="21118223" y="3986550"/>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790" name="Google Shape;4790;p117"/>
          <p:cNvSpPr txBox="1"/>
          <p:nvPr/>
        </p:nvSpPr>
        <p:spPr>
          <a:xfrm>
            <a:off x="7804943" y="3760041"/>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791" name="Google Shape;4791;p117"/>
          <p:cNvGraphicFramePr/>
          <p:nvPr/>
        </p:nvGraphicFramePr>
        <p:xfrm>
          <a:off x="7930896" y="35818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792" name="Google Shape;4792;p117"/>
          <p:cNvSpPr txBox="1"/>
          <p:nvPr/>
        </p:nvSpPr>
        <p:spPr>
          <a:xfrm>
            <a:off x="7804943" y="3265223"/>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transfers topic</a:t>
            </a:r>
            <a:endParaRPr sz="900">
              <a:latin typeface="Montserrat"/>
              <a:ea typeface="Montserrat"/>
              <a:cs typeface="Montserrat"/>
              <a:sym typeface="Montserrat"/>
            </a:endParaRPr>
          </a:p>
        </p:txBody>
      </p:sp>
      <p:graphicFrame>
        <p:nvGraphicFramePr>
          <p:cNvPr id="4793" name="Google Shape;4793;p117"/>
          <p:cNvGraphicFramePr/>
          <p:nvPr/>
        </p:nvGraphicFramePr>
        <p:xfrm>
          <a:off x="7930896" y="3083546"/>
          <a:ext cx="1220750" cy="198125"/>
        </p:xfrm>
        <a:graphic>
          <a:graphicData uri="http://schemas.openxmlformats.org/drawingml/2006/table">
            <a:tbl>
              <a:tblPr>
                <a:noFill/>
              </a:tblPr>
              <a:tblGrid>
                <a:gridCol w="244150"/>
                <a:gridCol w="244150"/>
                <a:gridCol w="244150"/>
                <a:gridCol w="244150"/>
                <a:gridCol w="244150"/>
              </a:tblGrid>
              <a:tr h="198125">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A-&gt;B</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794" name="Google Shape;4794;p117"/>
          <p:cNvSpPr/>
          <p:nvPr/>
        </p:nvSpPr>
        <p:spPr>
          <a:xfrm>
            <a:off x="7613774" y="4108693"/>
            <a:ext cx="2037450" cy="9459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795" name="Google Shape;4795;p117"/>
          <p:cNvGrpSpPr/>
          <p:nvPr/>
        </p:nvGrpSpPr>
        <p:grpSpPr>
          <a:xfrm>
            <a:off x="8229046" y="4180826"/>
            <a:ext cx="806907" cy="276985"/>
            <a:chOff x="20784509" y="3988206"/>
            <a:chExt cx="1613814" cy="553970"/>
          </a:xfrm>
        </p:grpSpPr>
        <p:pic>
          <p:nvPicPr>
            <p:cNvPr id="4796" name="Google Shape;4796;p117"/>
            <p:cNvPicPr preferRelativeResize="0"/>
            <p:nvPr/>
          </p:nvPicPr>
          <p:blipFill>
            <a:blip r:embed="rId1"/>
            <a:stretch>
              <a:fillRect/>
            </a:stretch>
          </p:blipFill>
          <p:spPr>
            <a:xfrm>
              <a:off x="20784509" y="3989274"/>
              <a:ext cx="333710" cy="548640"/>
            </a:xfrm>
            <a:prstGeom prst="rect">
              <a:avLst/>
            </a:prstGeom>
            <a:noFill/>
            <a:ln>
              <a:noFill/>
            </a:ln>
          </p:spPr>
        </p:pic>
        <p:sp>
          <p:nvSpPr>
            <p:cNvPr id="4797" name="Google Shape;4797;p117"/>
            <p:cNvSpPr txBox="1"/>
            <p:nvPr/>
          </p:nvSpPr>
          <p:spPr>
            <a:xfrm>
              <a:off x="21118223" y="3988206"/>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798" name="Google Shape;4798;p117"/>
          <p:cNvSpPr txBox="1"/>
          <p:nvPr/>
        </p:nvSpPr>
        <p:spPr>
          <a:xfrm>
            <a:off x="7804949" y="4790735"/>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799" name="Google Shape;4799;p117"/>
          <p:cNvGraphicFramePr/>
          <p:nvPr/>
        </p:nvGraphicFramePr>
        <p:xfrm>
          <a:off x="7930896" y="46105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800" name="Google Shape;4800;p117"/>
          <p:cNvSpPr txBox="1"/>
          <p:nvPr/>
        </p:nvSpPr>
        <p:spPr>
          <a:xfrm>
            <a:off x="9149835" y="3069830"/>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801" name="Google Shape;4801;p117"/>
          <p:cNvSpPr txBox="1"/>
          <p:nvPr/>
        </p:nvSpPr>
        <p:spPr>
          <a:xfrm>
            <a:off x="9149835" y="3563606"/>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802" name="Google Shape;4802;p117"/>
          <p:cNvSpPr txBox="1"/>
          <p:nvPr/>
        </p:nvSpPr>
        <p:spPr>
          <a:xfrm>
            <a:off x="9149841" y="4596878"/>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P1</a:t>
            </a:r>
            <a:endParaRPr sz="900">
              <a:latin typeface="Montserrat"/>
              <a:ea typeface="Montserrat"/>
              <a:cs typeface="Montserrat"/>
              <a:sym typeface="Montserrat"/>
            </a:endParaRPr>
          </a:p>
        </p:txBody>
      </p:sp>
      <p:sp>
        <p:nvSpPr>
          <p:cNvPr id="4803" name="Google Shape;4803;p117"/>
          <p:cNvSpPr/>
          <p:nvPr/>
        </p:nvSpPr>
        <p:spPr>
          <a:xfrm>
            <a:off x="7972044" y="304696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04" name="Google Shape;4804;p117"/>
          <p:cNvSpPr/>
          <p:nvPr/>
        </p:nvSpPr>
        <p:spPr>
          <a:xfrm>
            <a:off x="7930516" y="3177255"/>
            <a:ext cx="9105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05" name="Google Shape;4805;p117"/>
          <p:cNvSpPr/>
          <p:nvPr/>
        </p:nvSpPr>
        <p:spPr>
          <a:xfrm>
            <a:off x="7946290" y="462749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06" name="Google Shape;4806;p117"/>
          <p:cNvSpPr/>
          <p:nvPr/>
        </p:nvSpPr>
        <p:spPr>
          <a:xfrm>
            <a:off x="7930896" y="6159844"/>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07" name="Google Shape;4807;p117"/>
          <p:cNvSpPr/>
          <p:nvPr/>
        </p:nvSpPr>
        <p:spPr>
          <a:xfrm>
            <a:off x="7930896" y="3511296"/>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08" name="Google Shape;4808;p117"/>
          <p:cNvSpPr/>
          <p:nvPr/>
        </p:nvSpPr>
        <p:spPr>
          <a:xfrm>
            <a:off x="7931468" y="3680998"/>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09" name="Google Shape;4809;p117"/>
          <p:cNvSpPr/>
          <p:nvPr/>
        </p:nvSpPr>
        <p:spPr>
          <a:xfrm>
            <a:off x="7930896" y="3590155"/>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10" name="Google Shape;4810;p117"/>
          <p:cNvSpPr/>
          <p:nvPr/>
        </p:nvSpPr>
        <p:spPr>
          <a:xfrm>
            <a:off x="7930103" y="3021555"/>
            <a:ext cx="9105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11" name="Google Shape;4811;p117"/>
          <p:cNvSpPr/>
          <p:nvPr/>
        </p:nvSpPr>
        <p:spPr>
          <a:xfrm>
            <a:off x="7930896" y="454967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12" name="Google Shape;4812;p117"/>
          <p:cNvSpPr/>
          <p:nvPr/>
        </p:nvSpPr>
        <p:spPr>
          <a:xfrm>
            <a:off x="7930896" y="468683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grpSp>
        <p:nvGrpSpPr>
          <p:cNvPr id="4813" name="Google Shape;4813;p117"/>
          <p:cNvGrpSpPr/>
          <p:nvPr/>
        </p:nvGrpSpPr>
        <p:grpSpPr>
          <a:xfrm>
            <a:off x="7612678" y="1056132"/>
            <a:ext cx="2037450" cy="1432650"/>
            <a:chOff x="19394700" y="2255200"/>
            <a:chExt cx="4074900" cy="2865300"/>
          </a:xfrm>
        </p:grpSpPr>
        <p:sp>
          <p:nvSpPr>
            <p:cNvPr id="4814" name="Google Shape;4814;p117"/>
            <p:cNvSpPr/>
            <p:nvPr/>
          </p:nvSpPr>
          <p:spPr>
            <a:xfrm>
              <a:off x="19394700" y="2255200"/>
              <a:ext cx="4074900" cy="28653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grpSp>
          <p:nvGrpSpPr>
            <p:cNvPr id="4815" name="Google Shape;4815;p117"/>
            <p:cNvGrpSpPr/>
            <p:nvPr/>
          </p:nvGrpSpPr>
          <p:grpSpPr>
            <a:xfrm>
              <a:off x="20625243" y="2393324"/>
              <a:ext cx="1613814" cy="553970"/>
              <a:chOff x="20784509" y="3890624"/>
              <a:chExt cx="1613814" cy="553970"/>
            </a:xfrm>
          </p:grpSpPr>
          <p:pic>
            <p:nvPicPr>
              <p:cNvPr id="4816" name="Google Shape;4816;p117"/>
              <p:cNvPicPr preferRelativeResize="0"/>
              <p:nvPr/>
            </p:nvPicPr>
            <p:blipFill>
              <a:blip r:embed="rId1"/>
              <a:stretch>
                <a:fillRect/>
              </a:stretch>
            </p:blipFill>
            <p:spPr>
              <a:xfrm>
                <a:off x="20784509" y="3893348"/>
                <a:ext cx="333710" cy="548640"/>
              </a:xfrm>
              <a:prstGeom prst="rect">
                <a:avLst/>
              </a:prstGeom>
              <a:noFill/>
              <a:ln>
                <a:noFill/>
              </a:ln>
            </p:spPr>
          </p:pic>
          <p:sp>
            <p:nvSpPr>
              <p:cNvPr id="4817" name="Google Shape;4817;p117"/>
              <p:cNvSpPr txBox="1"/>
              <p:nvPr/>
            </p:nvSpPr>
            <p:spPr>
              <a:xfrm>
                <a:off x="21118223" y="3890624"/>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4818" name="Google Shape;4818;p117"/>
            <p:cNvSpPr/>
            <p:nvPr/>
          </p:nvSpPr>
          <p:spPr>
            <a:xfrm>
              <a:off x="19708513" y="3174800"/>
              <a:ext cx="3447300" cy="7215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dirty="0">
                  <a:solidFill>
                    <a:srgbClr val="040531"/>
                  </a:solidFill>
                  <a:latin typeface="Montserrat SemiBold"/>
                  <a:ea typeface="Montserrat SemiBold"/>
                  <a:cs typeface="Montserrat SemiBold"/>
                  <a:sym typeface="Montserrat SemiBold"/>
                </a:rPr>
                <a:t>Transaction Coordinator</a:t>
              </a:r>
              <a:endParaRPr sz="950" dirty="0">
                <a:solidFill>
                  <a:srgbClr val="040531"/>
                </a:solidFill>
                <a:latin typeface="Montserrat SemiBold"/>
                <a:ea typeface="Montserrat SemiBold"/>
                <a:cs typeface="Montserrat SemiBold"/>
                <a:sym typeface="Montserrat SemiBold"/>
              </a:endParaRPr>
            </a:p>
          </p:txBody>
        </p:sp>
        <p:sp>
          <p:nvSpPr>
            <p:cNvPr id="4819" name="Google Shape;4819;p117"/>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__transaction_state topic</a:t>
              </a:r>
              <a:endParaRPr sz="900">
                <a:latin typeface="Montserrat"/>
                <a:ea typeface="Montserrat"/>
                <a:cs typeface="Montserrat"/>
                <a:sym typeface="Montserrat"/>
              </a:endParaRPr>
            </a:p>
          </p:txBody>
        </p:sp>
      </p:grpSp>
      <p:sp>
        <p:nvSpPr>
          <p:cNvPr id="4820" name="Google Shape;4820;p117"/>
          <p:cNvSpPr/>
          <p:nvPr/>
        </p:nvSpPr>
        <p:spPr>
          <a:xfrm>
            <a:off x="7930896" y="2061972"/>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21" name="Google Shape;4821;p117"/>
          <p:cNvSpPr/>
          <p:nvPr/>
        </p:nvSpPr>
        <p:spPr>
          <a:xfrm>
            <a:off x="7770876" y="1528966"/>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22" name="Google Shape;4822;p117"/>
          <p:cNvSpPr/>
          <p:nvPr/>
        </p:nvSpPr>
        <p:spPr>
          <a:xfrm>
            <a:off x="7770876" y="1730134"/>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23" name="Google Shape;4823;p117"/>
          <p:cNvSpPr/>
          <p:nvPr/>
        </p:nvSpPr>
        <p:spPr>
          <a:xfrm>
            <a:off x="7770876" y="1629550"/>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24" name="Google Shape;4824;p117"/>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System Failure with Transactions</a:t>
            </a:r>
            <a:endParaRPr lang="en-US"/>
          </a:p>
        </p:txBody>
      </p:sp>
      <p:grpSp>
        <p:nvGrpSpPr>
          <p:cNvPr id="4825" name="Google Shape;4825;p117"/>
          <p:cNvGrpSpPr/>
          <p:nvPr/>
        </p:nvGrpSpPr>
        <p:grpSpPr>
          <a:xfrm>
            <a:off x="3689934" y="2701832"/>
            <a:ext cx="2037450" cy="1276650"/>
            <a:chOff x="13119200" y="4409050"/>
            <a:chExt cx="4074900" cy="2553300"/>
          </a:xfrm>
        </p:grpSpPr>
        <p:sp>
          <p:nvSpPr>
            <p:cNvPr id="4826" name="Google Shape;4826;p117"/>
            <p:cNvSpPr/>
            <p:nvPr/>
          </p:nvSpPr>
          <p:spPr>
            <a:xfrm>
              <a:off x="13119200" y="4409050"/>
              <a:ext cx="4074900" cy="25533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grpSp>
          <p:nvGrpSpPr>
            <p:cNvPr id="4827" name="Google Shape;4827;p117"/>
            <p:cNvGrpSpPr/>
            <p:nvPr/>
          </p:nvGrpSpPr>
          <p:grpSpPr>
            <a:xfrm>
              <a:off x="13372850" y="4480560"/>
              <a:ext cx="3567600" cy="2406791"/>
              <a:chOff x="13372850" y="5416361"/>
              <a:chExt cx="3567600" cy="2406791"/>
            </a:xfrm>
          </p:grpSpPr>
          <p:sp>
            <p:nvSpPr>
              <p:cNvPr id="4828" name="Google Shape;4828;p117"/>
              <p:cNvSpPr txBox="1"/>
              <p:nvPr/>
            </p:nvSpPr>
            <p:spPr>
              <a:xfrm>
                <a:off x="13372850" y="6083873"/>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Funds Transfer App</a:t>
                </a:r>
                <a:endParaRPr sz="1200">
                  <a:solidFill>
                    <a:srgbClr val="040531"/>
                  </a:solidFill>
                  <a:latin typeface="Montserrat"/>
                  <a:ea typeface="Montserrat"/>
                  <a:cs typeface="Montserrat"/>
                  <a:sym typeface="Montserrat"/>
                </a:endParaRPr>
              </a:p>
            </p:txBody>
          </p:sp>
          <p:sp>
            <p:nvSpPr>
              <p:cNvPr id="4829" name="Google Shape;4829;p117"/>
              <p:cNvSpPr/>
              <p:nvPr/>
            </p:nvSpPr>
            <p:spPr>
              <a:xfrm>
                <a:off x="13433000" y="5416361"/>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sp>
            <p:nvSpPr>
              <p:cNvPr id="4830" name="Google Shape;4830;p117"/>
              <p:cNvSpPr/>
              <p:nvPr/>
            </p:nvSpPr>
            <p:spPr>
              <a:xfrm>
                <a:off x="13433000" y="7181152"/>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Producer API</a:t>
                </a:r>
                <a:endParaRPr sz="950">
                  <a:solidFill>
                    <a:srgbClr val="040531"/>
                  </a:solidFill>
                  <a:latin typeface="Montserrat SemiBold"/>
                  <a:ea typeface="Montserrat SemiBold"/>
                  <a:cs typeface="Montserrat SemiBold"/>
                  <a:sym typeface="Montserrat SemiBold"/>
                </a:endParaRPr>
              </a:p>
            </p:txBody>
          </p:sp>
        </p:grpSp>
      </p:grpSp>
      <p:grpSp>
        <p:nvGrpSpPr>
          <p:cNvPr id="4831" name="Google Shape;4831;p117"/>
          <p:cNvGrpSpPr/>
          <p:nvPr/>
        </p:nvGrpSpPr>
        <p:grpSpPr>
          <a:xfrm>
            <a:off x="3839753" y="1072720"/>
            <a:ext cx="587250" cy="718340"/>
            <a:chOff x="13531976" y="2032065"/>
            <a:chExt cx="1174500" cy="1436680"/>
          </a:xfrm>
        </p:grpSpPr>
        <p:grpSp>
          <p:nvGrpSpPr>
            <p:cNvPr id="4832" name="Google Shape;4832;p117"/>
            <p:cNvGrpSpPr/>
            <p:nvPr/>
          </p:nvGrpSpPr>
          <p:grpSpPr>
            <a:xfrm>
              <a:off x="13658326" y="2032065"/>
              <a:ext cx="921781" cy="862672"/>
              <a:chOff x="8749413" y="10236763"/>
              <a:chExt cx="921781" cy="862672"/>
            </a:xfrm>
          </p:grpSpPr>
          <p:sp>
            <p:nvSpPr>
              <p:cNvPr id="4833" name="Google Shape;4833;p117"/>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834" name="Google Shape;4834;p117"/>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835" name="Google Shape;4835;p117"/>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836" name="Google Shape;4836;p117"/>
            <p:cNvSpPr txBox="1"/>
            <p:nvPr/>
          </p:nvSpPr>
          <p:spPr>
            <a:xfrm>
              <a:off x="13531976"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Alice</a:t>
              </a:r>
              <a:endParaRPr sz="1200">
                <a:solidFill>
                  <a:srgbClr val="040531"/>
                </a:solidFill>
                <a:latin typeface="Montserrat"/>
                <a:ea typeface="Montserrat"/>
                <a:cs typeface="Montserrat"/>
                <a:sym typeface="Montserrat"/>
              </a:endParaRPr>
            </a:p>
          </p:txBody>
        </p:sp>
      </p:grpSp>
      <p:grpSp>
        <p:nvGrpSpPr>
          <p:cNvPr id="4837" name="Google Shape;4837;p117"/>
          <p:cNvGrpSpPr/>
          <p:nvPr/>
        </p:nvGrpSpPr>
        <p:grpSpPr>
          <a:xfrm>
            <a:off x="3839747" y="1791120"/>
            <a:ext cx="587250" cy="718340"/>
            <a:chOff x="15606813" y="2032065"/>
            <a:chExt cx="1174500" cy="1436680"/>
          </a:xfrm>
        </p:grpSpPr>
        <p:grpSp>
          <p:nvGrpSpPr>
            <p:cNvPr id="4838" name="Google Shape;4838;p117"/>
            <p:cNvGrpSpPr/>
            <p:nvPr/>
          </p:nvGrpSpPr>
          <p:grpSpPr>
            <a:xfrm>
              <a:off x="15733176" y="2032065"/>
              <a:ext cx="921781" cy="862672"/>
              <a:chOff x="8749413" y="10236763"/>
              <a:chExt cx="921781" cy="862672"/>
            </a:xfrm>
          </p:grpSpPr>
          <p:sp>
            <p:nvSpPr>
              <p:cNvPr id="4839" name="Google Shape;4839;p117"/>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840" name="Google Shape;4840;p117"/>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841" name="Google Shape;4841;p117"/>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842" name="Google Shape;4842;p117"/>
            <p:cNvSpPr txBox="1"/>
            <p:nvPr/>
          </p:nvSpPr>
          <p:spPr>
            <a:xfrm>
              <a:off x="15606813"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Bob</a:t>
              </a:r>
              <a:endParaRPr sz="1200">
                <a:solidFill>
                  <a:srgbClr val="040531"/>
                </a:solidFill>
                <a:latin typeface="Montserrat"/>
                <a:ea typeface="Montserrat"/>
                <a:cs typeface="Montserrat"/>
                <a:sym typeface="Montserrat"/>
              </a:endParaRPr>
            </a:p>
          </p:txBody>
        </p:sp>
      </p:grpSp>
      <p:sp>
        <p:nvSpPr>
          <p:cNvPr id="4843" name="Google Shape;4843;p117"/>
          <p:cNvSpPr txBox="1"/>
          <p:nvPr/>
        </p:nvSpPr>
        <p:spPr>
          <a:xfrm>
            <a:off x="4538078" y="1498850"/>
            <a:ext cx="1212300" cy="461651"/>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transfer $10</a:t>
            </a:r>
            <a:br>
              <a:rPr lang="en-US" sz="1200">
                <a:solidFill>
                  <a:srgbClr val="040531"/>
                </a:solidFill>
                <a:latin typeface="Montserrat"/>
                <a:ea typeface="Montserrat"/>
                <a:cs typeface="Montserrat"/>
                <a:sym typeface="Montserrat"/>
              </a:rPr>
            </a:br>
            <a:r>
              <a:rPr lang="en-US" sz="1200">
                <a:solidFill>
                  <a:srgbClr val="040531"/>
                </a:solidFill>
                <a:latin typeface="Montserrat"/>
                <a:ea typeface="Montserrat"/>
                <a:cs typeface="Montserrat"/>
                <a:sym typeface="Montserrat"/>
              </a:rPr>
              <a:t>Alice → Bob</a:t>
            </a:r>
            <a:endParaRPr sz="1200">
              <a:solidFill>
                <a:srgbClr val="040531"/>
              </a:solidFill>
              <a:latin typeface="Montserrat"/>
              <a:ea typeface="Montserrat"/>
              <a:cs typeface="Montserrat"/>
              <a:sym typeface="Montserrat"/>
            </a:endParaRPr>
          </a:p>
        </p:txBody>
      </p:sp>
      <p:sp>
        <p:nvSpPr>
          <p:cNvPr id="4844" name="Google Shape;4844;p117"/>
          <p:cNvSpPr txBox="1"/>
          <p:nvPr/>
        </p:nvSpPr>
        <p:spPr>
          <a:xfrm>
            <a:off x="3701796" y="3329375"/>
            <a:ext cx="2007150" cy="246207"/>
          </a:xfrm>
          <a:prstGeom prst="rect">
            <a:avLst/>
          </a:prstGeom>
          <a:noFill/>
          <a:ln>
            <a:noFill/>
          </a:ln>
        </p:spPr>
        <p:txBody>
          <a:bodyPr spcFirstLastPara="1" wrap="square" lIns="0" tIns="45713" rIns="0" bIns="45713" anchor="t" anchorCtr="0">
            <a:spAutoFit/>
          </a:bodyPr>
          <a:lstStyle/>
          <a:p>
            <a:pPr algn="ctr"/>
            <a:r>
              <a:rPr lang="en-US" sz="1000" b="1">
                <a:solidFill>
                  <a:srgbClr val="6144D7"/>
                </a:solidFill>
                <a:latin typeface="Source Code Pro"/>
                <a:ea typeface="Source Code Pro"/>
                <a:cs typeface="Source Code Pro"/>
                <a:sym typeface="Source Code Pro"/>
              </a:rPr>
              <a:t>transactional.id=</a:t>
            </a:r>
            <a:r>
              <a:rPr lang="en-US" sz="1000" b="1">
                <a:solidFill>
                  <a:schemeClr val="accent3"/>
                </a:solidFill>
                <a:latin typeface="Source Code Pro"/>
                <a:ea typeface="Source Code Pro"/>
                <a:cs typeface="Source Code Pro"/>
                <a:sym typeface="Source Code Pro"/>
              </a:rPr>
              <a:t>'</a:t>
            </a:r>
            <a:r>
              <a:rPr lang="en-US" sz="1000" b="1">
                <a:solidFill>
                  <a:srgbClr val="6144D7"/>
                </a:solidFill>
                <a:latin typeface="Source Code Pro"/>
                <a:ea typeface="Source Code Pro"/>
                <a:cs typeface="Source Code Pro"/>
                <a:sym typeface="Source Code Pro"/>
              </a:rPr>
              <a:t>fund-tr</a:t>
            </a:r>
            <a:r>
              <a:rPr lang="en-US" sz="1000" b="1">
                <a:solidFill>
                  <a:schemeClr val="accent3"/>
                </a:solidFill>
                <a:latin typeface="Source Code Pro"/>
                <a:ea typeface="Source Code Pro"/>
                <a:cs typeface="Source Code Pro"/>
                <a:sym typeface="Source Code Pro"/>
              </a:rPr>
              <a:t>'</a:t>
            </a:r>
            <a:endParaRPr sz="1000" b="1">
              <a:solidFill>
                <a:srgbClr val="6144D7"/>
              </a:solidFill>
              <a:latin typeface="Source Code Pro"/>
              <a:ea typeface="Source Code Pro"/>
              <a:cs typeface="Source Code Pro"/>
              <a:sym typeface="Source Code Pro"/>
            </a:endParaRPr>
          </a:p>
        </p:txBody>
      </p:sp>
      <p:cxnSp>
        <p:nvCxnSpPr>
          <p:cNvPr id="4845" name="Google Shape;4845;p117"/>
          <p:cNvCxnSpPr>
            <a:stCxn id="4846" idx="1"/>
            <a:endCxn id="4847" idx="3"/>
          </p:cNvCxnSpPr>
          <p:nvPr/>
        </p:nvCxnSpPr>
        <p:spPr>
          <a:xfrm flipH="1">
            <a:off x="5714688" y="1598116"/>
            <a:ext cx="2045850" cy="1589100"/>
          </a:xfrm>
          <a:prstGeom prst="bentConnector3">
            <a:avLst>
              <a:gd name="adj1" fmla="val 83287"/>
            </a:avLst>
          </a:prstGeom>
          <a:noFill/>
          <a:ln w="38100" cap="flat" cmpd="sng">
            <a:solidFill>
              <a:srgbClr val="0E68BC"/>
            </a:solidFill>
            <a:prstDash val="solid"/>
            <a:round/>
            <a:headEnd type="triangle" w="med" len="med"/>
            <a:tailEnd type="triangle" w="med" len="med"/>
          </a:ln>
        </p:spPr>
      </p:cxnSp>
      <p:sp>
        <p:nvSpPr>
          <p:cNvPr id="4848" name="Google Shape;4848;p117"/>
          <p:cNvSpPr/>
          <p:nvPr/>
        </p:nvSpPr>
        <p:spPr>
          <a:xfrm>
            <a:off x="7770876" y="413044"/>
            <a:ext cx="1956750" cy="548700"/>
          </a:xfrm>
          <a:prstGeom prst="wedgeRoundRectCallout">
            <a:avLst>
              <a:gd name="adj1" fmla="val 21775"/>
              <a:gd name="adj2" fmla="val 153557"/>
              <a:gd name="adj3" fmla="val 0"/>
            </a:avLst>
          </a:prstGeom>
          <a:solidFill>
            <a:srgbClr val="0E68BC"/>
          </a:solidFill>
          <a:ln>
            <a:noFill/>
          </a:ln>
        </p:spPr>
        <p:txBody>
          <a:bodyPr spcFirstLastPara="1" wrap="square" lIns="91438" tIns="45713" rIns="45713" bIns="45713" anchor="ctr" anchorCtr="0">
            <a:noAutofit/>
          </a:bodyPr>
          <a:lstStyle/>
          <a:p>
            <a:pPr>
              <a:lnSpc>
                <a:spcPct val="115000"/>
              </a:lnSpc>
            </a:pPr>
            <a:r>
              <a:rPr lang="en-US" sz="1200" b="1">
                <a:solidFill>
                  <a:srgbClr val="FFFFFF"/>
                </a:solidFill>
                <a:latin typeface="Montserrat"/>
                <a:ea typeface="Montserrat"/>
                <a:cs typeface="Montserrat"/>
                <a:sym typeface="Montserrat"/>
              </a:rPr>
              <a:t>Coordinates txn and persists txn metadata</a:t>
            </a:r>
            <a:endParaRPr sz="1200" b="1">
              <a:solidFill>
                <a:srgbClr val="FFFFFF"/>
              </a:solidFill>
              <a:latin typeface="Montserrat"/>
              <a:ea typeface="Montserrat"/>
              <a:cs typeface="Montserrat"/>
              <a:sym typeface="Montserrat"/>
            </a:endParaRPr>
          </a:p>
        </p:txBody>
      </p:sp>
      <p:cxnSp>
        <p:nvCxnSpPr>
          <p:cNvPr id="4849" name="Google Shape;4849;p117"/>
          <p:cNvCxnSpPr>
            <a:stCxn id="4829" idx="3"/>
            <a:endCxn id="4810" idx="1"/>
          </p:cNvCxnSpPr>
          <p:nvPr/>
        </p:nvCxnSpPr>
        <p:spPr>
          <a:xfrm>
            <a:off x="5570484" y="2898087"/>
            <a:ext cx="2359650" cy="201300"/>
          </a:xfrm>
          <a:prstGeom prst="bentConnector3">
            <a:avLst>
              <a:gd name="adj1" fmla="val 80615"/>
            </a:avLst>
          </a:prstGeom>
          <a:noFill/>
          <a:ln w="38100" cap="flat" cmpd="sng">
            <a:solidFill>
              <a:srgbClr val="0E68BC"/>
            </a:solidFill>
            <a:prstDash val="solid"/>
            <a:round/>
            <a:headEnd type="triangle" w="med" len="med"/>
            <a:tailEnd type="none" w="med" len="med"/>
          </a:ln>
        </p:spPr>
      </p:cxnSp>
      <p:sp>
        <p:nvSpPr>
          <p:cNvPr id="4850" name="Google Shape;4850;p117"/>
          <p:cNvSpPr/>
          <p:nvPr/>
        </p:nvSpPr>
        <p:spPr>
          <a:xfrm>
            <a:off x="6605016" y="2766060"/>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2</a:t>
            </a:r>
            <a:endParaRPr sz="1500" b="1">
              <a:solidFill>
                <a:srgbClr val="FFFFFF"/>
              </a:solidFill>
              <a:latin typeface="Montserrat"/>
              <a:ea typeface="Montserrat"/>
              <a:cs typeface="Montserrat"/>
              <a:sym typeface="Montserrat"/>
            </a:endParaRPr>
          </a:p>
        </p:txBody>
      </p:sp>
      <p:sp>
        <p:nvSpPr>
          <p:cNvPr id="4851" name="Google Shape;4851;p117"/>
          <p:cNvSpPr/>
          <p:nvPr/>
        </p:nvSpPr>
        <p:spPr>
          <a:xfrm>
            <a:off x="5919216" y="2372868"/>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1</a:t>
            </a:r>
            <a:endParaRPr sz="1500" b="1">
              <a:solidFill>
                <a:srgbClr val="FFFFFF"/>
              </a:solidFill>
              <a:latin typeface="Montserrat"/>
              <a:ea typeface="Montserrat"/>
              <a:cs typeface="Montserrat"/>
              <a:sym typeface="Montserrat"/>
            </a:endParaRPr>
          </a:p>
        </p:txBody>
      </p:sp>
      <p:cxnSp>
        <p:nvCxnSpPr>
          <p:cNvPr id="4852" name="Google Shape;4852;p117"/>
          <p:cNvCxnSpPr>
            <a:stCxn id="4807" idx="1"/>
            <a:endCxn id="4830" idx="3"/>
          </p:cNvCxnSpPr>
          <p:nvPr/>
        </p:nvCxnSpPr>
        <p:spPr>
          <a:xfrm flipH="1">
            <a:off x="5570496" y="3589146"/>
            <a:ext cx="2360400" cy="191400"/>
          </a:xfrm>
          <a:prstGeom prst="bentConnector3">
            <a:avLst>
              <a:gd name="adj1" fmla="val 29393"/>
            </a:avLst>
          </a:prstGeom>
          <a:noFill/>
          <a:ln w="38100" cap="flat" cmpd="sng">
            <a:solidFill>
              <a:srgbClr val="0E68BC"/>
            </a:solidFill>
            <a:prstDash val="solid"/>
            <a:round/>
            <a:headEnd type="triangle" w="med" len="med"/>
            <a:tailEnd type="none" w="med" len="med"/>
          </a:ln>
        </p:spPr>
      </p:cxnSp>
      <p:sp>
        <p:nvSpPr>
          <p:cNvPr id="4853" name="Google Shape;4853;p117"/>
          <p:cNvSpPr txBox="1"/>
          <p:nvPr/>
        </p:nvSpPr>
        <p:spPr>
          <a:xfrm>
            <a:off x="5864352" y="3689604"/>
            <a:ext cx="1229850" cy="251400"/>
          </a:xfrm>
          <a:prstGeom prst="rect">
            <a:avLst/>
          </a:prstGeom>
          <a:solidFill>
            <a:srgbClr val="FFFFFF"/>
          </a:solidFill>
          <a:ln>
            <a:noFill/>
          </a:ln>
        </p:spPr>
        <p:txBody>
          <a:bodyPr spcFirstLastPara="1" wrap="square" lIns="365750" tIns="0" rIns="45713" bIns="0" anchor="t" anchorCtr="0">
            <a:noAutofit/>
          </a:bodyPr>
          <a:lstStyle/>
          <a:p>
            <a:pPr>
              <a:lnSpc>
                <a:spcPct val="150000"/>
              </a:lnSpc>
            </a:pPr>
            <a:r>
              <a:rPr lang="en-US" sz="1200">
                <a:solidFill>
                  <a:srgbClr val="040531"/>
                </a:solidFill>
                <a:latin typeface="Montserrat"/>
                <a:ea typeface="Montserrat"/>
                <a:cs typeface="Montserrat"/>
                <a:sym typeface="Montserrat"/>
              </a:rPr>
              <a:t>Alice, ($10)</a:t>
            </a:r>
            <a:endParaRPr sz="1200">
              <a:solidFill>
                <a:srgbClr val="040531"/>
              </a:solidFill>
              <a:latin typeface="Montserrat"/>
              <a:ea typeface="Montserrat"/>
              <a:cs typeface="Montserrat"/>
              <a:sym typeface="Montserrat"/>
            </a:endParaRPr>
          </a:p>
        </p:txBody>
      </p:sp>
      <p:sp>
        <p:nvSpPr>
          <p:cNvPr id="4854" name="Google Shape;4854;p117"/>
          <p:cNvSpPr/>
          <p:nvPr/>
        </p:nvSpPr>
        <p:spPr>
          <a:xfrm>
            <a:off x="5928360" y="3639835"/>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4</a:t>
            </a:r>
            <a:endParaRPr sz="1500" b="1">
              <a:solidFill>
                <a:srgbClr val="FFFFFF"/>
              </a:solidFill>
              <a:latin typeface="Montserrat"/>
              <a:ea typeface="Montserrat"/>
              <a:cs typeface="Montserrat"/>
              <a:sym typeface="Montserrat"/>
            </a:endParaRPr>
          </a:p>
        </p:txBody>
      </p:sp>
      <p:sp>
        <p:nvSpPr>
          <p:cNvPr id="4846" name="Google Shape;4846;p117"/>
          <p:cNvSpPr/>
          <p:nvPr/>
        </p:nvSpPr>
        <p:spPr>
          <a:xfrm>
            <a:off x="7760538" y="1528966"/>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55" name="Google Shape;4855;p117"/>
          <p:cNvSpPr/>
          <p:nvPr/>
        </p:nvSpPr>
        <p:spPr>
          <a:xfrm>
            <a:off x="7760538" y="1730134"/>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56" name="Google Shape;4856;p117"/>
          <p:cNvSpPr/>
          <p:nvPr/>
        </p:nvSpPr>
        <p:spPr>
          <a:xfrm>
            <a:off x="7760538" y="1629550"/>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cxnSp>
        <p:nvCxnSpPr>
          <p:cNvPr id="4857" name="Google Shape;4857;p117"/>
          <p:cNvCxnSpPr>
            <a:stCxn id="4856" idx="1"/>
            <a:endCxn id="4826" idx="3"/>
          </p:cNvCxnSpPr>
          <p:nvPr/>
        </p:nvCxnSpPr>
        <p:spPr>
          <a:xfrm flipH="1">
            <a:off x="5727438" y="1698700"/>
            <a:ext cx="2033100" cy="1641450"/>
          </a:xfrm>
          <a:prstGeom prst="bentConnector3">
            <a:avLst>
              <a:gd name="adj1" fmla="val 70754"/>
            </a:avLst>
          </a:prstGeom>
          <a:noFill/>
          <a:ln w="38100" cap="flat" cmpd="sng">
            <a:solidFill>
              <a:srgbClr val="0E68BC"/>
            </a:solidFill>
            <a:prstDash val="solid"/>
            <a:round/>
            <a:headEnd type="triangle" w="med" len="med"/>
            <a:tailEnd type="triangle" w="med" len="med"/>
          </a:ln>
        </p:spPr>
      </p:cxnSp>
      <p:sp>
        <p:nvSpPr>
          <p:cNvPr id="4847" name="Google Shape;4847;p117"/>
          <p:cNvSpPr/>
          <p:nvPr/>
        </p:nvSpPr>
        <p:spPr>
          <a:xfrm>
            <a:off x="5539740" y="3118104"/>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58" name="Google Shape;4858;p117"/>
          <p:cNvSpPr/>
          <p:nvPr/>
        </p:nvSpPr>
        <p:spPr>
          <a:xfrm>
            <a:off x="5539740" y="3410712"/>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859" name="Google Shape;4859;p117"/>
          <p:cNvSpPr/>
          <p:nvPr/>
        </p:nvSpPr>
        <p:spPr>
          <a:xfrm>
            <a:off x="6179820" y="1901952"/>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3</a:t>
            </a:r>
            <a:endParaRPr sz="1500" b="1">
              <a:solidFill>
                <a:srgbClr val="FFFFFF"/>
              </a:solidFill>
              <a:latin typeface="Montserrat"/>
              <a:ea typeface="Montserrat"/>
              <a:cs typeface="Montserrat"/>
              <a:sym typeface="Montserrat"/>
            </a:endParaRPr>
          </a:p>
        </p:txBody>
      </p:sp>
      <p:grpSp>
        <p:nvGrpSpPr>
          <p:cNvPr id="4860" name="Google Shape;4860;p117"/>
          <p:cNvGrpSpPr/>
          <p:nvPr/>
        </p:nvGrpSpPr>
        <p:grpSpPr>
          <a:xfrm>
            <a:off x="3689938" y="5454396"/>
            <a:ext cx="2037450" cy="1129350"/>
            <a:chOff x="13618307" y="5977548"/>
            <a:chExt cx="4074900" cy="2258700"/>
          </a:xfrm>
        </p:grpSpPr>
        <p:sp>
          <p:nvSpPr>
            <p:cNvPr id="4861" name="Google Shape;4861;p117"/>
            <p:cNvSpPr/>
            <p:nvPr/>
          </p:nvSpPr>
          <p:spPr>
            <a:xfrm>
              <a:off x="13618307" y="5977548"/>
              <a:ext cx="4074900" cy="22587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sp>
          <p:nvSpPr>
            <p:cNvPr id="4862" name="Google Shape;4862;p117"/>
            <p:cNvSpPr txBox="1"/>
            <p:nvPr/>
          </p:nvSpPr>
          <p:spPr>
            <a:xfrm>
              <a:off x="13870625" y="6041556"/>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Downstream App</a:t>
              </a:r>
              <a:endParaRPr sz="1200">
                <a:solidFill>
                  <a:srgbClr val="040531"/>
                </a:solidFill>
                <a:latin typeface="Montserrat"/>
                <a:ea typeface="Montserrat"/>
                <a:cs typeface="Montserrat"/>
                <a:sym typeface="Montserrat"/>
              </a:endParaRPr>
            </a:p>
          </p:txBody>
        </p:sp>
        <p:sp>
          <p:nvSpPr>
            <p:cNvPr id="4863" name="Google Shape;4863;p117"/>
            <p:cNvSpPr/>
            <p:nvPr/>
          </p:nvSpPr>
          <p:spPr>
            <a:xfrm>
              <a:off x="13930774" y="7440588"/>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grpSp>
      <p:sp>
        <p:nvSpPr>
          <p:cNvPr id="4864" name="Google Shape;4864;p117"/>
          <p:cNvSpPr/>
          <p:nvPr/>
        </p:nvSpPr>
        <p:spPr>
          <a:xfrm>
            <a:off x="9165336" y="3538728"/>
            <a:ext cx="272700" cy="277050"/>
          </a:xfrm>
          <a:prstGeom prst="roundRect">
            <a:avLst>
              <a:gd name="adj" fmla="val 4488"/>
            </a:avLst>
          </a:prstGeom>
          <a:noFill/>
          <a:ln w="76200" cap="flat" cmpd="sng">
            <a:solidFill>
              <a:srgbClr val="D8365D"/>
            </a:solidFill>
            <a:prstDash val="solid"/>
            <a:round/>
            <a:headEnd type="none" w="sm" len="sm"/>
            <a:tailEnd type="none" w="sm" len="sm"/>
          </a:ln>
        </p:spPr>
        <p:txBody>
          <a:bodyPr spcFirstLastPara="1" wrap="square" lIns="45713" tIns="45713" rIns="45713" bIns="45713" anchor="ctr" anchorCtr="0">
            <a:noAutofit/>
          </a:bodyPr>
          <a:lstStyle/>
          <a:p>
            <a:endParaRPr sz="900"/>
          </a:p>
        </p:txBody>
      </p:sp>
      <p:graphicFrame>
        <p:nvGraphicFramePr>
          <p:cNvPr id="4865" name="Google Shape;4865;p117"/>
          <p:cNvGraphicFramePr/>
          <p:nvPr/>
        </p:nvGraphicFramePr>
        <p:xfrm>
          <a:off x="7633716" y="2058960"/>
          <a:ext cx="1988826" cy="196600"/>
        </p:xfrm>
        <a:graphic>
          <a:graphicData uri="http://schemas.openxmlformats.org/drawingml/2006/table">
            <a:tbl>
              <a:tblPr>
                <a:noFill/>
              </a:tblPr>
              <a:tblGrid>
                <a:gridCol w="993225"/>
                <a:gridCol w="280563"/>
                <a:gridCol w="715038"/>
              </a:tblGrid>
              <a:tr h="19660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'fund-tr'=&gt;pid e0</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AE1B85"/>
                    </a:solidFill>
                  </a:tcPr>
                </a:tc>
                <a:tc>
                  <a:txBody>
                    <a:bodyPr/>
                    <a:lstStyle/>
                    <a:p>
                      <a:pPr marL="0" lvl="0" indent="0" algn="ctr" rtl="0">
                        <a:spcBef>
                          <a:spcPts val="0"/>
                        </a:spcBef>
                        <a:spcAft>
                          <a:spcPts val="0"/>
                        </a:spcAft>
                        <a:buNone/>
                      </a:pPr>
                      <a:r>
                        <a:rPr lang="en-US" sz="800" b="1">
                          <a:solidFill>
                            <a:srgbClr val="FFFFFF"/>
                          </a:solidFill>
                          <a:latin typeface="Montserrat"/>
                          <a:ea typeface="Montserrat"/>
                          <a:cs typeface="Montserrat"/>
                          <a:sym typeface="Montserrat"/>
                        </a:rPr>
                        <a:t>P0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AE1B85"/>
                    </a:solidFill>
                  </a:tcPr>
                </a:tc>
                <a:tc>
                  <a:txBody>
                    <a:bodyPr/>
                    <a:lstStyle/>
                    <a:p>
                      <a:pPr marL="0" lvl="0" indent="0" algn="ctr" rtl="0">
                        <a:spcBef>
                          <a:spcPts val="0"/>
                        </a:spcBef>
                        <a:spcAft>
                          <a:spcPts val="0"/>
                        </a:spcAft>
                        <a:buNone/>
                      </a:pPr>
                      <a:endParaRPr sz="8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866" name="Google Shape;4866;p117"/>
          <p:cNvSpPr/>
          <p:nvPr/>
        </p:nvSpPr>
        <p:spPr>
          <a:xfrm>
            <a:off x="8816000" y="2022413"/>
            <a:ext cx="91500" cy="269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cxnSp>
        <p:nvCxnSpPr>
          <p:cNvPr id="4867" name="Google Shape;4867;p117"/>
          <p:cNvCxnSpPr>
            <a:stCxn id="4866" idx="3"/>
            <a:endCxn id="4818" idx="3"/>
          </p:cNvCxnSpPr>
          <p:nvPr/>
        </p:nvCxnSpPr>
        <p:spPr>
          <a:xfrm rot="10800000" flipH="1">
            <a:off x="8907500" y="1696313"/>
            <a:ext cx="585750" cy="460950"/>
          </a:xfrm>
          <a:prstGeom prst="bentConnector3">
            <a:avLst>
              <a:gd name="adj1" fmla="val 138295"/>
            </a:avLst>
          </a:prstGeom>
          <a:noFill/>
          <a:ln w="38100" cap="flat" cmpd="sng">
            <a:solidFill>
              <a:srgbClr val="0E68BC"/>
            </a:solidFill>
            <a:prstDash val="solid"/>
            <a:round/>
            <a:headEnd type="triangle" w="med" len="med"/>
            <a:tailEnd type="none" w="med" len="med"/>
          </a:ln>
        </p:spPr>
      </p:cxnSp>
      <p:sp>
        <p:nvSpPr>
          <p:cNvPr id="4868" name="Google Shape;4868;p117"/>
          <p:cNvSpPr/>
          <p:nvPr/>
        </p:nvSpPr>
        <p:spPr>
          <a:xfrm>
            <a:off x="222500" y="1629550"/>
            <a:ext cx="3037800" cy="4485450"/>
          </a:xfrm>
          <a:prstGeom prst="roundRect">
            <a:avLst>
              <a:gd name="adj" fmla="val 6586"/>
            </a:avLst>
          </a:prstGeom>
          <a:solidFill>
            <a:srgbClr val="0E68BC"/>
          </a:solidFill>
          <a:ln>
            <a:noFill/>
          </a:ln>
          <a:effectLst>
            <a:outerShdw blurRad="292100" dist="190500" dir="5400000" algn="t" rotWithShape="0">
              <a:srgbClr val="000000">
                <a:alpha val="25000"/>
              </a:srgbClr>
            </a:outerShdw>
          </a:effectLst>
        </p:spPr>
        <p:txBody>
          <a:bodyPr spcFirstLastPara="1" wrap="square" lIns="137150" tIns="22850" rIns="91438" bIns="22850" anchor="t" anchorCtr="0">
            <a:noAutofit/>
          </a:bodyPr>
          <a:lstStyle/>
          <a:p>
            <a:pPr marL="228600" indent="-190500">
              <a:lnSpc>
                <a:spcPct val="115000"/>
              </a:lnSpc>
              <a:spcBef>
                <a:spcPts val="500"/>
              </a:spcBef>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Requests txn ID, is returned PID and txn epoch</a:t>
            </a:r>
            <a:endParaRPr sz="1200" b="1">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Event fetched by consumer</a:t>
            </a:r>
            <a:endParaRPr sz="1200" b="1">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Notifies coordinator of partition being written to</a:t>
            </a:r>
            <a:endParaRPr sz="1200" b="1">
              <a:solidFill>
                <a:schemeClr val="lt1"/>
              </a:solidFill>
              <a:latin typeface="Montserrat"/>
              <a:ea typeface="Montserrat"/>
              <a:cs typeface="Montserrat"/>
              <a:sym typeface="Montserrat"/>
            </a:endParaRPr>
          </a:p>
          <a:p>
            <a:pPr marL="228600" indent="-190500">
              <a:lnSpc>
                <a:spcPct val="115000"/>
              </a:lnSpc>
              <a:spcBef>
                <a:spcPts val="500"/>
              </a:spcBef>
              <a:spcAft>
                <a:spcPts val="500"/>
              </a:spcAft>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Alice’s account debited</a:t>
            </a:r>
            <a:endParaRPr sz="1200" b="1">
              <a:solidFill>
                <a:schemeClr val="lt1"/>
              </a:solidFill>
              <a:latin typeface="Montserrat"/>
              <a:ea typeface="Montserrat"/>
              <a:cs typeface="Montserrat"/>
              <a:sym typeface="Montserrat"/>
            </a:endParaRPr>
          </a:p>
        </p:txBody>
      </p:sp>
      <p:sp>
        <p:nvSpPr>
          <p:cNvPr id="4869" name="Google Shape;4869;p117"/>
          <p:cNvSpPr txBox="1"/>
          <p:nvPr/>
        </p:nvSpPr>
        <p:spPr>
          <a:xfrm>
            <a:off x="3930396" y="5792724"/>
            <a:ext cx="1549950" cy="307777"/>
          </a:xfrm>
          <a:prstGeom prst="rect">
            <a:avLst/>
          </a:prstGeom>
          <a:noFill/>
          <a:ln>
            <a:noFill/>
          </a:ln>
        </p:spPr>
        <p:txBody>
          <a:bodyPr spcFirstLastPara="1" wrap="square" lIns="0" tIns="0" rIns="0" bIns="0" anchor="t" anchorCtr="0">
            <a:spAutoFit/>
          </a:bodyPr>
          <a:lstStyle/>
          <a:p>
            <a:r>
              <a:rPr lang="en-US" sz="1000" b="1">
                <a:solidFill>
                  <a:schemeClr val="accent3"/>
                </a:solidFill>
                <a:latin typeface="Source Code Pro"/>
                <a:ea typeface="Source Code Pro"/>
                <a:cs typeface="Source Code Pro"/>
                <a:sym typeface="Source Code Pro"/>
              </a:rPr>
              <a:t>isolation.level=</a:t>
            </a:r>
            <a:endParaRPr sz="1000" b="1">
              <a:solidFill>
                <a:schemeClr val="accent3"/>
              </a:solidFill>
              <a:latin typeface="Source Code Pro"/>
              <a:ea typeface="Source Code Pro"/>
              <a:cs typeface="Source Code Pro"/>
              <a:sym typeface="Source Code Pro"/>
            </a:endParaRPr>
          </a:p>
          <a:p>
            <a:r>
              <a:rPr lang="en-US" sz="1000" b="1">
                <a:solidFill>
                  <a:schemeClr val="accent3"/>
                </a:solidFill>
                <a:latin typeface="Source Code Pro"/>
                <a:ea typeface="Source Code Pro"/>
                <a:cs typeface="Source Code Pro"/>
                <a:sym typeface="Source Code Pro"/>
              </a:rPr>
              <a:t>    'read_committed'</a:t>
            </a:r>
            <a:endParaRPr sz="1900">
              <a:solidFill>
                <a:schemeClr val="dk2"/>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4" name="Google Shape;4874;p118"/>
          <p:cNvSpPr txBox="1"/>
          <p:nvPr/>
        </p:nvSpPr>
        <p:spPr>
          <a:xfrm>
            <a:off x="3436338" y="918513"/>
            <a:ext cx="6505650" cy="585855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pPr algn="ctr"/>
            <a:r>
              <a:rPr lang="en-US" sz="900" b="1">
                <a:solidFill>
                  <a:schemeClr val="lt1"/>
                </a:solidFill>
                <a:latin typeface="Montserrat"/>
                <a:ea typeface="Montserrat"/>
                <a:cs typeface="Montserrat"/>
                <a:sym typeface="Montserrat"/>
              </a:rPr>
              <a:t>A</a:t>
            </a:r>
            <a:endParaRPr sz="1450">
              <a:solidFill>
                <a:srgbClr val="040531"/>
              </a:solidFill>
              <a:latin typeface="Montserrat"/>
              <a:ea typeface="Montserrat"/>
              <a:cs typeface="Montserrat"/>
              <a:sym typeface="Montserrat"/>
            </a:endParaRPr>
          </a:p>
        </p:txBody>
      </p:sp>
      <p:grpSp>
        <p:nvGrpSpPr>
          <p:cNvPr id="4875" name="Google Shape;4875;p118"/>
          <p:cNvGrpSpPr/>
          <p:nvPr/>
        </p:nvGrpSpPr>
        <p:grpSpPr>
          <a:xfrm>
            <a:off x="7612666" y="5152644"/>
            <a:ext cx="2037450" cy="1432650"/>
            <a:chOff x="19394700" y="2255200"/>
            <a:chExt cx="4074900" cy="2865300"/>
          </a:xfrm>
        </p:grpSpPr>
        <p:sp>
          <p:nvSpPr>
            <p:cNvPr id="4876" name="Google Shape;4876;p118"/>
            <p:cNvSpPr/>
            <p:nvPr/>
          </p:nvSpPr>
          <p:spPr>
            <a:xfrm>
              <a:off x="19394700" y="2255200"/>
              <a:ext cx="4074900" cy="2865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877" name="Google Shape;4877;p118"/>
            <p:cNvGrpSpPr/>
            <p:nvPr/>
          </p:nvGrpSpPr>
          <p:grpSpPr>
            <a:xfrm>
              <a:off x="20625243" y="2399397"/>
              <a:ext cx="1613814" cy="553970"/>
              <a:chOff x="20784509" y="3896697"/>
              <a:chExt cx="1613814" cy="553970"/>
            </a:xfrm>
          </p:grpSpPr>
          <p:pic>
            <p:nvPicPr>
              <p:cNvPr id="4878" name="Google Shape;4878;p118"/>
              <p:cNvPicPr preferRelativeResize="0"/>
              <p:nvPr/>
            </p:nvPicPr>
            <p:blipFill>
              <a:blip r:embed="rId1"/>
              <a:stretch>
                <a:fillRect/>
              </a:stretch>
            </p:blipFill>
            <p:spPr>
              <a:xfrm>
                <a:off x="20784509" y="3899421"/>
                <a:ext cx="333710" cy="548640"/>
              </a:xfrm>
              <a:prstGeom prst="rect">
                <a:avLst/>
              </a:prstGeom>
              <a:noFill/>
              <a:ln>
                <a:noFill/>
              </a:ln>
            </p:spPr>
          </p:pic>
          <p:sp>
            <p:nvSpPr>
              <p:cNvPr id="4879" name="Google Shape;4879;p118"/>
              <p:cNvSpPr txBox="1"/>
              <p:nvPr/>
            </p:nvSpPr>
            <p:spPr>
              <a:xfrm>
                <a:off x="21118223" y="3896697"/>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880" name="Google Shape;4880;p118"/>
            <p:cNvSpPr/>
            <p:nvPr/>
          </p:nvSpPr>
          <p:spPr>
            <a:xfrm>
              <a:off x="19708513" y="3174800"/>
              <a:ext cx="3447300" cy="7215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Consumer Group Coordinator</a:t>
              </a:r>
              <a:endParaRPr sz="950">
                <a:solidFill>
                  <a:schemeClr val="dk2"/>
                </a:solidFill>
                <a:latin typeface="Montserrat SemiBold"/>
                <a:ea typeface="Montserrat SemiBold"/>
                <a:cs typeface="Montserrat SemiBold"/>
                <a:sym typeface="Montserrat SemiBold"/>
              </a:endParaRPr>
            </a:p>
          </p:txBody>
        </p:sp>
        <p:sp>
          <p:nvSpPr>
            <p:cNvPr id="4881" name="Google Shape;4881;p118"/>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b="1">
                  <a:solidFill>
                    <a:schemeClr val="accent3"/>
                  </a:solidFill>
                  <a:latin typeface="Source Code Pro"/>
                  <a:ea typeface="Source Code Pro"/>
                  <a:cs typeface="Source Code Pro"/>
                  <a:sym typeface="Source Code Pro"/>
                </a:rPr>
                <a:t>__consumer_offsets</a:t>
              </a:r>
              <a:r>
                <a:rPr lang="en-US" sz="900">
                  <a:latin typeface="Montserrat"/>
                  <a:ea typeface="Montserrat"/>
                  <a:cs typeface="Montserrat"/>
                  <a:sym typeface="Montserrat"/>
                </a:rPr>
                <a:t> topic</a:t>
              </a:r>
              <a:endParaRPr sz="900">
                <a:latin typeface="Montserrat"/>
                <a:ea typeface="Montserrat"/>
                <a:cs typeface="Montserrat"/>
                <a:sym typeface="Montserrat"/>
              </a:endParaRPr>
            </a:p>
          </p:txBody>
        </p:sp>
      </p:grpSp>
      <p:graphicFrame>
        <p:nvGraphicFramePr>
          <p:cNvPr id="4882" name="Google Shape;4882;p118"/>
          <p:cNvGraphicFramePr/>
          <p:nvPr/>
        </p:nvGraphicFramePr>
        <p:xfrm>
          <a:off x="7930896" y="6148287"/>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endParaRPr sz="9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883" name="Google Shape;4883;p118"/>
          <p:cNvSpPr txBox="1"/>
          <p:nvPr/>
        </p:nvSpPr>
        <p:spPr>
          <a:xfrm>
            <a:off x="9148720" y="6134281"/>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P7</a:t>
            </a:r>
            <a:endParaRPr sz="900">
              <a:latin typeface="Montserrat"/>
              <a:ea typeface="Montserrat"/>
              <a:cs typeface="Montserrat"/>
              <a:sym typeface="Montserrat"/>
            </a:endParaRPr>
          </a:p>
        </p:txBody>
      </p:sp>
      <p:sp>
        <p:nvSpPr>
          <p:cNvPr id="4884" name="Google Shape;4884;p118"/>
          <p:cNvSpPr/>
          <p:nvPr/>
        </p:nvSpPr>
        <p:spPr>
          <a:xfrm>
            <a:off x="7613768" y="2583180"/>
            <a:ext cx="2037450" cy="143265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885" name="Google Shape;4885;p118"/>
          <p:cNvGrpSpPr/>
          <p:nvPr/>
        </p:nvGrpSpPr>
        <p:grpSpPr>
          <a:xfrm>
            <a:off x="8229039" y="2653778"/>
            <a:ext cx="806907" cy="276985"/>
            <a:chOff x="20784509" y="3986550"/>
            <a:chExt cx="1613814" cy="553970"/>
          </a:xfrm>
        </p:grpSpPr>
        <p:pic>
          <p:nvPicPr>
            <p:cNvPr id="4886" name="Google Shape;4886;p118"/>
            <p:cNvPicPr preferRelativeResize="0"/>
            <p:nvPr/>
          </p:nvPicPr>
          <p:blipFill>
            <a:blip r:embed="rId1"/>
            <a:stretch>
              <a:fillRect/>
            </a:stretch>
          </p:blipFill>
          <p:spPr>
            <a:xfrm>
              <a:off x="20784509" y="3989274"/>
              <a:ext cx="333710" cy="548640"/>
            </a:xfrm>
            <a:prstGeom prst="rect">
              <a:avLst/>
            </a:prstGeom>
            <a:noFill/>
            <a:ln>
              <a:noFill/>
            </a:ln>
          </p:spPr>
        </p:pic>
        <p:sp>
          <p:nvSpPr>
            <p:cNvPr id="4887" name="Google Shape;4887;p118"/>
            <p:cNvSpPr txBox="1"/>
            <p:nvPr/>
          </p:nvSpPr>
          <p:spPr>
            <a:xfrm>
              <a:off x="21118223" y="3986550"/>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888" name="Google Shape;4888;p118"/>
          <p:cNvSpPr txBox="1"/>
          <p:nvPr/>
        </p:nvSpPr>
        <p:spPr>
          <a:xfrm>
            <a:off x="7804943" y="3760041"/>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889" name="Google Shape;4889;p118"/>
          <p:cNvGraphicFramePr/>
          <p:nvPr/>
        </p:nvGraphicFramePr>
        <p:xfrm>
          <a:off x="7930896" y="35818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A</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890" name="Google Shape;4890;p118"/>
          <p:cNvSpPr txBox="1"/>
          <p:nvPr/>
        </p:nvSpPr>
        <p:spPr>
          <a:xfrm>
            <a:off x="7804943" y="3265223"/>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transfers topic</a:t>
            </a:r>
            <a:endParaRPr sz="900">
              <a:latin typeface="Montserrat"/>
              <a:ea typeface="Montserrat"/>
              <a:cs typeface="Montserrat"/>
              <a:sym typeface="Montserrat"/>
            </a:endParaRPr>
          </a:p>
        </p:txBody>
      </p:sp>
      <p:graphicFrame>
        <p:nvGraphicFramePr>
          <p:cNvPr id="4891" name="Google Shape;4891;p118"/>
          <p:cNvGraphicFramePr/>
          <p:nvPr/>
        </p:nvGraphicFramePr>
        <p:xfrm>
          <a:off x="7930896" y="3083546"/>
          <a:ext cx="1220750" cy="198125"/>
        </p:xfrm>
        <a:graphic>
          <a:graphicData uri="http://schemas.openxmlformats.org/drawingml/2006/table">
            <a:tbl>
              <a:tblPr>
                <a:noFill/>
              </a:tblPr>
              <a:tblGrid>
                <a:gridCol w="244150"/>
                <a:gridCol w="244150"/>
                <a:gridCol w="244150"/>
                <a:gridCol w="244150"/>
                <a:gridCol w="244150"/>
              </a:tblGrid>
              <a:tr h="198125">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A-&gt;B</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892" name="Google Shape;4892;p118"/>
          <p:cNvSpPr/>
          <p:nvPr/>
        </p:nvSpPr>
        <p:spPr>
          <a:xfrm>
            <a:off x="7613774" y="4108693"/>
            <a:ext cx="2037450" cy="9459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893" name="Google Shape;4893;p118"/>
          <p:cNvGrpSpPr/>
          <p:nvPr/>
        </p:nvGrpSpPr>
        <p:grpSpPr>
          <a:xfrm>
            <a:off x="8229046" y="4180826"/>
            <a:ext cx="806907" cy="276985"/>
            <a:chOff x="20784509" y="3988206"/>
            <a:chExt cx="1613814" cy="553970"/>
          </a:xfrm>
        </p:grpSpPr>
        <p:pic>
          <p:nvPicPr>
            <p:cNvPr id="4894" name="Google Shape;4894;p118"/>
            <p:cNvPicPr preferRelativeResize="0"/>
            <p:nvPr/>
          </p:nvPicPr>
          <p:blipFill>
            <a:blip r:embed="rId1"/>
            <a:stretch>
              <a:fillRect/>
            </a:stretch>
          </p:blipFill>
          <p:spPr>
            <a:xfrm>
              <a:off x="20784509" y="3989274"/>
              <a:ext cx="333710" cy="548640"/>
            </a:xfrm>
            <a:prstGeom prst="rect">
              <a:avLst/>
            </a:prstGeom>
            <a:noFill/>
            <a:ln>
              <a:noFill/>
            </a:ln>
          </p:spPr>
        </p:pic>
        <p:sp>
          <p:nvSpPr>
            <p:cNvPr id="4895" name="Google Shape;4895;p118"/>
            <p:cNvSpPr txBox="1"/>
            <p:nvPr/>
          </p:nvSpPr>
          <p:spPr>
            <a:xfrm>
              <a:off x="21118223" y="3988206"/>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4896" name="Google Shape;4896;p118"/>
          <p:cNvSpPr txBox="1"/>
          <p:nvPr/>
        </p:nvSpPr>
        <p:spPr>
          <a:xfrm>
            <a:off x="7804949" y="4790735"/>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4897" name="Google Shape;4897;p118"/>
          <p:cNvGraphicFramePr/>
          <p:nvPr/>
        </p:nvGraphicFramePr>
        <p:xfrm>
          <a:off x="7930896" y="46105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4898" name="Google Shape;4898;p118"/>
          <p:cNvSpPr txBox="1"/>
          <p:nvPr/>
        </p:nvSpPr>
        <p:spPr>
          <a:xfrm>
            <a:off x="9149835" y="3069830"/>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899" name="Google Shape;4899;p118"/>
          <p:cNvSpPr txBox="1"/>
          <p:nvPr/>
        </p:nvSpPr>
        <p:spPr>
          <a:xfrm>
            <a:off x="9149835" y="3563606"/>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4900" name="Google Shape;4900;p118"/>
          <p:cNvSpPr txBox="1"/>
          <p:nvPr/>
        </p:nvSpPr>
        <p:spPr>
          <a:xfrm>
            <a:off x="9149841" y="4596878"/>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P1</a:t>
            </a:r>
            <a:endParaRPr sz="900">
              <a:latin typeface="Montserrat"/>
              <a:ea typeface="Montserrat"/>
              <a:cs typeface="Montserrat"/>
              <a:sym typeface="Montserrat"/>
            </a:endParaRPr>
          </a:p>
        </p:txBody>
      </p:sp>
      <p:sp>
        <p:nvSpPr>
          <p:cNvPr id="4901" name="Google Shape;4901;p118"/>
          <p:cNvSpPr/>
          <p:nvPr/>
        </p:nvSpPr>
        <p:spPr>
          <a:xfrm>
            <a:off x="7972044" y="304696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02" name="Google Shape;4902;p118"/>
          <p:cNvSpPr/>
          <p:nvPr/>
        </p:nvSpPr>
        <p:spPr>
          <a:xfrm>
            <a:off x="7930516" y="3177255"/>
            <a:ext cx="9105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03" name="Google Shape;4903;p118"/>
          <p:cNvSpPr/>
          <p:nvPr/>
        </p:nvSpPr>
        <p:spPr>
          <a:xfrm>
            <a:off x="7946290" y="462749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04" name="Google Shape;4904;p118"/>
          <p:cNvSpPr/>
          <p:nvPr/>
        </p:nvSpPr>
        <p:spPr>
          <a:xfrm>
            <a:off x="7930896" y="6159844"/>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05" name="Google Shape;4905;p118"/>
          <p:cNvSpPr/>
          <p:nvPr/>
        </p:nvSpPr>
        <p:spPr>
          <a:xfrm>
            <a:off x="7930896" y="3511296"/>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06" name="Google Shape;4906;p118"/>
          <p:cNvSpPr/>
          <p:nvPr/>
        </p:nvSpPr>
        <p:spPr>
          <a:xfrm>
            <a:off x="7931468" y="3680998"/>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07" name="Google Shape;4907;p118"/>
          <p:cNvSpPr/>
          <p:nvPr/>
        </p:nvSpPr>
        <p:spPr>
          <a:xfrm>
            <a:off x="7930896" y="3590155"/>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08" name="Google Shape;4908;p118"/>
          <p:cNvSpPr/>
          <p:nvPr/>
        </p:nvSpPr>
        <p:spPr>
          <a:xfrm>
            <a:off x="7930103" y="3021555"/>
            <a:ext cx="9105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09" name="Google Shape;4909;p118"/>
          <p:cNvSpPr/>
          <p:nvPr/>
        </p:nvSpPr>
        <p:spPr>
          <a:xfrm>
            <a:off x="7930896" y="454967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10" name="Google Shape;4910;p118"/>
          <p:cNvSpPr/>
          <p:nvPr/>
        </p:nvSpPr>
        <p:spPr>
          <a:xfrm>
            <a:off x="7930896" y="468683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11" name="Google Shape;4911;p118"/>
          <p:cNvSpPr/>
          <p:nvPr/>
        </p:nvSpPr>
        <p:spPr>
          <a:xfrm>
            <a:off x="7930896" y="2061972"/>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12" name="Google Shape;4912;p118"/>
          <p:cNvSpPr/>
          <p:nvPr/>
        </p:nvSpPr>
        <p:spPr>
          <a:xfrm>
            <a:off x="7770876" y="1528966"/>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13" name="Google Shape;4913;p118"/>
          <p:cNvSpPr/>
          <p:nvPr/>
        </p:nvSpPr>
        <p:spPr>
          <a:xfrm>
            <a:off x="7770876" y="1730134"/>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14" name="Google Shape;4914;p118"/>
          <p:cNvSpPr/>
          <p:nvPr/>
        </p:nvSpPr>
        <p:spPr>
          <a:xfrm>
            <a:off x="7770876" y="1629550"/>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15" name="Google Shape;4915;p118"/>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System Failure with Transactions</a:t>
            </a:r>
            <a:endParaRPr lang="en-US"/>
          </a:p>
        </p:txBody>
      </p:sp>
      <p:grpSp>
        <p:nvGrpSpPr>
          <p:cNvPr id="4916" name="Google Shape;4916;p118"/>
          <p:cNvGrpSpPr/>
          <p:nvPr/>
        </p:nvGrpSpPr>
        <p:grpSpPr>
          <a:xfrm>
            <a:off x="3689934" y="2701832"/>
            <a:ext cx="2037450" cy="1276650"/>
            <a:chOff x="13119200" y="4409050"/>
            <a:chExt cx="4074900" cy="2553300"/>
          </a:xfrm>
        </p:grpSpPr>
        <p:sp>
          <p:nvSpPr>
            <p:cNvPr id="4917" name="Google Shape;4917;p118"/>
            <p:cNvSpPr/>
            <p:nvPr/>
          </p:nvSpPr>
          <p:spPr>
            <a:xfrm>
              <a:off x="13119200" y="4409050"/>
              <a:ext cx="4074900" cy="25533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grpSp>
          <p:nvGrpSpPr>
            <p:cNvPr id="4918" name="Google Shape;4918;p118"/>
            <p:cNvGrpSpPr/>
            <p:nvPr/>
          </p:nvGrpSpPr>
          <p:grpSpPr>
            <a:xfrm>
              <a:off x="13372850" y="4480560"/>
              <a:ext cx="3567600" cy="2406791"/>
              <a:chOff x="13372850" y="5416361"/>
              <a:chExt cx="3567600" cy="2406791"/>
            </a:xfrm>
          </p:grpSpPr>
          <p:sp>
            <p:nvSpPr>
              <p:cNvPr id="4919" name="Google Shape;4919;p118"/>
              <p:cNvSpPr txBox="1"/>
              <p:nvPr/>
            </p:nvSpPr>
            <p:spPr>
              <a:xfrm>
                <a:off x="13372850" y="6083873"/>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Funds Transfer App</a:t>
                </a:r>
                <a:endParaRPr sz="1200">
                  <a:solidFill>
                    <a:srgbClr val="040531"/>
                  </a:solidFill>
                  <a:latin typeface="Montserrat"/>
                  <a:ea typeface="Montserrat"/>
                  <a:cs typeface="Montserrat"/>
                  <a:sym typeface="Montserrat"/>
                </a:endParaRPr>
              </a:p>
            </p:txBody>
          </p:sp>
          <p:sp>
            <p:nvSpPr>
              <p:cNvPr id="4920" name="Google Shape;4920;p118"/>
              <p:cNvSpPr/>
              <p:nvPr/>
            </p:nvSpPr>
            <p:spPr>
              <a:xfrm>
                <a:off x="13433000" y="5416361"/>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sp>
            <p:nvSpPr>
              <p:cNvPr id="4921" name="Google Shape;4921;p118"/>
              <p:cNvSpPr/>
              <p:nvPr/>
            </p:nvSpPr>
            <p:spPr>
              <a:xfrm>
                <a:off x="13433000" y="7181152"/>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Producer API</a:t>
                </a:r>
                <a:endParaRPr sz="950">
                  <a:solidFill>
                    <a:srgbClr val="040531"/>
                  </a:solidFill>
                  <a:latin typeface="Montserrat SemiBold"/>
                  <a:ea typeface="Montserrat SemiBold"/>
                  <a:cs typeface="Montserrat SemiBold"/>
                  <a:sym typeface="Montserrat SemiBold"/>
                </a:endParaRPr>
              </a:p>
            </p:txBody>
          </p:sp>
        </p:grpSp>
      </p:grpSp>
      <p:grpSp>
        <p:nvGrpSpPr>
          <p:cNvPr id="4922" name="Google Shape;4922;p118"/>
          <p:cNvGrpSpPr/>
          <p:nvPr/>
        </p:nvGrpSpPr>
        <p:grpSpPr>
          <a:xfrm>
            <a:off x="7612678" y="1056132"/>
            <a:ext cx="2037450" cy="1432650"/>
            <a:chOff x="19394700" y="2255200"/>
            <a:chExt cx="4074900" cy="2865300"/>
          </a:xfrm>
        </p:grpSpPr>
        <p:sp>
          <p:nvSpPr>
            <p:cNvPr id="4923" name="Google Shape;4923;p118"/>
            <p:cNvSpPr/>
            <p:nvPr/>
          </p:nvSpPr>
          <p:spPr>
            <a:xfrm>
              <a:off x="19394700" y="2255200"/>
              <a:ext cx="4074900" cy="28653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grpSp>
          <p:nvGrpSpPr>
            <p:cNvPr id="4924" name="Google Shape;4924;p118"/>
            <p:cNvGrpSpPr/>
            <p:nvPr/>
          </p:nvGrpSpPr>
          <p:grpSpPr>
            <a:xfrm>
              <a:off x="20625243" y="2393324"/>
              <a:ext cx="1613814" cy="553970"/>
              <a:chOff x="20784509" y="3890624"/>
              <a:chExt cx="1613814" cy="553970"/>
            </a:xfrm>
          </p:grpSpPr>
          <p:pic>
            <p:nvPicPr>
              <p:cNvPr id="4925" name="Google Shape;4925;p118"/>
              <p:cNvPicPr preferRelativeResize="0"/>
              <p:nvPr/>
            </p:nvPicPr>
            <p:blipFill>
              <a:blip r:embed="rId1"/>
              <a:stretch>
                <a:fillRect/>
              </a:stretch>
            </p:blipFill>
            <p:spPr>
              <a:xfrm>
                <a:off x="20784509" y="3893348"/>
                <a:ext cx="333710" cy="548640"/>
              </a:xfrm>
              <a:prstGeom prst="rect">
                <a:avLst/>
              </a:prstGeom>
              <a:noFill/>
              <a:ln>
                <a:noFill/>
              </a:ln>
            </p:spPr>
          </p:pic>
          <p:sp>
            <p:nvSpPr>
              <p:cNvPr id="4926" name="Google Shape;4926;p118"/>
              <p:cNvSpPr txBox="1"/>
              <p:nvPr/>
            </p:nvSpPr>
            <p:spPr>
              <a:xfrm>
                <a:off x="21118223" y="3890624"/>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4927" name="Google Shape;4927;p118"/>
            <p:cNvSpPr/>
            <p:nvPr/>
          </p:nvSpPr>
          <p:spPr>
            <a:xfrm>
              <a:off x="19708513" y="3174800"/>
              <a:ext cx="3447300" cy="7215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Transaction Coordinator</a:t>
              </a:r>
              <a:endParaRPr sz="950">
                <a:solidFill>
                  <a:srgbClr val="040531"/>
                </a:solidFill>
                <a:latin typeface="Montserrat SemiBold"/>
                <a:ea typeface="Montserrat SemiBold"/>
                <a:cs typeface="Montserrat SemiBold"/>
                <a:sym typeface="Montserrat SemiBold"/>
              </a:endParaRPr>
            </a:p>
          </p:txBody>
        </p:sp>
        <p:sp>
          <p:nvSpPr>
            <p:cNvPr id="4928" name="Google Shape;4928;p118"/>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__transaction_state topic</a:t>
              </a:r>
              <a:endParaRPr sz="900">
                <a:latin typeface="Montserrat"/>
                <a:ea typeface="Montserrat"/>
                <a:cs typeface="Montserrat"/>
                <a:sym typeface="Montserrat"/>
              </a:endParaRPr>
            </a:p>
          </p:txBody>
        </p:sp>
      </p:grpSp>
      <p:grpSp>
        <p:nvGrpSpPr>
          <p:cNvPr id="4929" name="Google Shape;4929;p118"/>
          <p:cNvGrpSpPr/>
          <p:nvPr/>
        </p:nvGrpSpPr>
        <p:grpSpPr>
          <a:xfrm>
            <a:off x="3839753" y="1072720"/>
            <a:ext cx="587250" cy="718340"/>
            <a:chOff x="13531976" y="2032065"/>
            <a:chExt cx="1174500" cy="1436680"/>
          </a:xfrm>
        </p:grpSpPr>
        <p:grpSp>
          <p:nvGrpSpPr>
            <p:cNvPr id="4930" name="Google Shape;4930;p118"/>
            <p:cNvGrpSpPr/>
            <p:nvPr/>
          </p:nvGrpSpPr>
          <p:grpSpPr>
            <a:xfrm>
              <a:off x="13658326" y="2032065"/>
              <a:ext cx="921781" cy="862672"/>
              <a:chOff x="8749413" y="10236763"/>
              <a:chExt cx="921781" cy="862672"/>
            </a:xfrm>
          </p:grpSpPr>
          <p:sp>
            <p:nvSpPr>
              <p:cNvPr id="4931" name="Google Shape;4931;p118"/>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932" name="Google Shape;4932;p118"/>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933" name="Google Shape;4933;p118"/>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934" name="Google Shape;4934;p118"/>
            <p:cNvSpPr txBox="1"/>
            <p:nvPr/>
          </p:nvSpPr>
          <p:spPr>
            <a:xfrm>
              <a:off x="13531976"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Alice</a:t>
              </a:r>
              <a:endParaRPr sz="1200">
                <a:solidFill>
                  <a:srgbClr val="040531"/>
                </a:solidFill>
                <a:latin typeface="Montserrat"/>
                <a:ea typeface="Montserrat"/>
                <a:cs typeface="Montserrat"/>
                <a:sym typeface="Montserrat"/>
              </a:endParaRPr>
            </a:p>
          </p:txBody>
        </p:sp>
      </p:grpSp>
      <p:grpSp>
        <p:nvGrpSpPr>
          <p:cNvPr id="4935" name="Google Shape;4935;p118"/>
          <p:cNvGrpSpPr/>
          <p:nvPr/>
        </p:nvGrpSpPr>
        <p:grpSpPr>
          <a:xfrm>
            <a:off x="3839747" y="1791120"/>
            <a:ext cx="587250" cy="718340"/>
            <a:chOff x="15606813" y="2032065"/>
            <a:chExt cx="1174500" cy="1436680"/>
          </a:xfrm>
        </p:grpSpPr>
        <p:grpSp>
          <p:nvGrpSpPr>
            <p:cNvPr id="4936" name="Google Shape;4936;p118"/>
            <p:cNvGrpSpPr/>
            <p:nvPr/>
          </p:nvGrpSpPr>
          <p:grpSpPr>
            <a:xfrm>
              <a:off x="15733176" y="2032065"/>
              <a:ext cx="921781" cy="862672"/>
              <a:chOff x="8749413" y="10236763"/>
              <a:chExt cx="921781" cy="862672"/>
            </a:xfrm>
          </p:grpSpPr>
          <p:sp>
            <p:nvSpPr>
              <p:cNvPr id="4937" name="Google Shape;4937;p118"/>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4938" name="Google Shape;4938;p118"/>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4939" name="Google Shape;4939;p118"/>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4940" name="Google Shape;4940;p118"/>
            <p:cNvSpPr txBox="1"/>
            <p:nvPr/>
          </p:nvSpPr>
          <p:spPr>
            <a:xfrm>
              <a:off x="15606813"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Bob</a:t>
              </a:r>
              <a:endParaRPr sz="1200">
                <a:solidFill>
                  <a:srgbClr val="040531"/>
                </a:solidFill>
                <a:latin typeface="Montserrat"/>
                <a:ea typeface="Montserrat"/>
                <a:cs typeface="Montserrat"/>
                <a:sym typeface="Montserrat"/>
              </a:endParaRPr>
            </a:p>
          </p:txBody>
        </p:sp>
      </p:grpSp>
      <p:sp>
        <p:nvSpPr>
          <p:cNvPr id="4941" name="Google Shape;4941;p118"/>
          <p:cNvSpPr txBox="1"/>
          <p:nvPr/>
        </p:nvSpPr>
        <p:spPr>
          <a:xfrm>
            <a:off x="4538078" y="1498850"/>
            <a:ext cx="1212300" cy="461651"/>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transfer $10</a:t>
            </a:r>
            <a:br>
              <a:rPr lang="en-US" sz="1200">
                <a:solidFill>
                  <a:srgbClr val="040531"/>
                </a:solidFill>
                <a:latin typeface="Montserrat"/>
                <a:ea typeface="Montserrat"/>
                <a:cs typeface="Montserrat"/>
                <a:sym typeface="Montserrat"/>
              </a:rPr>
            </a:br>
            <a:r>
              <a:rPr lang="en-US" sz="1200">
                <a:solidFill>
                  <a:srgbClr val="040531"/>
                </a:solidFill>
                <a:latin typeface="Montserrat"/>
                <a:ea typeface="Montserrat"/>
                <a:cs typeface="Montserrat"/>
                <a:sym typeface="Montserrat"/>
              </a:rPr>
              <a:t>Alice → Bob</a:t>
            </a:r>
            <a:endParaRPr sz="1200">
              <a:solidFill>
                <a:srgbClr val="040531"/>
              </a:solidFill>
              <a:latin typeface="Montserrat"/>
              <a:ea typeface="Montserrat"/>
              <a:cs typeface="Montserrat"/>
              <a:sym typeface="Montserrat"/>
            </a:endParaRPr>
          </a:p>
        </p:txBody>
      </p:sp>
      <p:sp>
        <p:nvSpPr>
          <p:cNvPr id="4942" name="Google Shape;4942;p118"/>
          <p:cNvSpPr txBox="1"/>
          <p:nvPr/>
        </p:nvSpPr>
        <p:spPr>
          <a:xfrm>
            <a:off x="3701796" y="3329375"/>
            <a:ext cx="2007150" cy="246207"/>
          </a:xfrm>
          <a:prstGeom prst="rect">
            <a:avLst/>
          </a:prstGeom>
          <a:noFill/>
          <a:ln>
            <a:noFill/>
          </a:ln>
        </p:spPr>
        <p:txBody>
          <a:bodyPr spcFirstLastPara="1" wrap="square" lIns="0" tIns="45713" rIns="0" bIns="45713" anchor="t" anchorCtr="0">
            <a:spAutoFit/>
          </a:bodyPr>
          <a:lstStyle/>
          <a:p>
            <a:pPr algn="ctr"/>
            <a:r>
              <a:rPr lang="en-US" sz="1000" b="1">
                <a:solidFill>
                  <a:srgbClr val="6144D7"/>
                </a:solidFill>
                <a:latin typeface="Source Code Pro"/>
                <a:ea typeface="Source Code Pro"/>
                <a:cs typeface="Source Code Pro"/>
                <a:sym typeface="Source Code Pro"/>
              </a:rPr>
              <a:t>transactional.id=</a:t>
            </a:r>
            <a:r>
              <a:rPr lang="en-US" sz="1000" b="1">
                <a:solidFill>
                  <a:schemeClr val="accent3"/>
                </a:solidFill>
                <a:latin typeface="Source Code Pro"/>
                <a:ea typeface="Source Code Pro"/>
                <a:cs typeface="Source Code Pro"/>
                <a:sym typeface="Source Code Pro"/>
              </a:rPr>
              <a:t>'</a:t>
            </a:r>
            <a:r>
              <a:rPr lang="en-US" sz="1000" b="1">
                <a:solidFill>
                  <a:srgbClr val="6144D7"/>
                </a:solidFill>
                <a:latin typeface="Source Code Pro"/>
                <a:ea typeface="Source Code Pro"/>
                <a:cs typeface="Source Code Pro"/>
                <a:sym typeface="Source Code Pro"/>
              </a:rPr>
              <a:t>fund-tr</a:t>
            </a:r>
            <a:r>
              <a:rPr lang="en-US" sz="1000" b="1">
                <a:solidFill>
                  <a:schemeClr val="accent3"/>
                </a:solidFill>
                <a:latin typeface="Source Code Pro"/>
                <a:ea typeface="Source Code Pro"/>
                <a:cs typeface="Source Code Pro"/>
                <a:sym typeface="Source Code Pro"/>
              </a:rPr>
              <a:t>'</a:t>
            </a:r>
            <a:endParaRPr sz="1000" b="1">
              <a:solidFill>
                <a:srgbClr val="6144D7"/>
              </a:solidFill>
              <a:latin typeface="Source Code Pro"/>
              <a:ea typeface="Source Code Pro"/>
              <a:cs typeface="Source Code Pro"/>
              <a:sym typeface="Source Code Pro"/>
            </a:endParaRPr>
          </a:p>
        </p:txBody>
      </p:sp>
      <p:cxnSp>
        <p:nvCxnSpPr>
          <p:cNvPr id="4943" name="Google Shape;4943;p118"/>
          <p:cNvCxnSpPr>
            <a:stCxn id="4944" idx="1"/>
            <a:endCxn id="4945" idx="3"/>
          </p:cNvCxnSpPr>
          <p:nvPr/>
        </p:nvCxnSpPr>
        <p:spPr>
          <a:xfrm flipH="1">
            <a:off x="5714688" y="1598116"/>
            <a:ext cx="2045850" cy="1589100"/>
          </a:xfrm>
          <a:prstGeom prst="bentConnector3">
            <a:avLst>
              <a:gd name="adj1" fmla="val 83287"/>
            </a:avLst>
          </a:prstGeom>
          <a:noFill/>
          <a:ln w="19050" cap="flat" cmpd="sng">
            <a:solidFill>
              <a:srgbClr val="0E68BC"/>
            </a:solidFill>
            <a:prstDash val="solid"/>
            <a:round/>
            <a:headEnd type="triangle" w="med" len="med"/>
            <a:tailEnd type="triangle" w="med" len="med"/>
          </a:ln>
        </p:spPr>
      </p:cxnSp>
      <p:cxnSp>
        <p:nvCxnSpPr>
          <p:cNvPr id="4946" name="Google Shape;4946;p118"/>
          <p:cNvCxnSpPr>
            <a:stCxn id="4920" idx="3"/>
            <a:endCxn id="4908" idx="1"/>
          </p:cNvCxnSpPr>
          <p:nvPr/>
        </p:nvCxnSpPr>
        <p:spPr>
          <a:xfrm>
            <a:off x="5570484" y="2898087"/>
            <a:ext cx="2359650" cy="201300"/>
          </a:xfrm>
          <a:prstGeom prst="bentConnector3">
            <a:avLst>
              <a:gd name="adj1" fmla="val 80615"/>
            </a:avLst>
          </a:prstGeom>
          <a:noFill/>
          <a:ln w="19050" cap="flat" cmpd="sng">
            <a:solidFill>
              <a:srgbClr val="0E68BC"/>
            </a:solidFill>
            <a:prstDash val="solid"/>
            <a:round/>
            <a:headEnd type="triangle" w="med" len="med"/>
            <a:tailEnd type="none" w="med" len="med"/>
          </a:ln>
        </p:spPr>
      </p:cxnSp>
      <p:sp>
        <p:nvSpPr>
          <p:cNvPr id="4947" name="Google Shape;4947;p118"/>
          <p:cNvSpPr/>
          <p:nvPr/>
        </p:nvSpPr>
        <p:spPr>
          <a:xfrm>
            <a:off x="6605016" y="2766060"/>
            <a:ext cx="274350" cy="274350"/>
          </a:xfrm>
          <a:prstGeom prst="ellipse">
            <a:avLst/>
          </a:prstGeom>
          <a:solidFill>
            <a:srgbClr val="0E68BC">
              <a:alpha val="65100"/>
            </a:srgbClr>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2</a:t>
            </a:r>
            <a:endParaRPr sz="1500" b="1">
              <a:solidFill>
                <a:srgbClr val="FFFFFF"/>
              </a:solidFill>
              <a:latin typeface="Montserrat"/>
              <a:ea typeface="Montserrat"/>
              <a:cs typeface="Montserrat"/>
              <a:sym typeface="Montserrat"/>
            </a:endParaRPr>
          </a:p>
        </p:txBody>
      </p:sp>
      <p:sp>
        <p:nvSpPr>
          <p:cNvPr id="4948" name="Google Shape;4948;p118"/>
          <p:cNvSpPr/>
          <p:nvPr/>
        </p:nvSpPr>
        <p:spPr>
          <a:xfrm>
            <a:off x="5919216" y="2372868"/>
            <a:ext cx="274350" cy="274350"/>
          </a:xfrm>
          <a:prstGeom prst="ellipse">
            <a:avLst/>
          </a:prstGeom>
          <a:solidFill>
            <a:srgbClr val="0E68BC">
              <a:alpha val="65100"/>
            </a:srgbClr>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1</a:t>
            </a:r>
            <a:endParaRPr sz="1500" b="1">
              <a:solidFill>
                <a:srgbClr val="FFFFFF"/>
              </a:solidFill>
              <a:latin typeface="Montserrat"/>
              <a:ea typeface="Montserrat"/>
              <a:cs typeface="Montserrat"/>
              <a:sym typeface="Montserrat"/>
            </a:endParaRPr>
          </a:p>
        </p:txBody>
      </p:sp>
      <p:cxnSp>
        <p:nvCxnSpPr>
          <p:cNvPr id="4949" name="Google Shape;4949;p118"/>
          <p:cNvCxnSpPr>
            <a:stCxn id="4905" idx="1"/>
            <a:endCxn id="4921" idx="3"/>
          </p:cNvCxnSpPr>
          <p:nvPr/>
        </p:nvCxnSpPr>
        <p:spPr>
          <a:xfrm flipH="1">
            <a:off x="5570496" y="3589146"/>
            <a:ext cx="2360400" cy="191400"/>
          </a:xfrm>
          <a:prstGeom prst="bentConnector3">
            <a:avLst>
              <a:gd name="adj1" fmla="val 25546"/>
            </a:avLst>
          </a:prstGeom>
          <a:noFill/>
          <a:ln w="19050" cap="flat" cmpd="sng">
            <a:solidFill>
              <a:srgbClr val="0E68BC"/>
            </a:solidFill>
            <a:prstDash val="solid"/>
            <a:round/>
            <a:headEnd type="triangle" w="med" len="med"/>
            <a:tailEnd type="none" w="med" len="med"/>
          </a:ln>
        </p:spPr>
      </p:cxnSp>
      <p:sp>
        <p:nvSpPr>
          <p:cNvPr id="4950" name="Google Shape;4950;p118"/>
          <p:cNvSpPr txBox="1"/>
          <p:nvPr/>
        </p:nvSpPr>
        <p:spPr>
          <a:xfrm>
            <a:off x="5864352" y="3689604"/>
            <a:ext cx="1229850" cy="251400"/>
          </a:xfrm>
          <a:prstGeom prst="rect">
            <a:avLst/>
          </a:prstGeom>
          <a:solidFill>
            <a:srgbClr val="FFFFFF"/>
          </a:solidFill>
          <a:ln>
            <a:noFill/>
          </a:ln>
        </p:spPr>
        <p:txBody>
          <a:bodyPr spcFirstLastPara="1" wrap="square" lIns="365750" tIns="0" rIns="45713" bIns="0" anchor="t" anchorCtr="0">
            <a:noAutofit/>
          </a:bodyPr>
          <a:lstStyle/>
          <a:p>
            <a:pPr>
              <a:lnSpc>
                <a:spcPct val="150000"/>
              </a:lnSpc>
            </a:pPr>
            <a:r>
              <a:rPr lang="en-US" sz="1200">
                <a:solidFill>
                  <a:srgbClr val="040531"/>
                </a:solidFill>
                <a:latin typeface="Montserrat"/>
                <a:ea typeface="Montserrat"/>
                <a:cs typeface="Montserrat"/>
                <a:sym typeface="Montserrat"/>
              </a:rPr>
              <a:t>Alice, ($10)</a:t>
            </a:r>
            <a:endParaRPr sz="1200">
              <a:solidFill>
                <a:srgbClr val="040531"/>
              </a:solidFill>
              <a:latin typeface="Montserrat"/>
              <a:ea typeface="Montserrat"/>
              <a:cs typeface="Montserrat"/>
              <a:sym typeface="Montserrat"/>
            </a:endParaRPr>
          </a:p>
        </p:txBody>
      </p:sp>
      <p:sp>
        <p:nvSpPr>
          <p:cNvPr id="4951" name="Google Shape;4951;p118"/>
          <p:cNvSpPr/>
          <p:nvPr/>
        </p:nvSpPr>
        <p:spPr>
          <a:xfrm>
            <a:off x="5928360" y="3639835"/>
            <a:ext cx="274350" cy="274350"/>
          </a:xfrm>
          <a:prstGeom prst="ellipse">
            <a:avLst/>
          </a:prstGeom>
          <a:solidFill>
            <a:srgbClr val="0E68BC">
              <a:alpha val="65100"/>
            </a:srgbClr>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4</a:t>
            </a:r>
            <a:endParaRPr sz="1500" b="1">
              <a:solidFill>
                <a:srgbClr val="FFFFFF"/>
              </a:solidFill>
              <a:latin typeface="Montserrat"/>
              <a:ea typeface="Montserrat"/>
              <a:cs typeface="Montserrat"/>
              <a:sym typeface="Montserrat"/>
            </a:endParaRPr>
          </a:p>
        </p:txBody>
      </p:sp>
      <p:sp>
        <p:nvSpPr>
          <p:cNvPr id="4944" name="Google Shape;4944;p118"/>
          <p:cNvSpPr/>
          <p:nvPr/>
        </p:nvSpPr>
        <p:spPr>
          <a:xfrm>
            <a:off x="7760538" y="1528966"/>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52" name="Google Shape;4952;p118"/>
          <p:cNvSpPr/>
          <p:nvPr/>
        </p:nvSpPr>
        <p:spPr>
          <a:xfrm>
            <a:off x="7760538" y="1730134"/>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53" name="Google Shape;4953;p118"/>
          <p:cNvSpPr/>
          <p:nvPr/>
        </p:nvSpPr>
        <p:spPr>
          <a:xfrm>
            <a:off x="7760538" y="1629550"/>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cxnSp>
        <p:nvCxnSpPr>
          <p:cNvPr id="4954" name="Google Shape;4954;p118"/>
          <p:cNvCxnSpPr>
            <a:stCxn id="4953" idx="1"/>
            <a:endCxn id="4917" idx="3"/>
          </p:cNvCxnSpPr>
          <p:nvPr/>
        </p:nvCxnSpPr>
        <p:spPr>
          <a:xfrm flipH="1">
            <a:off x="5727438" y="1698700"/>
            <a:ext cx="2033100" cy="1641450"/>
          </a:xfrm>
          <a:prstGeom prst="bentConnector3">
            <a:avLst>
              <a:gd name="adj1" fmla="val 70754"/>
            </a:avLst>
          </a:prstGeom>
          <a:noFill/>
          <a:ln w="19050" cap="flat" cmpd="sng">
            <a:solidFill>
              <a:srgbClr val="0E68BC"/>
            </a:solidFill>
            <a:prstDash val="solid"/>
            <a:round/>
            <a:headEnd type="triangle" w="med" len="med"/>
            <a:tailEnd type="triangle" w="med" len="med"/>
          </a:ln>
        </p:spPr>
      </p:cxnSp>
      <p:sp>
        <p:nvSpPr>
          <p:cNvPr id="4945" name="Google Shape;4945;p118"/>
          <p:cNvSpPr/>
          <p:nvPr/>
        </p:nvSpPr>
        <p:spPr>
          <a:xfrm>
            <a:off x="5539740" y="3118104"/>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55" name="Google Shape;4955;p118"/>
          <p:cNvSpPr/>
          <p:nvPr/>
        </p:nvSpPr>
        <p:spPr>
          <a:xfrm>
            <a:off x="5539740" y="3410712"/>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56" name="Google Shape;4956;p118"/>
          <p:cNvSpPr/>
          <p:nvPr/>
        </p:nvSpPr>
        <p:spPr>
          <a:xfrm>
            <a:off x="6179820" y="1901952"/>
            <a:ext cx="274350" cy="274350"/>
          </a:xfrm>
          <a:prstGeom prst="ellipse">
            <a:avLst/>
          </a:prstGeom>
          <a:solidFill>
            <a:srgbClr val="0E68BC">
              <a:alpha val="65100"/>
            </a:srgbClr>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3</a:t>
            </a:r>
            <a:endParaRPr sz="1500" b="1">
              <a:solidFill>
                <a:srgbClr val="FFFFFF"/>
              </a:solidFill>
              <a:latin typeface="Montserrat"/>
              <a:ea typeface="Montserrat"/>
              <a:cs typeface="Montserrat"/>
              <a:sym typeface="Montserrat"/>
            </a:endParaRPr>
          </a:p>
        </p:txBody>
      </p:sp>
      <p:grpSp>
        <p:nvGrpSpPr>
          <p:cNvPr id="4957" name="Google Shape;4957;p118"/>
          <p:cNvGrpSpPr/>
          <p:nvPr/>
        </p:nvGrpSpPr>
        <p:grpSpPr>
          <a:xfrm>
            <a:off x="3689938" y="5454396"/>
            <a:ext cx="2037450" cy="1129350"/>
            <a:chOff x="13618307" y="5977548"/>
            <a:chExt cx="4074900" cy="2258700"/>
          </a:xfrm>
        </p:grpSpPr>
        <p:sp>
          <p:nvSpPr>
            <p:cNvPr id="4958" name="Google Shape;4958;p118"/>
            <p:cNvSpPr/>
            <p:nvPr/>
          </p:nvSpPr>
          <p:spPr>
            <a:xfrm>
              <a:off x="13618307" y="5977548"/>
              <a:ext cx="4074900" cy="22587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sp>
          <p:nvSpPr>
            <p:cNvPr id="4959" name="Google Shape;4959;p118"/>
            <p:cNvSpPr txBox="1"/>
            <p:nvPr/>
          </p:nvSpPr>
          <p:spPr>
            <a:xfrm>
              <a:off x="13870625" y="6041556"/>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Downstream App</a:t>
              </a:r>
              <a:endParaRPr sz="1200">
                <a:solidFill>
                  <a:srgbClr val="040531"/>
                </a:solidFill>
                <a:latin typeface="Montserrat"/>
                <a:ea typeface="Montserrat"/>
                <a:cs typeface="Montserrat"/>
                <a:sym typeface="Montserrat"/>
              </a:endParaRPr>
            </a:p>
          </p:txBody>
        </p:sp>
        <p:sp>
          <p:nvSpPr>
            <p:cNvPr id="4960" name="Google Shape;4960;p118"/>
            <p:cNvSpPr/>
            <p:nvPr/>
          </p:nvSpPr>
          <p:spPr>
            <a:xfrm>
              <a:off x="13930774" y="7440588"/>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grpSp>
      <p:sp>
        <p:nvSpPr>
          <p:cNvPr id="4961" name="Google Shape;4961;p118"/>
          <p:cNvSpPr/>
          <p:nvPr/>
        </p:nvSpPr>
        <p:spPr>
          <a:xfrm>
            <a:off x="234963" y="1624525"/>
            <a:ext cx="3025350" cy="4490550"/>
          </a:xfrm>
          <a:prstGeom prst="roundRect">
            <a:avLst>
              <a:gd name="adj" fmla="val 6586"/>
            </a:avLst>
          </a:prstGeom>
          <a:solidFill>
            <a:srgbClr val="0E68BC"/>
          </a:solidFill>
          <a:ln>
            <a:noFill/>
          </a:ln>
          <a:effectLst>
            <a:outerShdw blurRad="292100" dist="190500" dir="5400000" algn="t" rotWithShape="0">
              <a:srgbClr val="000000">
                <a:alpha val="25000"/>
              </a:srgbClr>
            </a:outerShdw>
          </a:effectLst>
        </p:spPr>
        <p:txBody>
          <a:bodyPr spcFirstLastPara="1" wrap="square" lIns="137150" tIns="22850" rIns="91438" bIns="22850" anchor="t" anchorCtr="0">
            <a:noAutofit/>
          </a:bodyPr>
          <a:lstStyle/>
          <a:p>
            <a:pPr marL="228600" indent="-190500">
              <a:lnSpc>
                <a:spcPct val="115000"/>
              </a:lnSpc>
              <a:spcBef>
                <a:spcPts val="500"/>
              </a:spcBef>
              <a:buClr>
                <a:schemeClr val="lt1"/>
              </a:buClr>
              <a:buSzPts val="2400"/>
              <a:buFont typeface="Montserrat"/>
              <a:buAutoNum type="arabicPeriod"/>
            </a:pPr>
            <a:r>
              <a:rPr lang="en-US" sz="1200">
                <a:solidFill>
                  <a:schemeClr val="lt1"/>
                </a:solidFill>
                <a:latin typeface="Montserrat"/>
                <a:ea typeface="Montserrat"/>
                <a:cs typeface="Montserrat"/>
                <a:sym typeface="Montserrat"/>
              </a:rPr>
              <a:t>Requests txn ID, is returned PID and txn epoch</a:t>
            </a:r>
            <a:endParaRPr sz="1200">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a:solidFill>
                  <a:schemeClr val="lt1"/>
                </a:solidFill>
                <a:latin typeface="Montserrat"/>
                <a:ea typeface="Montserrat"/>
                <a:cs typeface="Montserrat"/>
                <a:sym typeface="Montserrat"/>
              </a:rPr>
              <a:t>Event fetched by consumer</a:t>
            </a:r>
            <a:endParaRPr sz="1200">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a:solidFill>
                  <a:schemeClr val="lt1"/>
                </a:solidFill>
                <a:latin typeface="Montserrat"/>
                <a:ea typeface="Montserrat"/>
                <a:cs typeface="Montserrat"/>
                <a:sym typeface="Montserrat"/>
              </a:rPr>
              <a:t>Notifies coordinator of partition being written to</a:t>
            </a:r>
            <a:endParaRPr sz="1200">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a:solidFill>
                  <a:schemeClr val="lt1"/>
                </a:solidFill>
                <a:latin typeface="Montserrat"/>
                <a:ea typeface="Montserrat"/>
                <a:cs typeface="Montserrat"/>
                <a:sym typeface="Montserrat"/>
              </a:rPr>
              <a:t>Alice’s account debited</a:t>
            </a:r>
            <a:endParaRPr sz="1200">
              <a:solidFill>
                <a:schemeClr val="lt1"/>
              </a:solidFill>
              <a:latin typeface="Montserrat"/>
              <a:ea typeface="Montserrat"/>
              <a:cs typeface="Montserrat"/>
              <a:sym typeface="Montserrat"/>
            </a:endParaRPr>
          </a:p>
          <a:p>
            <a:pPr>
              <a:lnSpc>
                <a:spcPct val="115000"/>
              </a:lnSpc>
              <a:spcBef>
                <a:spcPts val="500"/>
              </a:spcBef>
            </a:pPr>
            <a:r>
              <a:rPr lang="en-US" sz="1200" b="1">
                <a:solidFill>
                  <a:schemeClr val="lt1"/>
                </a:solidFill>
                <a:latin typeface="Montserrat"/>
                <a:ea typeface="Montserrat"/>
                <a:cs typeface="Montserrat"/>
                <a:sym typeface="Montserrat"/>
              </a:rPr>
              <a:t>Application instance fails without committing offset and new application instance starts</a:t>
            </a:r>
            <a:endParaRPr sz="1200" b="1">
              <a:solidFill>
                <a:schemeClr val="lt1"/>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New instance requests txn ID</a:t>
            </a:r>
            <a:endParaRPr sz="1200" b="1">
              <a:solidFill>
                <a:schemeClr val="lt1"/>
              </a:solidFill>
              <a:latin typeface="Montserrat"/>
              <a:ea typeface="Montserrat"/>
              <a:cs typeface="Montserrat"/>
              <a:sym typeface="Montserrat"/>
            </a:endParaRPr>
          </a:p>
          <a:p>
            <a:pPr lvl="1" indent="-190500">
              <a:lnSpc>
                <a:spcPct val="115000"/>
              </a:lnSpc>
              <a:spcBef>
                <a:spcPts val="500"/>
              </a:spcBef>
              <a:buClr>
                <a:schemeClr val="lt1"/>
              </a:buClr>
              <a:buSzPts val="2400"/>
              <a:buFont typeface="Montserrat"/>
              <a:buAutoNum type="alphaLcPeriod"/>
            </a:pPr>
            <a:r>
              <a:rPr lang="en-US" sz="1200" b="1">
                <a:solidFill>
                  <a:schemeClr val="lt1"/>
                </a:solidFill>
                <a:latin typeface="Montserrat"/>
                <a:ea typeface="Montserrat"/>
                <a:cs typeface="Montserrat"/>
                <a:sym typeface="Montserrat"/>
              </a:rPr>
              <a:t>Coordinator fences previous instance by aborting pending txn and bumping up epoch</a:t>
            </a:r>
            <a:endParaRPr sz="1200" b="1">
              <a:solidFill>
                <a:schemeClr val="lt1"/>
              </a:solidFill>
              <a:latin typeface="Montserrat"/>
              <a:ea typeface="Montserrat"/>
              <a:cs typeface="Montserrat"/>
              <a:sym typeface="Montserrat"/>
            </a:endParaRPr>
          </a:p>
          <a:p>
            <a:pPr marL="228600" indent="-190500">
              <a:lnSpc>
                <a:spcPct val="115000"/>
              </a:lnSpc>
              <a:spcBef>
                <a:spcPts val="500"/>
              </a:spcBef>
              <a:spcAft>
                <a:spcPts val="500"/>
              </a:spcAft>
              <a:buClr>
                <a:schemeClr val="lt1"/>
              </a:buClr>
              <a:buSzPts val="2400"/>
              <a:buFont typeface="Montserrat"/>
              <a:buAutoNum type="arabicPeriod"/>
            </a:pPr>
            <a:r>
              <a:rPr lang="en-US" sz="1200" b="1">
                <a:solidFill>
                  <a:schemeClr val="lt1"/>
                </a:solidFill>
                <a:latin typeface="Montserrat"/>
                <a:ea typeface="Montserrat"/>
                <a:cs typeface="Montserrat"/>
                <a:sym typeface="Montserrat"/>
              </a:rPr>
              <a:t>Downstream consumer with </a:t>
            </a:r>
            <a:r>
              <a:rPr lang="en-US" sz="1200" b="1">
                <a:solidFill>
                  <a:schemeClr val="accent5"/>
                </a:solidFill>
                <a:latin typeface="Source Code Pro"/>
                <a:ea typeface="Source Code Pro"/>
                <a:cs typeface="Source Code Pro"/>
                <a:sym typeface="Source Code Pro"/>
              </a:rPr>
              <a:t>read_committed</a:t>
            </a:r>
            <a:r>
              <a:rPr lang="en-US" sz="1200" b="1">
                <a:solidFill>
                  <a:schemeClr val="lt1"/>
                </a:solidFill>
                <a:latin typeface="Montserrat"/>
                <a:ea typeface="Montserrat"/>
                <a:cs typeface="Montserrat"/>
                <a:sym typeface="Montserrat"/>
              </a:rPr>
              <a:t> discards aborted events</a:t>
            </a:r>
            <a:endParaRPr sz="1200" b="1">
              <a:solidFill>
                <a:schemeClr val="lt1"/>
              </a:solidFill>
              <a:latin typeface="Montserrat"/>
              <a:ea typeface="Montserrat"/>
              <a:cs typeface="Montserrat"/>
              <a:sym typeface="Montserrat"/>
            </a:endParaRPr>
          </a:p>
        </p:txBody>
      </p:sp>
      <p:grpSp>
        <p:nvGrpSpPr>
          <p:cNvPr id="4962" name="Google Shape;4962;p118"/>
          <p:cNvGrpSpPr/>
          <p:nvPr/>
        </p:nvGrpSpPr>
        <p:grpSpPr>
          <a:xfrm>
            <a:off x="3689932" y="4039788"/>
            <a:ext cx="2037450" cy="1276650"/>
            <a:chOff x="13119200" y="4409050"/>
            <a:chExt cx="4074900" cy="2553300"/>
          </a:xfrm>
        </p:grpSpPr>
        <p:sp>
          <p:nvSpPr>
            <p:cNvPr id="4963" name="Google Shape;4963;p118"/>
            <p:cNvSpPr/>
            <p:nvPr/>
          </p:nvSpPr>
          <p:spPr>
            <a:xfrm>
              <a:off x="13119200" y="4409050"/>
              <a:ext cx="4074900" cy="25533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grpSp>
          <p:nvGrpSpPr>
            <p:cNvPr id="4964" name="Google Shape;4964;p118"/>
            <p:cNvGrpSpPr/>
            <p:nvPr/>
          </p:nvGrpSpPr>
          <p:grpSpPr>
            <a:xfrm>
              <a:off x="13372850" y="4480560"/>
              <a:ext cx="3567600" cy="2406791"/>
              <a:chOff x="13372850" y="5416361"/>
              <a:chExt cx="3567600" cy="2406791"/>
            </a:xfrm>
          </p:grpSpPr>
          <p:sp>
            <p:nvSpPr>
              <p:cNvPr id="4965" name="Google Shape;4965;p118"/>
              <p:cNvSpPr txBox="1"/>
              <p:nvPr/>
            </p:nvSpPr>
            <p:spPr>
              <a:xfrm>
                <a:off x="13372850" y="6083873"/>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Funds Transfer App</a:t>
                </a:r>
                <a:endParaRPr sz="1200">
                  <a:solidFill>
                    <a:srgbClr val="040531"/>
                  </a:solidFill>
                  <a:latin typeface="Montserrat"/>
                  <a:ea typeface="Montserrat"/>
                  <a:cs typeface="Montserrat"/>
                  <a:sym typeface="Montserrat"/>
                </a:endParaRPr>
              </a:p>
            </p:txBody>
          </p:sp>
          <p:sp>
            <p:nvSpPr>
              <p:cNvPr id="4966" name="Google Shape;4966;p118"/>
              <p:cNvSpPr/>
              <p:nvPr/>
            </p:nvSpPr>
            <p:spPr>
              <a:xfrm>
                <a:off x="13433000" y="5416361"/>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sp>
            <p:nvSpPr>
              <p:cNvPr id="4967" name="Google Shape;4967;p118"/>
              <p:cNvSpPr/>
              <p:nvPr/>
            </p:nvSpPr>
            <p:spPr>
              <a:xfrm>
                <a:off x="13433000" y="7181152"/>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Producer API</a:t>
                </a:r>
                <a:endParaRPr sz="950">
                  <a:solidFill>
                    <a:srgbClr val="040531"/>
                  </a:solidFill>
                  <a:latin typeface="Montserrat SemiBold"/>
                  <a:ea typeface="Montserrat SemiBold"/>
                  <a:cs typeface="Montserrat SemiBold"/>
                  <a:sym typeface="Montserrat SemiBold"/>
                </a:endParaRPr>
              </a:p>
            </p:txBody>
          </p:sp>
        </p:grpSp>
      </p:grpSp>
      <p:cxnSp>
        <p:nvCxnSpPr>
          <p:cNvPr id="4968" name="Google Shape;4968;p118"/>
          <p:cNvCxnSpPr>
            <a:stCxn id="4952" idx="1"/>
            <a:endCxn id="4967" idx="3"/>
          </p:cNvCxnSpPr>
          <p:nvPr/>
        </p:nvCxnSpPr>
        <p:spPr>
          <a:xfrm flipH="1">
            <a:off x="5570538" y="1799284"/>
            <a:ext cx="2190000" cy="3319200"/>
          </a:xfrm>
          <a:prstGeom prst="bentConnector3">
            <a:avLst>
              <a:gd name="adj1" fmla="val 26348"/>
            </a:avLst>
          </a:prstGeom>
          <a:noFill/>
          <a:ln w="38100" cap="flat" cmpd="sng">
            <a:solidFill>
              <a:srgbClr val="0E68BC"/>
            </a:solidFill>
            <a:prstDash val="solid"/>
            <a:round/>
            <a:headEnd type="triangle" w="med" len="med"/>
            <a:tailEnd type="triangle" w="med" len="med"/>
          </a:ln>
        </p:spPr>
      </p:cxnSp>
      <p:sp>
        <p:nvSpPr>
          <p:cNvPr id="4969" name="Google Shape;4969;p118"/>
          <p:cNvSpPr/>
          <p:nvPr/>
        </p:nvSpPr>
        <p:spPr>
          <a:xfrm>
            <a:off x="6044625" y="4969874"/>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1</a:t>
            </a:r>
            <a:endParaRPr sz="1500" b="1">
              <a:solidFill>
                <a:srgbClr val="FFFFFF"/>
              </a:solidFill>
              <a:latin typeface="Montserrat"/>
              <a:ea typeface="Montserrat"/>
              <a:cs typeface="Montserrat"/>
              <a:sym typeface="Montserrat"/>
            </a:endParaRPr>
          </a:p>
        </p:txBody>
      </p:sp>
      <p:sp>
        <p:nvSpPr>
          <p:cNvPr id="4970" name="Google Shape;4970;p118"/>
          <p:cNvSpPr txBox="1"/>
          <p:nvPr/>
        </p:nvSpPr>
        <p:spPr>
          <a:xfrm>
            <a:off x="3688080" y="4668012"/>
            <a:ext cx="2007150" cy="246207"/>
          </a:xfrm>
          <a:prstGeom prst="rect">
            <a:avLst/>
          </a:prstGeom>
          <a:noFill/>
          <a:ln>
            <a:noFill/>
          </a:ln>
        </p:spPr>
        <p:txBody>
          <a:bodyPr spcFirstLastPara="1" wrap="square" lIns="0" tIns="45713" rIns="0" bIns="45713" anchor="t" anchorCtr="0">
            <a:spAutoFit/>
          </a:bodyPr>
          <a:lstStyle/>
          <a:p>
            <a:pPr algn="ctr"/>
            <a:r>
              <a:rPr lang="en-US" sz="1000" b="1">
                <a:solidFill>
                  <a:srgbClr val="6144D7"/>
                </a:solidFill>
                <a:latin typeface="Source Code Pro"/>
                <a:ea typeface="Source Code Pro"/>
                <a:cs typeface="Source Code Pro"/>
                <a:sym typeface="Source Code Pro"/>
              </a:rPr>
              <a:t>transactional.id=</a:t>
            </a:r>
            <a:r>
              <a:rPr lang="en-US" sz="1000" b="1">
                <a:solidFill>
                  <a:schemeClr val="accent3"/>
                </a:solidFill>
                <a:latin typeface="Source Code Pro"/>
                <a:ea typeface="Source Code Pro"/>
                <a:cs typeface="Source Code Pro"/>
                <a:sym typeface="Source Code Pro"/>
              </a:rPr>
              <a:t>'</a:t>
            </a:r>
            <a:r>
              <a:rPr lang="en-US" sz="1000" b="1">
                <a:solidFill>
                  <a:srgbClr val="6144D7"/>
                </a:solidFill>
                <a:latin typeface="Source Code Pro"/>
                <a:ea typeface="Source Code Pro"/>
                <a:cs typeface="Source Code Pro"/>
                <a:sym typeface="Source Code Pro"/>
              </a:rPr>
              <a:t>fund-tr</a:t>
            </a:r>
            <a:r>
              <a:rPr lang="en-US" sz="1000" b="1">
                <a:solidFill>
                  <a:schemeClr val="accent3"/>
                </a:solidFill>
                <a:latin typeface="Source Code Pro"/>
                <a:ea typeface="Source Code Pro"/>
                <a:cs typeface="Source Code Pro"/>
                <a:sym typeface="Source Code Pro"/>
              </a:rPr>
              <a:t>'</a:t>
            </a:r>
            <a:endParaRPr sz="1000" b="1">
              <a:solidFill>
                <a:srgbClr val="6144D7"/>
              </a:solidFill>
              <a:latin typeface="Source Code Pro"/>
              <a:ea typeface="Source Code Pro"/>
              <a:cs typeface="Source Code Pro"/>
              <a:sym typeface="Source Code Pro"/>
            </a:endParaRPr>
          </a:p>
        </p:txBody>
      </p:sp>
      <p:sp>
        <p:nvSpPr>
          <p:cNvPr id="4971" name="Google Shape;4971;p118"/>
          <p:cNvSpPr/>
          <p:nvPr/>
        </p:nvSpPr>
        <p:spPr>
          <a:xfrm>
            <a:off x="9554003" y="2020825"/>
            <a:ext cx="66900" cy="269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cxnSp>
        <p:nvCxnSpPr>
          <p:cNvPr id="4972" name="Google Shape;4972;p118"/>
          <p:cNvCxnSpPr>
            <a:stCxn id="4973" idx="3"/>
            <a:endCxn id="4927" idx="3"/>
          </p:cNvCxnSpPr>
          <p:nvPr/>
        </p:nvCxnSpPr>
        <p:spPr>
          <a:xfrm rot="10800000" flipH="1">
            <a:off x="8416416" y="1696350"/>
            <a:ext cx="1076850" cy="1913250"/>
          </a:xfrm>
          <a:prstGeom prst="bentConnector3">
            <a:avLst>
              <a:gd name="adj1" fmla="val 128358"/>
            </a:avLst>
          </a:prstGeom>
          <a:noFill/>
          <a:ln w="38100" cap="flat" cmpd="sng">
            <a:solidFill>
              <a:srgbClr val="0E68BC"/>
            </a:solidFill>
            <a:prstDash val="solid"/>
            <a:round/>
            <a:headEnd type="triangle" w="med" len="med"/>
            <a:tailEnd type="none" w="med" len="med"/>
          </a:ln>
        </p:spPr>
      </p:cxnSp>
      <p:sp>
        <p:nvSpPr>
          <p:cNvPr id="4973" name="Google Shape;4973;p118"/>
          <p:cNvSpPr/>
          <p:nvPr/>
        </p:nvSpPr>
        <p:spPr>
          <a:xfrm>
            <a:off x="8143716" y="3543300"/>
            <a:ext cx="272700" cy="1326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cxnSp>
        <p:nvCxnSpPr>
          <p:cNvPr id="4974" name="Google Shape;4974;p118"/>
          <p:cNvCxnSpPr>
            <a:stCxn id="4960" idx="3"/>
            <a:endCxn id="4906" idx="1"/>
          </p:cNvCxnSpPr>
          <p:nvPr/>
        </p:nvCxnSpPr>
        <p:spPr>
          <a:xfrm rot="10800000" flipH="1">
            <a:off x="5569821" y="3758916"/>
            <a:ext cx="2361600" cy="2587500"/>
          </a:xfrm>
          <a:prstGeom prst="bentConnector3">
            <a:avLst>
              <a:gd name="adj1" fmla="val 79916"/>
            </a:avLst>
          </a:prstGeom>
          <a:noFill/>
          <a:ln w="38100" cap="flat" cmpd="sng">
            <a:solidFill>
              <a:srgbClr val="0E68BC"/>
            </a:solidFill>
            <a:prstDash val="solid"/>
            <a:round/>
            <a:headEnd type="triangle" w="med" len="med"/>
            <a:tailEnd type="none" w="med" len="med"/>
          </a:ln>
        </p:spPr>
      </p:cxnSp>
      <p:sp>
        <p:nvSpPr>
          <p:cNvPr id="4975" name="Google Shape;4975;p118"/>
          <p:cNvSpPr/>
          <p:nvPr/>
        </p:nvSpPr>
        <p:spPr>
          <a:xfrm>
            <a:off x="6454175" y="6204204"/>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2</a:t>
            </a:r>
            <a:endParaRPr sz="1500" b="1">
              <a:solidFill>
                <a:srgbClr val="FFFFFF"/>
              </a:solidFill>
              <a:latin typeface="Montserrat"/>
              <a:ea typeface="Montserrat"/>
              <a:cs typeface="Montserrat"/>
              <a:sym typeface="Montserrat"/>
            </a:endParaRPr>
          </a:p>
        </p:txBody>
      </p:sp>
      <p:cxnSp>
        <p:nvCxnSpPr>
          <p:cNvPr id="4976" name="Google Shape;4976;p118"/>
          <p:cNvCxnSpPr>
            <a:stCxn id="4927" idx="3"/>
            <a:endCxn id="4977" idx="0"/>
          </p:cNvCxnSpPr>
          <p:nvPr/>
        </p:nvCxnSpPr>
        <p:spPr>
          <a:xfrm flipH="1">
            <a:off x="9329884" y="1696307"/>
            <a:ext cx="163350" cy="362700"/>
          </a:xfrm>
          <a:prstGeom prst="curvedConnector4">
            <a:avLst>
              <a:gd name="adj1" fmla="val -72888"/>
              <a:gd name="adj2" fmla="val 74859"/>
            </a:avLst>
          </a:prstGeom>
          <a:noFill/>
          <a:ln w="38100" cap="flat" cmpd="sng">
            <a:solidFill>
              <a:schemeClr val="accent1"/>
            </a:solidFill>
            <a:prstDash val="solid"/>
            <a:round/>
            <a:headEnd type="none" w="med" len="med"/>
            <a:tailEnd type="triangle" w="med" len="med"/>
          </a:ln>
        </p:spPr>
      </p:cxnSp>
      <p:sp>
        <p:nvSpPr>
          <p:cNvPr id="4977" name="Google Shape;4977;p118"/>
          <p:cNvSpPr/>
          <p:nvPr/>
        </p:nvSpPr>
        <p:spPr>
          <a:xfrm>
            <a:off x="9284208" y="2058963"/>
            <a:ext cx="91500" cy="269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4978" name="Google Shape;4978;p118"/>
          <p:cNvSpPr txBox="1"/>
          <p:nvPr/>
        </p:nvSpPr>
        <p:spPr>
          <a:xfrm>
            <a:off x="3930396" y="5792724"/>
            <a:ext cx="1549950" cy="307777"/>
          </a:xfrm>
          <a:prstGeom prst="rect">
            <a:avLst/>
          </a:prstGeom>
          <a:noFill/>
          <a:ln>
            <a:noFill/>
          </a:ln>
        </p:spPr>
        <p:txBody>
          <a:bodyPr spcFirstLastPara="1" wrap="square" lIns="0" tIns="0" rIns="0" bIns="0" anchor="t" anchorCtr="0">
            <a:spAutoFit/>
          </a:bodyPr>
          <a:lstStyle/>
          <a:p>
            <a:r>
              <a:rPr lang="en-US" sz="1000" b="1">
                <a:solidFill>
                  <a:schemeClr val="accent3"/>
                </a:solidFill>
                <a:latin typeface="Source Code Pro"/>
                <a:ea typeface="Source Code Pro"/>
                <a:cs typeface="Source Code Pro"/>
                <a:sym typeface="Source Code Pro"/>
              </a:rPr>
              <a:t>isolation.level=</a:t>
            </a:r>
            <a:endParaRPr sz="1000" b="1">
              <a:solidFill>
                <a:schemeClr val="accent3"/>
              </a:solidFill>
              <a:latin typeface="Source Code Pro"/>
              <a:ea typeface="Source Code Pro"/>
              <a:cs typeface="Source Code Pro"/>
              <a:sym typeface="Source Code Pro"/>
            </a:endParaRPr>
          </a:p>
          <a:p>
            <a:r>
              <a:rPr lang="en-US" sz="1000" b="1">
                <a:solidFill>
                  <a:schemeClr val="accent3"/>
                </a:solidFill>
                <a:latin typeface="Source Code Pro"/>
                <a:ea typeface="Source Code Pro"/>
                <a:cs typeface="Source Code Pro"/>
                <a:sym typeface="Source Code Pro"/>
              </a:rPr>
              <a:t>    'read_committed'</a:t>
            </a:r>
            <a:endParaRPr sz="1900">
              <a:solidFill>
                <a:schemeClr val="dk2"/>
              </a:solidFill>
              <a:latin typeface="Montserrat"/>
              <a:ea typeface="Montserrat"/>
              <a:cs typeface="Montserrat"/>
              <a:sym typeface="Montserrat"/>
            </a:endParaRPr>
          </a:p>
        </p:txBody>
      </p:sp>
      <p:sp>
        <p:nvSpPr>
          <p:cNvPr id="4979" name="Google Shape;4979;p118"/>
          <p:cNvSpPr/>
          <p:nvPr/>
        </p:nvSpPr>
        <p:spPr>
          <a:xfrm rot="2700798">
            <a:off x="3776918" y="2430823"/>
            <a:ext cx="1828791" cy="1828791"/>
          </a:xfrm>
          <a:prstGeom prst="mathPlus">
            <a:avLst>
              <a:gd name="adj1" fmla="val 23520"/>
            </a:avLst>
          </a:prstGeom>
          <a:solidFill>
            <a:srgbClr val="CC0000">
              <a:alpha val="77650"/>
            </a:srgbClr>
          </a:solidFill>
          <a:ln>
            <a:noFill/>
          </a:ln>
        </p:spPr>
        <p:txBody>
          <a:bodyPr spcFirstLastPara="1" wrap="square" lIns="45713" tIns="45713" rIns="45713" bIns="45713" anchor="ctr" anchorCtr="0">
            <a:noAutofit/>
          </a:bodyPr>
          <a:lstStyle/>
          <a:p>
            <a:endParaRPr sz="900"/>
          </a:p>
        </p:txBody>
      </p:sp>
      <p:grpSp>
        <p:nvGrpSpPr>
          <p:cNvPr id="4980" name="Google Shape;4980;p118"/>
          <p:cNvGrpSpPr/>
          <p:nvPr/>
        </p:nvGrpSpPr>
        <p:grpSpPr>
          <a:xfrm>
            <a:off x="3695574" y="2701825"/>
            <a:ext cx="2037365" cy="1276663"/>
            <a:chOff x="15149269" y="0"/>
            <a:chExt cx="3555300" cy="2447120"/>
          </a:xfrm>
        </p:grpSpPr>
        <p:grpSp>
          <p:nvGrpSpPr>
            <p:cNvPr id="4981" name="Google Shape;4981;p118"/>
            <p:cNvGrpSpPr/>
            <p:nvPr/>
          </p:nvGrpSpPr>
          <p:grpSpPr>
            <a:xfrm>
              <a:off x="15273281" y="0"/>
              <a:ext cx="3307275" cy="2447120"/>
              <a:chOff x="15276050" y="0"/>
              <a:chExt cx="3307275" cy="2447120"/>
            </a:xfrm>
          </p:grpSpPr>
          <p:sp>
            <p:nvSpPr>
              <p:cNvPr id="4982" name="Google Shape;4982;p118"/>
              <p:cNvSpPr/>
              <p:nvPr/>
            </p:nvSpPr>
            <p:spPr>
              <a:xfrm>
                <a:off x="15276050" y="0"/>
                <a:ext cx="300050" cy="2447120"/>
              </a:xfrm>
              <a:custGeom>
                <a:avLst/>
                <a:gdLst/>
                <a:ahLst/>
                <a:cxnLst/>
                <a:rect l="l" t="t" r="r" b="b"/>
                <a:pathLst>
                  <a:path w="12002" h="67437" extrusionOk="0">
                    <a:moveTo>
                      <a:pt x="191" y="9525"/>
                    </a:moveTo>
                    <a:lnTo>
                      <a:pt x="0" y="15431"/>
                    </a:lnTo>
                    <a:lnTo>
                      <a:pt x="0" y="67437"/>
                    </a:lnTo>
                    <a:lnTo>
                      <a:pt x="12002" y="67437"/>
                    </a:lnTo>
                    <a:lnTo>
                      <a:pt x="12002" y="9525"/>
                    </a:lnTo>
                    <a:lnTo>
                      <a:pt x="5906" y="0"/>
                    </a:lnTo>
                    <a:close/>
                  </a:path>
                </a:pathLst>
              </a:custGeom>
              <a:solidFill>
                <a:srgbClr val="197EED"/>
              </a:solidFill>
              <a:ln>
                <a:noFill/>
              </a:ln>
            </p:spPr>
          </p:sp>
          <p:sp>
            <p:nvSpPr>
              <p:cNvPr id="4983" name="Google Shape;4983;p118"/>
              <p:cNvSpPr/>
              <p:nvPr/>
            </p:nvSpPr>
            <p:spPr>
              <a:xfrm>
                <a:off x="15877495" y="0"/>
                <a:ext cx="300050" cy="2447120"/>
              </a:xfrm>
              <a:custGeom>
                <a:avLst/>
                <a:gdLst/>
                <a:ahLst/>
                <a:cxnLst/>
                <a:rect l="l" t="t" r="r" b="b"/>
                <a:pathLst>
                  <a:path w="12002" h="67437" extrusionOk="0">
                    <a:moveTo>
                      <a:pt x="191" y="9525"/>
                    </a:moveTo>
                    <a:lnTo>
                      <a:pt x="0" y="15431"/>
                    </a:lnTo>
                    <a:lnTo>
                      <a:pt x="0" y="67437"/>
                    </a:lnTo>
                    <a:lnTo>
                      <a:pt x="12002" y="67437"/>
                    </a:lnTo>
                    <a:lnTo>
                      <a:pt x="12002" y="9525"/>
                    </a:lnTo>
                    <a:lnTo>
                      <a:pt x="5906" y="0"/>
                    </a:lnTo>
                    <a:close/>
                  </a:path>
                </a:pathLst>
              </a:custGeom>
              <a:solidFill>
                <a:srgbClr val="197EED"/>
              </a:solidFill>
              <a:ln>
                <a:noFill/>
              </a:ln>
            </p:spPr>
          </p:sp>
          <p:sp>
            <p:nvSpPr>
              <p:cNvPr id="4984" name="Google Shape;4984;p118"/>
              <p:cNvSpPr/>
              <p:nvPr/>
            </p:nvSpPr>
            <p:spPr>
              <a:xfrm>
                <a:off x="16478940" y="0"/>
                <a:ext cx="300050" cy="2447120"/>
              </a:xfrm>
              <a:custGeom>
                <a:avLst/>
                <a:gdLst/>
                <a:ahLst/>
                <a:cxnLst/>
                <a:rect l="l" t="t" r="r" b="b"/>
                <a:pathLst>
                  <a:path w="12002" h="67437" extrusionOk="0">
                    <a:moveTo>
                      <a:pt x="191" y="9525"/>
                    </a:moveTo>
                    <a:lnTo>
                      <a:pt x="0" y="15431"/>
                    </a:lnTo>
                    <a:lnTo>
                      <a:pt x="0" y="67437"/>
                    </a:lnTo>
                    <a:lnTo>
                      <a:pt x="12002" y="67437"/>
                    </a:lnTo>
                    <a:lnTo>
                      <a:pt x="12002" y="9525"/>
                    </a:lnTo>
                    <a:lnTo>
                      <a:pt x="5906" y="0"/>
                    </a:lnTo>
                    <a:close/>
                  </a:path>
                </a:pathLst>
              </a:custGeom>
              <a:solidFill>
                <a:srgbClr val="197EED"/>
              </a:solidFill>
              <a:ln>
                <a:noFill/>
              </a:ln>
            </p:spPr>
          </p:sp>
          <p:sp>
            <p:nvSpPr>
              <p:cNvPr id="4985" name="Google Shape;4985;p118"/>
              <p:cNvSpPr/>
              <p:nvPr/>
            </p:nvSpPr>
            <p:spPr>
              <a:xfrm>
                <a:off x="17080385" y="0"/>
                <a:ext cx="300050" cy="2447120"/>
              </a:xfrm>
              <a:custGeom>
                <a:avLst/>
                <a:gdLst/>
                <a:ahLst/>
                <a:cxnLst/>
                <a:rect l="l" t="t" r="r" b="b"/>
                <a:pathLst>
                  <a:path w="12002" h="67437" extrusionOk="0">
                    <a:moveTo>
                      <a:pt x="191" y="9525"/>
                    </a:moveTo>
                    <a:lnTo>
                      <a:pt x="0" y="15431"/>
                    </a:lnTo>
                    <a:lnTo>
                      <a:pt x="0" y="67437"/>
                    </a:lnTo>
                    <a:lnTo>
                      <a:pt x="12002" y="67437"/>
                    </a:lnTo>
                    <a:lnTo>
                      <a:pt x="12002" y="9525"/>
                    </a:lnTo>
                    <a:lnTo>
                      <a:pt x="5906" y="0"/>
                    </a:lnTo>
                    <a:close/>
                  </a:path>
                </a:pathLst>
              </a:custGeom>
              <a:solidFill>
                <a:srgbClr val="197EED"/>
              </a:solidFill>
              <a:ln>
                <a:noFill/>
              </a:ln>
            </p:spPr>
          </p:sp>
          <p:sp>
            <p:nvSpPr>
              <p:cNvPr id="4986" name="Google Shape;4986;p118"/>
              <p:cNvSpPr/>
              <p:nvPr/>
            </p:nvSpPr>
            <p:spPr>
              <a:xfrm>
                <a:off x="17681830" y="0"/>
                <a:ext cx="300050" cy="2447120"/>
              </a:xfrm>
              <a:custGeom>
                <a:avLst/>
                <a:gdLst/>
                <a:ahLst/>
                <a:cxnLst/>
                <a:rect l="l" t="t" r="r" b="b"/>
                <a:pathLst>
                  <a:path w="12002" h="67437" extrusionOk="0">
                    <a:moveTo>
                      <a:pt x="191" y="9525"/>
                    </a:moveTo>
                    <a:lnTo>
                      <a:pt x="0" y="15431"/>
                    </a:lnTo>
                    <a:lnTo>
                      <a:pt x="0" y="67437"/>
                    </a:lnTo>
                    <a:lnTo>
                      <a:pt x="12002" y="67437"/>
                    </a:lnTo>
                    <a:lnTo>
                      <a:pt x="12002" y="9525"/>
                    </a:lnTo>
                    <a:lnTo>
                      <a:pt x="5906" y="0"/>
                    </a:lnTo>
                    <a:close/>
                  </a:path>
                </a:pathLst>
              </a:custGeom>
              <a:solidFill>
                <a:srgbClr val="197EED"/>
              </a:solidFill>
              <a:ln>
                <a:noFill/>
              </a:ln>
            </p:spPr>
          </p:sp>
          <p:sp>
            <p:nvSpPr>
              <p:cNvPr id="4987" name="Google Shape;4987;p118"/>
              <p:cNvSpPr/>
              <p:nvPr/>
            </p:nvSpPr>
            <p:spPr>
              <a:xfrm>
                <a:off x="18283275" y="0"/>
                <a:ext cx="300050" cy="2447120"/>
              </a:xfrm>
              <a:custGeom>
                <a:avLst/>
                <a:gdLst/>
                <a:ahLst/>
                <a:cxnLst/>
                <a:rect l="l" t="t" r="r" b="b"/>
                <a:pathLst>
                  <a:path w="12002" h="67437" extrusionOk="0">
                    <a:moveTo>
                      <a:pt x="191" y="9525"/>
                    </a:moveTo>
                    <a:lnTo>
                      <a:pt x="0" y="15431"/>
                    </a:lnTo>
                    <a:lnTo>
                      <a:pt x="0" y="67437"/>
                    </a:lnTo>
                    <a:lnTo>
                      <a:pt x="12002" y="67437"/>
                    </a:lnTo>
                    <a:lnTo>
                      <a:pt x="12002" y="9525"/>
                    </a:lnTo>
                    <a:lnTo>
                      <a:pt x="5906" y="0"/>
                    </a:lnTo>
                    <a:close/>
                  </a:path>
                </a:pathLst>
              </a:custGeom>
              <a:solidFill>
                <a:srgbClr val="197EED"/>
              </a:solidFill>
              <a:ln>
                <a:noFill/>
              </a:ln>
            </p:spPr>
          </p:sp>
        </p:grpSp>
        <p:sp>
          <p:nvSpPr>
            <p:cNvPr id="4988" name="Google Shape;4988;p118"/>
            <p:cNvSpPr/>
            <p:nvPr/>
          </p:nvSpPr>
          <p:spPr>
            <a:xfrm>
              <a:off x="15149269" y="671550"/>
              <a:ext cx="3555300" cy="333300"/>
            </a:xfrm>
            <a:prstGeom prst="rect">
              <a:avLst/>
            </a:prstGeom>
            <a:solidFill>
              <a:srgbClr val="197EED"/>
            </a:solidFill>
            <a:ln>
              <a:noFill/>
            </a:ln>
          </p:spPr>
          <p:txBody>
            <a:bodyPr spcFirstLastPara="1" wrap="square" lIns="45713" tIns="45713" rIns="45713" bIns="45713" anchor="ctr" anchorCtr="0">
              <a:noAutofit/>
            </a:bodyPr>
            <a:lstStyle/>
            <a:p>
              <a:endParaRPr sz="900"/>
            </a:p>
          </p:txBody>
        </p:sp>
        <p:sp>
          <p:nvSpPr>
            <p:cNvPr id="4989" name="Google Shape;4989;p118"/>
            <p:cNvSpPr/>
            <p:nvPr/>
          </p:nvSpPr>
          <p:spPr>
            <a:xfrm>
              <a:off x="15149269" y="1518150"/>
              <a:ext cx="3555300" cy="333300"/>
            </a:xfrm>
            <a:prstGeom prst="rect">
              <a:avLst/>
            </a:prstGeom>
            <a:solidFill>
              <a:srgbClr val="197EED"/>
            </a:solidFill>
            <a:ln>
              <a:noFill/>
            </a:ln>
          </p:spPr>
          <p:txBody>
            <a:bodyPr spcFirstLastPara="1" wrap="square" lIns="45713" tIns="45713" rIns="45713" bIns="45713" anchor="ctr" anchorCtr="0">
              <a:noAutofit/>
            </a:bodyPr>
            <a:lstStyle/>
            <a:p>
              <a:endParaRPr sz="900"/>
            </a:p>
          </p:txBody>
        </p:sp>
      </p:grpSp>
      <p:graphicFrame>
        <p:nvGraphicFramePr>
          <p:cNvPr id="4990" name="Google Shape;4990;p118"/>
          <p:cNvGraphicFramePr/>
          <p:nvPr/>
        </p:nvGraphicFramePr>
        <p:xfrm>
          <a:off x="7633716" y="2058960"/>
          <a:ext cx="1988813" cy="196600"/>
        </p:xfrm>
        <a:graphic>
          <a:graphicData uri="http://schemas.openxmlformats.org/drawingml/2006/table">
            <a:tbl>
              <a:tblPr>
                <a:noFill/>
              </a:tblPr>
              <a:tblGrid>
                <a:gridCol w="996500"/>
                <a:gridCol w="277288"/>
                <a:gridCol w="244150"/>
                <a:gridCol w="470875"/>
              </a:tblGrid>
              <a:tr h="19660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'fund-tr'=&gt;pid e0</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AE1B85"/>
                    </a:solidFill>
                  </a:tcPr>
                </a:tc>
                <a:tc>
                  <a:txBody>
                    <a:bodyPr/>
                    <a:lstStyle/>
                    <a:p>
                      <a:pPr marL="0" lvl="0" indent="0" algn="ctr" rtl="0">
                        <a:spcBef>
                          <a:spcPts val="0"/>
                        </a:spcBef>
                        <a:spcAft>
                          <a:spcPts val="0"/>
                        </a:spcAft>
                        <a:buNone/>
                      </a:pPr>
                      <a:r>
                        <a:rPr lang="en-US" sz="800" b="1">
                          <a:solidFill>
                            <a:srgbClr val="FFFFFF"/>
                          </a:solidFill>
                          <a:latin typeface="Montserrat"/>
                          <a:ea typeface="Montserrat"/>
                          <a:cs typeface="Montserrat"/>
                          <a:sym typeface="Montserrat"/>
                        </a:rPr>
                        <a:t>P0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AE1B85"/>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A</a:t>
                      </a:r>
                      <a:endParaRPr sz="800" b="1">
                        <a:solidFill>
                          <a:srgbClr val="FFFFFF"/>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AE1B85"/>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pid e1</a:t>
                      </a:r>
                      <a:endParaRPr sz="8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4"/>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994"/>
        <p:cNvGrpSpPr/>
        <p:nvPr/>
      </p:nvGrpSpPr>
      <p:grpSpPr>
        <a:xfrm>
          <a:off x="0" y="0"/>
          <a:ext cx="0" cy="0"/>
          <a:chOff x="0" y="0"/>
          <a:chExt cx="0" cy="0"/>
        </a:xfrm>
      </p:grpSpPr>
      <p:sp>
        <p:nvSpPr>
          <p:cNvPr id="4995" name="Google Shape;4995;p119"/>
          <p:cNvSpPr txBox="1"/>
          <p:nvPr/>
        </p:nvSpPr>
        <p:spPr>
          <a:xfrm>
            <a:off x="3436338" y="918513"/>
            <a:ext cx="6505650" cy="585855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pPr algn="ctr"/>
            <a:r>
              <a:rPr lang="en-US" sz="900" b="1">
                <a:solidFill>
                  <a:schemeClr val="lt1"/>
                </a:solidFill>
                <a:latin typeface="Montserrat"/>
                <a:ea typeface="Montserrat"/>
                <a:cs typeface="Montserrat"/>
                <a:sym typeface="Montserrat"/>
              </a:rPr>
              <a:t>A</a:t>
            </a:r>
            <a:endParaRPr sz="1450">
              <a:solidFill>
                <a:srgbClr val="040531"/>
              </a:solidFill>
              <a:latin typeface="Montserrat"/>
              <a:ea typeface="Montserrat"/>
              <a:cs typeface="Montserrat"/>
              <a:sym typeface="Montserrat"/>
            </a:endParaRPr>
          </a:p>
        </p:txBody>
      </p:sp>
      <p:grpSp>
        <p:nvGrpSpPr>
          <p:cNvPr id="4996" name="Google Shape;4996;p119"/>
          <p:cNvGrpSpPr/>
          <p:nvPr/>
        </p:nvGrpSpPr>
        <p:grpSpPr>
          <a:xfrm>
            <a:off x="7612666" y="5152644"/>
            <a:ext cx="2037450" cy="1432650"/>
            <a:chOff x="19394700" y="2255200"/>
            <a:chExt cx="4074900" cy="2865300"/>
          </a:xfrm>
        </p:grpSpPr>
        <p:sp>
          <p:nvSpPr>
            <p:cNvPr id="4997" name="Google Shape;4997;p119"/>
            <p:cNvSpPr/>
            <p:nvPr/>
          </p:nvSpPr>
          <p:spPr>
            <a:xfrm>
              <a:off x="19394700" y="2255200"/>
              <a:ext cx="4074900" cy="2865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4998" name="Google Shape;4998;p119"/>
            <p:cNvGrpSpPr/>
            <p:nvPr/>
          </p:nvGrpSpPr>
          <p:grpSpPr>
            <a:xfrm>
              <a:off x="20625243" y="2399397"/>
              <a:ext cx="1613814" cy="553970"/>
              <a:chOff x="20784509" y="3896697"/>
              <a:chExt cx="1613814" cy="553970"/>
            </a:xfrm>
          </p:grpSpPr>
          <p:pic>
            <p:nvPicPr>
              <p:cNvPr id="4999" name="Google Shape;4999;p119"/>
              <p:cNvPicPr preferRelativeResize="0"/>
              <p:nvPr/>
            </p:nvPicPr>
            <p:blipFill>
              <a:blip r:embed="rId1"/>
              <a:stretch>
                <a:fillRect/>
              </a:stretch>
            </p:blipFill>
            <p:spPr>
              <a:xfrm>
                <a:off x="20784509" y="3899421"/>
                <a:ext cx="333710" cy="548640"/>
              </a:xfrm>
              <a:prstGeom prst="rect">
                <a:avLst/>
              </a:prstGeom>
              <a:noFill/>
              <a:ln>
                <a:noFill/>
              </a:ln>
            </p:spPr>
          </p:pic>
          <p:sp>
            <p:nvSpPr>
              <p:cNvPr id="5000" name="Google Shape;5000;p119"/>
              <p:cNvSpPr txBox="1"/>
              <p:nvPr/>
            </p:nvSpPr>
            <p:spPr>
              <a:xfrm>
                <a:off x="21118223" y="3896697"/>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5001" name="Google Shape;5001;p119"/>
            <p:cNvSpPr/>
            <p:nvPr/>
          </p:nvSpPr>
          <p:spPr>
            <a:xfrm>
              <a:off x="19708513" y="3174800"/>
              <a:ext cx="3447300" cy="7215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Consumer Group Coordinator</a:t>
              </a:r>
              <a:endParaRPr sz="950">
                <a:solidFill>
                  <a:schemeClr val="dk2"/>
                </a:solidFill>
                <a:latin typeface="Montserrat SemiBold"/>
                <a:ea typeface="Montserrat SemiBold"/>
                <a:cs typeface="Montserrat SemiBold"/>
                <a:sym typeface="Montserrat SemiBold"/>
              </a:endParaRPr>
            </a:p>
          </p:txBody>
        </p:sp>
        <p:sp>
          <p:nvSpPr>
            <p:cNvPr id="5002" name="Google Shape;5002;p119"/>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b="1">
                  <a:solidFill>
                    <a:schemeClr val="accent3"/>
                  </a:solidFill>
                  <a:latin typeface="Source Code Pro"/>
                  <a:ea typeface="Source Code Pro"/>
                  <a:cs typeface="Source Code Pro"/>
                  <a:sym typeface="Source Code Pro"/>
                </a:rPr>
                <a:t>__consumer_offsets</a:t>
              </a:r>
              <a:r>
                <a:rPr lang="en-US" sz="900">
                  <a:latin typeface="Montserrat"/>
                  <a:ea typeface="Montserrat"/>
                  <a:cs typeface="Montserrat"/>
                  <a:sym typeface="Montserrat"/>
                </a:rPr>
                <a:t> topic</a:t>
              </a:r>
              <a:endParaRPr sz="900">
                <a:latin typeface="Montserrat"/>
                <a:ea typeface="Montserrat"/>
                <a:cs typeface="Montserrat"/>
                <a:sym typeface="Montserrat"/>
              </a:endParaRPr>
            </a:p>
          </p:txBody>
        </p:sp>
      </p:grpSp>
      <p:graphicFrame>
        <p:nvGraphicFramePr>
          <p:cNvPr id="5003" name="Google Shape;5003;p119"/>
          <p:cNvGraphicFramePr/>
          <p:nvPr/>
        </p:nvGraphicFramePr>
        <p:xfrm>
          <a:off x="7930896" y="6148287"/>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a:t>
                      </a:r>
                      <a:endParaRPr sz="9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C</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5004" name="Google Shape;5004;p119"/>
          <p:cNvSpPr txBox="1"/>
          <p:nvPr/>
        </p:nvSpPr>
        <p:spPr>
          <a:xfrm>
            <a:off x="9148720" y="6134281"/>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P7</a:t>
            </a:r>
            <a:endParaRPr sz="900">
              <a:latin typeface="Montserrat"/>
              <a:ea typeface="Montserrat"/>
              <a:cs typeface="Montserrat"/>
              <a:sym typeface="Montserrat"/>
            </a:endParaRPr>
          </a:p>
        </p:txBody>
      </p:sp>
      <p:sp>
        <p:nvSpPr>
          <p:cNvPr id="5005" name="Google Shape;5005;p119"/>
          <p:cNvSpPr/>
          <p:nvPr/>
        </p:nvSpPr>
        <p:spPr>
          <a:xfrm>
            <a:off x="7613768" y="2583180"/>
            <a:ext cx="2037450" cy="143265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5006" name="Google Shape;5006;p119"/>
          <p:cNvGrpSpPr/>
          <p:nvPr/>
        </p:nvGrpSpPr>
        <p:grpSpPr>
          <a:xfrm>
            <a:off x="8229039" y="2653778"/>
            <a:ext cx="806907" cy="276985"/>
            <a:chOff x="20784509" y="3986550"/>
            <a:chExt cx="1613814" cy="553970"/>
          </a:xfrm>
        </p:grpSpPr>
        <p:pic>
          <p:nvPicPr>
            <p:cNvPr id="5007" name="Google Shape;5007;p119"/>
            <p:cNvPicPr preferRelativeResize="0"/>
            <p:nvPr/>
          </p:nvPicPr>
          <p:blipFill>
            <a:blip r:embed="rId1"/>
            <a:stretch>
              <a:fillRect/>
            </a:stretch>
          </p:blipFill>
          <p:spPr>
            <a:xfrm>
              <a:off x="20784509" y="3989274"/>
              <a:ext cx="333710" cy="548640"/>
            </a:xfrm>
            <a:prstGeom prst="rect">
              <a:avLst/>
            </a:prstGeom>
            <a:noFill/>
            <a:ln>
              <a:noFill/>
            </a:ln>
          </p:spPr>
        </p:pic>
        <p:sp>
          <p:nvSpPr>
            <p:cNvPr id="5008" name="Google Shape;5008;p119"/>
            <p:cNvSpPr txBox="1"/>
            <p:nvPr/>
          </p:nvSpPr>
          <p:spPr>
            <a:xfrm>
              <a:off x="21118223" y="3986550"/>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5009" name="Google Shape;5009;p119"/>
          <p:cNvSpPr txBox="1"/>
          <p:nvPr/>
        </p:nvSpPr>
        <p:spPr>
          <a:xfrm>
            <a:off x="7804943" y="3760041"/>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5010" name="Google Shape;5010;p119"/>
          <p:cNvGraphicFramePr/>
          <p:nvPr/>
        </p:nvGraphicFramePr>
        <p:xfrm>
          <a:off x="7930896" y="35818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C</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5011" name="Google Shape;5011;p119"/>
          <p:cNvSpPr txBox="1"/>
          <p:nvPr/>
        </p:nvSpPr>
        <p:spPr>
          <a:xfrm>
            <a:off x="7804943" y="3265223"/>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transfers topic</a:t>
            </a:r>
            <a:endParaRPr sz="900">
              <a:latin typeface="Montserrat"/>
              <a:ea typeface="Montserrat"/>
              <a:cs typeface="Montserrat"/>
              <a:sym typeface="Montserrat"/>
            </a:endParaRPr>
          </a:p>
        </p:txBody>
      </p:sp>
      <p:graphicFrame>
        <p:nvGraphicFramePr>
          <p:cNvPr id="5012" name="Google Shape;5012;p119"/>
          <p:cNvGraphicFramePr/>
          <p:nvPr/>
        </p:nvGraphicFramePr>
        <p:xfrm>
          <a:off x="7930896" y="3083546"/>
          <a:ext cx="1220750" cy="198125"/>
        </p:xfrm>
        <a:graphic>
          <a:graphicData uri="http://schemas.openxmlformats.org/drawingml/2006/table">
            <a:tbl>
              <a:tblPr>
                <a:noFill/>
              </a:tblPr>
              <a:tblGrid>
                <a:gridCol w="244150"/>
                <a:gridCol w="244150"/>
                <a:gridCol w="244150"/>
                <a:gridCol w="244150"/>
                <a:gridCol w="244150"/>
              </a:tblGrid>
              <a:tr h="198125">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A-&gt;B</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5013" name="Google Shape;5013;p119"/>
          <p:cNvSpPr/>
          <p:nvPr/>
        </p:nvSpPr>
        <p:spPr>
          <a:xfrm>
            <a:off x="7613774" y="4108693"/>
            <a:ext cx="2037450" cy="9459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5014" name="Google Shape;5014;p119"/>
          <p:cNvGrpSpPr/>
          <p:nvPr/>
        </p:nvGrpSpPr>
        <p:grpSpPr>
          <a:xfrm>
            <a:off x="8229046" y="4180826"/>
            <a:ext cx="806907" cy="276985"/>
            <a:chOff x="20784509" y="3988206"/>
            <a:chExt cx="1613814" cy="553970"/>
          </a:xfrm>
        </p:grpSpPr>
        <p:pic>
          <p:nvPicPr>
            <p:cNvPr id="5015" name="Google Shape;5015;p119"/>
            <p:cNvPicPr preferRelativeResize="0"/>
            <p:nvPr/>
          </p:nvPicPr>
          <p:blipFill>
            <a:blip r:embed="rId1"/>
            <a:stretch>
              <a:fillRect/>
            </a:stretch>
          </p:blipFill>
          <p:spPr>
            <a:xfrm>
              <a:off x="20784509" y="3989274"/>
              <a:ext cx="333710" cy="548640"/>
            </a:xfrm>
            <a:prstGeom prst="rect">
              <a:avLst/>
            </a:prstGeom>
            <a:noFill/>
            <a:ln>
              <a:noFill/>
            </a:ln>
          </p:spPr>
        </p:pic>
        <p:sp>
          <p:nvSpPr>
            <p:cNvPr id="5016" name="Google Shape;5016;p119"/>
            <p:cNvSpPr txBox="1"/>
            <p:nvPr/>
          </p:nvSpPr>
          <p:spPr>
            <a:xfrm>
              <a:off x="21118223" y="3988206"/>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5017" name="Google Shape;5017;p119"/>
          <p:cNvSpPr txBox="1"/>
          <p:nvPr/>
        </p:nvSpPr>
        <p:spPr>
          <a:xfrm>
            <a:off x="7804949" y="4790735"/>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5018" name="Google Shape;5018;p119"/>
          <p:cNvGraphicFramePr/>
          <p:nvPr/>
        </p:nvGraphicFramePr>
        <p:xfrm>
          <a:off x="7930896" y="46105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C</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5019" name="Google Shape;5019;p119"/>
          <p:cNvSpPr txBox="1"/>
          <p:nvPr/>
        </p:nvSpPr>
        <p:spPr>
          <a:xfrm>
            <a:off x="9149835" y="3069830"/>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5020" name="Google Shape;5020;p119"/>
          <p:cNvSpPr txBox="1"/>
          <p:nvPr/>
        </p:nvSpPr>
        <p:spPr>
          <a:xfrm>
            <a:off x="9149835" y="3563606"/>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5021" name="Google Shape;5021;p119"/>
          <p:cNvSpPr txBox="1"/>
          <p:nvPr/>
        </p:nvSpPr>
        <p:spPr>
          <a:xfrm>
            <a:off x="9149841" y="4596878"/>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P1</a:t>
            </a:r>
            <a:endParaRPr sz="900">
              <a:latin typeface="Montserrat"/>
              <a:ea typeface="Montserrat"/>
              <a:cs typeface="Montserrat"/>
              <a:sym typeface="Montserrat"/>
            </a:endParaRPr>
          </a:p>
        </p:txBody>
      </p:sp>
      <p:sp>
        <p:nvSpPr>
          <p:cNvPr id="5022" name="Google Shape;5022;p119"/>
          <p:cNvSpPr/>
          <p:nvPr/>
        </p:nvSpPr>
        <p:spPr>
          <a:xfrm>
            <a:off x="7972044" y="304696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23" name="Google Shape;5023;p119"/>
          <p:cNvSpPr/>
          <p:nvPr/>
        </p:nvSpPr>
        <p:spPr>
          <a:xfrm>
            <a:off x="7946290" y="462749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24" name="Google Shape;5024;p119"/>
          <p:cNvSpPr/>
          <p:nvPr/>
        </p:nvSpPr>
        <p:spPr>
          <a:xfrm>
            <a:off x="7930896" y="6159844"/>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25" name="Google Shape;5025;p119"/>
          <p:cNvSpPr/>
          <p:nvPr/>
        </p:nvSpPr>
        <p:spPr>
          <a:xfrm>
            <a:off x="7930896" y="3498118"/>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26" name="Google Shape;5026;p119"/>
          <p:cNvSpPr/>
          <p:nvPr/>
        </p:nvSpPr>
        <p:spPr>
          <a:xfrm>
            <a:off x="7931468" y="3680998"/>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27" name="Google Shape;5027;p119"/>
          <p:cNvSpPr/>
          <p:nvPr/>
        </p:nvSpPr>
        <p:spPr>
          <a:xfrm>
            <a:off x="7930896" y="3590155"/>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28" name="Google Shape;5028;p119"/>
          <p:cNvSpPr/>
          <p:nvPr/>
        </p:nvSpPr>
        <p:spPr>
          <a:xfrm>
            <a:off x="7930103" y="3021555"/>
            <a:ext cx="9105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29" name="Google Shape;5029;p119"/>
          <p:cNvSpPr/>
          <p:nvPr/>
        </p:nvSpPr>
        <p:spPr>
          <a:xfrm>
            <a:off x="7930896" y="454967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30" name="Google Shape;5030;p119"/>
          <p:cNvSpPr/>
          <p:nvPr/>
        </p:nvSpPr>
        <p:spPr>
          <a:xfrm>
            <a:off x="7930896" y="468683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grpSp>
        <p:nvGrpSpPr>
          <p:cNvPr id="5031" name="Google Shape;5031;p119"/>
          <p:cNvGrpSpPr/>
          <p:nvPr/>
        </p:nvGrpSpPr>
        <p:grpSpPr>
          <a:xfrm>
            <a:off x="7612678" y="1056132"/>
            <a:ext cx="2037450" cy="1432650"/>
            <a:chOff x="19394700" y="2255200"/>
            <a:chExt cx="4074900" cy="2865300"/>
          </a:xfrm>
        </p:grpSpPr>
        <p:sp>
          <p:nvSpPr>
            <p:cNvPr id="5032" name="Google Shape;5032;p119"/>
            <p:cNvSpPr/>
            <p:nvPr/>
          </p:nvSpPr>
          <p:spPr>
            <a:xfrm>
              <a:off x="19394700" y="2255200"/>
              <a:ext cx="4074900" cy="28653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grpSp>
          <p:nvGrpSpPr>
            <p:cNvPr id="5033" name="Google Shape;5033;p119"/>
            <p:cNvGrpSpPr/>
            <p:nvPr/>
          </p:nvGrpSpPr>
          <p:grpSpPr>
            <a:xfrm>
              <a:off x="20625243" y="2393324"/>
              <a:ext cx="1613814" cy="553970"/>
              <a:chOff x="20784509" y="3890624"/>
              <a:chExt cx="1613814" cy="553970"/>
            </a:xfrm>
          </p:grpSpPr>
          <p:pic>
            <p:nvPicPr>
              <p:cNvPr id="5034" name="Google Shape;5034;p119"/>
              <p:cNvPicPr preferRelativeResize="0"/>
              <p:nvPr/>
            </p:nvPicPr>
            <p:blipFill>
              <a:blip r:embed="rId1"/>
              <a:stretch>
                <a:fillRect/>
              </a:stretch>
            </p:blipFill>
            <p:spPr>
              <a:xfrm>
                <a:off x="20784509" y="3893348"/>
                <a:ext cx="333710" cy="548640"/>
              </a:xfrm>
              <a:prstGeom prst="rect">
                <a:avLst/>
              </a:prstGeom>
              <a:noFill/>
              <a:ln>
                <a:noFill/>
              </a:ln>
            </p:spPr>
          </p:pic>
          <p:sp>
            <p:nvSpPr>
              <p:cNvPr id="5035" name="Google Shape;5035;p119"/>
              <p:cNvSpPr txBox="1"/>
              <p:nvPr/>
            </p:nvSpPr>
            <p:spPr>
              <a:xfrm>
                <a:off x="21118223" y="3890624"/>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5036" name="Google Shape;5036;p119"/>
            <p:cNvSpPr/>
            <p:nvPr/>
          </p:nvSpPr>
          <p:spPr>
            <a:xfrm>
              <a:off x="19708513" y="3174800"/>
              <a:ext cx="3447300" cy="7215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Transaction Coordinator</a:t>
              </a:r>
              <a:endParaRPr sz="950">
                <a:solidFill>
                  <a:srgbClr val="040531"/>
                </a:solidFill>
                <a:latin typeface="Montserrat SemiBold"/>
                <a:ea typeface="Montserrat SemiBold"/>
                <a:cs typeface="Montserrat SemiBold"/>
                <a:sym typeface="Montserrat SemiBold"/>
              </a:endParaRPr>
            </a:p>
          </p:txBody>
        </p:sp>
        <p:sp>
          <p:nvSpPr>
            <p:cNvPr id="5037" name="Google Shape;5037;p119"/>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__transaction_state topic</a:t>
              </a:r>
              <a:endParaRPr sz="900">
                <a:latin typeface="Montserrat"/>
                <a:ea typeface="Montserrat"/>
                <a:cs typeface="Montserrat"/>
                <a:sym typeface="Montserrat"/>
              </a:endParaRPr>
            </a:p>
          </p:txBody>
        </p:sp>
      </p:grpSp>
      <p:graphicFrame>
        <p:nvGraphicFramePr>
          <p:cNvPr id="5038" name="Google Shape;5038;p119"/>
          <p:cNvGraphicFramePr/>
          <p:nvPr/>
        </p:nvGraphicFramePr>
        <p:xfrm>
          <a:off x="7633716" y="2058960"/>
          <a:ext cx="1988827" cy="196600"/>
        </p:xfrm>
        <a:graphic>
          <a:graphicData uri="http://schemas.openxmlformats.org/drawingml/2006/table">
            <a:tbl>
              <a:tblPr>
                <a:noFill/>
              </a:tblPr>
              <a:tblGrid>
                <a:gridCol w="922163"/>
                <a:gridCol w="199913"/>
                <a:gridCol w="175713"/>
                <a:gridCol w="193125"/>
                <a:gridCol w="179425"/>
                <a:gridCol w="318488"/>
              </a:tblGrid>
              <a:tr h="19660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'fund-tr'=&gt;pid e0</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AE1B85"/>
                    </a:solidFill>
                  </a:tcPr>
                </a:tc>
                <a:tc>
                  <a:txBody>
                    <a:bodyPr/>
                    <a:lstStyle/>
                    <a:p>
                      <a:pPr marL="0" lvl="0" indent="0" algn="ctr" rtl="0">
                        <a:spcBef>
                          <a:spcPts val="0"/>
                        </a:spcBef>
                        <a:spcAft>
                          <a:spcPts val="0"/>
                        </a:spcAft>
                        <a:buNone/>
                      </a:pPr>
                      <a:r>
                        <a:rPr lang="en-US" sz="800" b="1">
                          <a:solidFill>
                            <a:srgbClr val="FFFFFF"/>
                          </a:solidFill>
                          <a:latin typeface="Montserrat"/>
                          <a:ea typeface="Montserrat"/>
                          <a:cs typeface="Montserrat"/>
                          <a:sym typeface="Montserrat"/>
                        </a:rPr>
                        <a:t>P0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AE1B85"/>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P1</a:t>
                      </a:r>
                      <a:endParaRPr sz="8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P7</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C</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5039" name="Google Shape;5039;p119"/>
          <p:cNvSpPr/>
          <p:nvPr/>
        </p:nvSpPr>
        <p:spPr>
          <a:xfrm>
            <a:off x="7930896" y="2061972"/>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40" name="Google Shape;5040;p119"/>
          <p:cNvSpPr/>
          <p:nvPr/>
        </p:nvSpPr>
        <p:spPr>
          <a:xfrm>
            <a:off x="7770876" y="1528966"/>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41" name="Google Shape;5041;p119"/>
          <p:cNvSpPr/>
          <p:nvPr/>
        </p:nvSpPr>
        <p:spPr>
          <a:xfrm>
            <a:off x="7770876" y="1730134"/>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42" name="Google Shape;5042;p119"/>
          <p:cNvSpPr/>
          <p:nvPr/>
        </p:nvSpPr>
        <p:spPr>
          <a:xfrm>
            <a:off x="7770876" y="1629550"/>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43" name="Google Shape;5043;p119"/>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System with Successful Committed Transaction</a:t>
            </a:r>
            <a:endParaRPr dirty="0"/>
          </a:p>
        </p:txBody>
      </p:sp>
      <p:sp>
        <p:nvSpPr>
          <p:cNvPr id="5044" name="Google Shape;5044;p119"/>
          <p:cNvSpPr/>
          <p:nvPr/>
        </p:nvSpPr>
        <p:spPr>
          <a:xfrm>
            <a:off x="7760538" y="1528966"/>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45" name="Google Shape;5045;p119"/>
          <p:cNvSpPr/>
          <p:nvPr/>
        </p:nvSpPr>
        <p:spPr>
          <a:xfrm>
            <a:off x="7760538" y="1730134"/>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46" name="Google Shape;5046;p119"/>
          <p:cNvSpPr/>
          <p:nvPr/>
        </p:nvSpPr>
        <p:spPr>
          <a:xfrm>
            <a:off x="7760538" y="1629550"/>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grpSp>
        <p:nvGrpSpPr>
          <p:cNvPr id="5047" name="Google Shape;5047;p119"/>
          <p:cNvGrpSpPr/>
          <p:nvPr/>
        </p:nvGrpSpPr>
        <p:grpSpPr>
          <a:xfrm>
            <a:off x="3689934" y="2701832"/>
            <a:ext cx="2037450" cy="1276650"/>
            <a:chOff x="13119200" y="4409050"/>
            <a:chExt cx="4074900" cy="2553300"/>
          </a:xfrm>
        </p:grpSpPr>
        <p:sp>
          <p:nvSpPr>
            <p:cNvPr id="5048" name="Google Shape;5048;p119"/>
            <p:cNvSpPr/>
            <p:nvPr/>
          </p:nvSpPr>
          <p:spPr>
            <a:xfrm>
              <a:off x="13119200" y="4409050"/>
              <a:ext cx="4074900" cy="25533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grpSp>
          <p:nvGrpSpPr>
            <p:cNvPr id="5049" name="Google Shape;5049;p119"/>
            <p:cNvGrpSpPr/>
            <p:nvPr/>
          </p:nvGrpSpPr>
          <p:grpSpPr>
            <a:xfrm>
              <a:off x="13372850" y="4480560"/>
              <a:ext cx="3567600" cy="2406791"/>
              <a:chOff x="13372850" y="5416361"/>
              <a:chExt cx="3567600" cy="2406791"/>
            </a:xfrm>
          </p:grpSpPr>
          <p:sp>
            <p:nvSpPr>
              <p:cNvPr id="5050" name="Google Shape;5050;p119"/>
              <p:cNvSpPr txBox="1"/>
              <p:nvPr/>
            </p:nvSpPr>
            <p:spPr>
              <a:xfrm>
                <a:off x="13372850" y="6083873"/>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Funds Transfer App</a:t>
                </a:r>
                <a:endParaRPr sz="1200">
                  <a:solidFill>
                    <a:srgbClr val="040531"/>
                  </a:solidFill>
                  <a:latin typeface="Montserrat"/>
                  <a:ea typeface="Montserrat"/>
                  <a:cs typeface="Montserrat"/>
                  <a:sym typeface="Montserrat"/>
                </a:endParaRPr>
              </a:p>
            </p:txBody>
          </p:sp>
          <p:sp>
            <p:nvSpPr>
              <p:cNvPr id="5051" name="Google Shape;5051;p119"/>
              <p:cNvSpPr/>
              <p:nvPr/>
            </p:nvSpPr>
            <p:spPr>
              <a:xfrm>
                <a:off x="13433000" y="5416361"/>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sp>
            <p:nvSpPr>
              <p:cNvPr id="5052" name="Google Shape;5052;p119"/>
              <p:cNvSpPr/>
              <p:nvPr/>
            </p:nvSpPr>
            <p:spPr>
              <a:xfrm>
                <a:off x="13433000" y="7181152"/>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Producer API</a:t>
                </a:r>
                <a:endParaRPr sz="950">
                  <a:solidFill>
                    <a:srgbClr val="040531"/>
                  </a:solidFill>
                  <a:latin typeface="Montserrat SemiBold"/>
                  <a:ea typeface="Montserrat SemiBold"/>
                  <a:cs typeface="Montserrat SemiBold"/>
                  <a:sym typeface="Montserrat SemiBold"/>
                </a:endParaRPr>
              </a:p>
            </p:txBody>
          </p:sp>
        </p:grpSp>
      </p:grpSp>
      <p:grpSp>
        <p:nvGrpSpPr>
          <p:cNvPr id="5053" name="Google Shape;5053;p119"/>
          <p:cNvGrpSpPr/>
          <p:nvPr/>
        </p:nvGrpSpPr>
        <p:grpSpPr>
          <a:xfrm>
            <a:off x="3689938" y="5454396"/>
            <a:ext cx="2037450" cy="1129350"/>
            <a:chOff x="13618307" y="5977548"/>
            <a:chExt cx="4074900" cy="2258700"/>
          </a:xfrm>
        </p:grpSpPr>
        <p:sp>
          <p:nvSpPr>
            <p:cNvPr id="5054" name="Google Shape;5054;p119"/>
            <p:cNvSpPr/>
            <p:nvPr/>
          </p:nvSpPr>
          <p:spPr>
            <a:xfrm>
              <a:off x="13618307" y="5977548"/>
              <a:ext cx="4074900" cy="22587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sp>
          <p:nvSpPr>
            <p:cNvPr id="5055" name="Google Shape;5055;p119"/>
            <p:cNvSpPr txBox="1"/>
            <p:nvPr/>
          </p:nvSpPr>
          <p:spPr>
            <a:xfrm>
              <a:off x="13870625" y="6041556"/>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Downstream App</a:t>
              </a:r>
              <a:endParaRPr sz="1200">
                <a:solidFill>
                  <a:srgbClr val="040531"/>
                </a:solidFill>
                <a:latin typeface="Montserrat"/>
                <a:ea typeface="Montserrat"/>
                <a:cs typeface="Montserrat"/>
                <a:sym typeface="Montserrat"/>
              </a:endParaRPr>
            </a:p>
          </p:txBody>
        </p:sp>
        <p:sp>
          <p:nvSpPr>
            <p:cNvPr id="5056" name="Google Shape;5056;p119"/>
            <p:cNvSpPr/>
            <p:nvPr/>
          </p:nvSpPr>
          <p:spPr>
            <a:xfrm>
              <a:off x="13930774" y="7440588"/>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grpSp>
      <p:grpSp>
        <p:nvGrpSpPr>
          <p:cNvPr id="5057" name="Google Shape;5057;p119"/>
          <p:cNvGrpSpPr/>
          <p:nvPr/>
        </p:nvGrpSpPr>
        <p:grpSpPr>
          <a:xfrm>
            <a:off x="3839753" y="1072720"/>
            <a:ext cx="587250" cy="718340"/>
            <a:chOff x="13531976" y="2032065"/>
            <a:chExt cx="1174500" cy="1436680"/>
          </a:xfrm>
        </p:grpSpPr>
        <p:grpSp>
          <p:nvGrpSpPr>
            <p:cNvPr id="5058" name="Google Shape;5058;p119"/>
            <p:cNvGrpSpPr/>
            <p:nvPr/>
          </p:nvGrpSpPr>
          <p:grpSpPr>
            <a:xfrm>
              <a:off x="13658326" y="2032065"/>
              <a:ext cx="921781" cy="862672"/>
              <a:chOff x="8749413" y="10236763"/>
              <a:chExt cx="921781" cy="862672"/>
            </a:xfrm>
          </p:grpSpPr>
          <p:sp>
            <p:nvSpPr>
              <p:cNvPr id="5059" name="Google Shape;5059;p119"/>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5060" name="Google Shape;5060;p119"/>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5061" name="Google Shape;5061;p119"/>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5062" name="Google Shape;5062;p119"/>
            <p:cNvSpPr txBox="1"/>
            <p:nvPr/>
          </p:nvSpPr>
          <p:spPr>
            <a:xfrm>
              <a:off x="13531976"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Alice</a:t>
              </a:r>
              <a:endParaRPr sz="1200">
                <a:solidFill>
                  <a:srgbClr val="040531"/>
                </a:solidFill>
                <a:latin typeface="Montserrat"/>
                <a:ea typeface="Montserrat"/>
                <a:cs typeface="Montserrat"/>
                <a:sym typeface="Montserrat"/>
              </a:endParaRPr>
            </a:p>
          </p:txBody>
        </p:sp>
      </p:grpSp>
      <p:grpSp>
        <p:nvGrpSpPr>
          <p:cNvPr id="5063" name="Google Shape;5063;p119"/>
          <p:cNvGrpSpPr/>
          <p:nvPr/>
        </p:nvGrpSpPr>
        <p:grpSpPr>
          <a:xfrm>
            <a:off x="3839747" y="1791120"/>
            <a:ext cx="587250" cy="718340"/>
            <a:chOff x="15606813" y="2032065"/>
            <a:chExt cx="1174500" cy="1436680"/>
          </a:xfrm>
        </p:grpSpPr>
        <p:grpSp>
          <p:nvGrpSpPr>
            <p:cNvPr id="5064" name="Google Shape;5064;p119"/>
            <p:cNvGrpSpPr/>
            <p:nvPr/>
          </p:nvGrpSpPr>
          <p:grpSpPr>
            <a:xfrm>
              <a:off x="15733176" y="2032065"/>
              <a:ext cx="921781" cy="862672"/>
              <a:chOff x="8749413" y="10236763"/>
              <a:chExt cx="921781" cy="862672"/>
            </a:xfrm>
          </p:grpSpPr>
          <p:sp>
            <p:nvSpPr>
              <p:cNvPr id="5065" name="Google Shape;5065;p119"/>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5066" name="Google Shape;5066;p119"/>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5067" name="Google Shape;5067;p119"/>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5068" name="Google Shape;5068;p119"/>
            <p:cNvSpPr txBox="1"/>
            <p:nvPr/>
          </p:nvSpPr>
          <p:spPr>
            <a:xfrm>
              <a:off x="15606813"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Bob</a:t>
              </a:r>
              <a:endParaRPr sz="1200">
                <a:solidFill>
                  <a:srgbClr val="040531"/>
                </a:solidFill>
                <a:latin typeface="Montserrat"/>
                <a:ea typeface="Montserrat"/>
                <a:cs typeface="Montserrat"/>
                <a:sym typeface="Montserrat"/>
              </a:endParaRPr>
            </a:p>
          </p:txBody>
        </p:sp>
      </p:grpSp>
      <p:sp>
        <p:nvSpPr>
          <p:cNvPr id="5069" name="Google Shape;5069;p119"/>
          <p:cNvSpPr txBox="1"/>
          <p:nvPr/>
        </p:nvSpPr>
        <p:spPr>
          <a:xfrm>
            <a:off x="4538078" y="1498850"/>
            <a:ext cx="1212300" cy="461651"/>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transfer $10</a:t>
            </a:r>
            <a:br>
              <a:rPr lang="en-US" sz="1200">
                <a:solidFill>
                  <a:srgbClr val="040531"/>
                </a:solidFill>
                <a:latin typeface="Montserrat"/>
                <a:ea typeface="Montserrat"/>
                <a:cs typeface="Montserrat"/>
                <a:sym typeface="Montserrat"/>
              </a:rPr>
            </a:br>
            <a:r>
              <a:rPr lang="en-US" sz="1200">
                <a:solidFill>
                  <a:srgbClr val="040531"/>
                </a:solidFill>
                <a:latin typeface="Montserrat"/>
                <a:ea typeface="Montserrat"/>
                <a:cs typeface="Montserrat"/>
                <a:sym typeface="Montserrat"/>
              </a:rPr>
              <a:t>Alice → Bob</a:t>
            </a:r>
            <a:endParaRPr sz="1200">
              <a:solidFill>
                <a:srgbClr val="040531"/>
              </a:solidFill>
              <a:latin typeface="Montserrat"/>
              <a:ea typeface="Montserrat"/>
              <a:cs typeface="Montserrat"/>
              <a:sym typeface="Montserrat"/>
            </a:endParaRPr>
          </a:p>
        </p:txBody>
      </p:sp>
      <p:sp>
        <p:nvSpPr>
          <p:cNvPr id="5070" name="Google Shape;5070;p119"/>
          <p:cNvSpPr/>
          <p:nvPr/>
        </p:nvSpPr>
        <p:spPr>
          <a:xfrm>
            <a:off x="234963" y="1615238"/>
            <a:ext cx="3025350" cy="3997500"/>
          </a:xfrm>
          <a:prstGeom prst="roundRect">
            <a:avLst>
              <a:gd name="adj" fmla="val 9810"/>
            </a:avLst>
          </a:prstGeom>
          <a:solidFill>
            <a:srgbClr val="0E68BC"/>
          </a:solidFill>
          <a:ln>
            <a:noFill/>
          </a:ln>
          <a:effectLst>
            <a:outerShdw blurRad="292100" dist="190500" dir="5400000" algn="t" rotWithShape="0">
              <a:srgbClr val="000000">
                <a:alpha val="25000"/>
              </a:srgbClr>
            </a:outerShdw>
          </a:effectLst>
        </p:spPr>
        <p:txBody>
          <a:bodyPr spcFirstLastPara="1" wrap="square" lIns="137150" tIns="22850" rIns="137150" bIns="22850" anchor="t" anchorCtr="0">
            <a:noAutofit/>
          </a:bodyPr>
          <a:lstStyle/>
          <a:p>
            <a:pPr marL="228600" indent="-190500">
              <a:lnSpc>
                <a:spcPct val="115000"/>
              </a:lnSpc>
              <a:spcBef>
                <a:spcPts val="500"/>
              </a:spcBef>
              <a:buClr>
                <a:srgbClr val="FFFFFF"/>
              </a:buClr>
              <a:buSzPts val="2400"/>
              <a:buFont typeface="Montserrat"/>
              <a:buAutoNum type="arabicPeriod"/>
            </a:pPr>
            <a:r>
              <a:rPr lang="en-US" sz="1200" b="1">
                <a:solidFill>
                  <a:srgbClr val="FFFFFF"/>
                </a:solidFill>
                <a:latin typeface="Montserrat"/>
                <a:ea typeface="Montserrat"/>
                <a:cs typeface="Montserrat"/>
                <a:sym typeface="Montserrat"/>
              </a:rPr>
              <a:t>Requests txn ID and assigned PID and epoch</a:t>
            </a:r>
            <a:endParaRPr sz="1200" b="1">
              <a:solidFill>
                <a:srgbClr val="FFFFFF"/>
              </a:solidFill>
              <a:latin typeface="Montserrat"/>
              <a:ea typeface="Montserrat"/>
              <a:cs typeface="Montserrat"/>
              <a:sym typeface="Montserrat"/>
            </a:endParaRPr>
          </a:p>
          <a:p>
            <a:pPr marL="228600" indent="-190500">
              <a:lnSpc>
                <a:spcPct val="115000"/>
              </a:lnSpc>
              <a:spcBef>
                <a:spcPts val="500"/>
              </a:spcBef>
              <a:buClr>
                <a:srgbClr val="FFFFFF"/>
              </a:buClr>
              <a:buSzPts val="2400"/>
              <a:buFont typeface="Montserrat"/>
              <a:buAutoNum type="arabicPeriod"/>
            </a:pPr>
            <a:r>
              <a:rPr lang="en-US" sz="1200" b="1">
                <a:solidFill>
                  <a:srgbClr val="FFFFFF"/>
                </a:solidFill>
                <a:latin typeface="Montserrat"/>
                <a:ea typeface="Montserrat"/>
                <a:cs typeface="Montserrat"/>
                <a:sym typeface="Montserrat"/>
              </a:rPr>
              <a:t>Event fetched by consumer</a:t>
            </a:r>
            <a:endParaRPr sz="1200" b="1">
              <a:solidFill>
                <a:srgbClr val="FFFFFF"/>
              </a:solidFill>
              <a:latin typeface="Montserrat"/>
              <a:ea typeface="Montserrat"/>
              <a:cs typeface="Montserrat"/>
              <a:sym typeface="Montserrat"/>
            </a:endParaRPr>
          </a:p>
          <a:p>
            <a:pPr marL="228600" indent="-190500">
              <a:lnSpc>
                <a:spcPct val="115000"/>
              </a:lnSpc>
              <a:spcBef>
                <a:spcPts val="500"/>
              </a:spcBef>
              <a:buClr>
                <a:srgbClr val="FFFFFF"/>
              </a:buClr>
              <a:buSzPts val="2400"/>
              <a:buFont typeface="Montserrat"/>
              <a:buAutoNum type="arabicPeriod"/>
            </a:pPr>
            <a:r>
              <a:rPr lang="en-US" sz="1200" b="1">
                <a:solidFill>
                  <a:srgbClr val="FFFFFF"/>
                </a:solidFill>
                <a:latin typeface="Montserrat"/>
                <a:ea typeface="Montserrat"/>
                <a:cs typeface="Montserrat"/>
                <a:sym typeface="Montserrat"/>
              </a:rPr>
              <a:t>Notifies coordinator of partition being written to</a:t>
            </a:r>
            <a:endParaRPr sz="1200" b="1">
              <a:solidFill>
                <a:srgbClr val="FFFFFF"/>
              </a:solidFill>
              <a:latin typeface="Montserrat"/>
              <a:ea typeface="Montserrat"/>
              <a:cs typeface="Montserrat"/>
              <a:sym typeface="Montserrat"/>
            </a:endParaRPr>
          </a:p>
          <a:p>
            <a:pPr marL="228600" indent="-190500">
              <a:lnSpc>
                <a:spcPct val="115000"/>
              </a:lnSpc>
              <a:spcBef>
                <a:spcPts val="500"/>
              </a:spcBef>
              <a:buClr>
                <a:srgbClr val="FFFFFF"/>
              </a:buClr>
              <a:buSzPts val="2400"/>
              <a:buFont typeface="Montserrat"/>
              <a:buAutoNum type="arabicPeriod"/>
            </a:pPr>
            <a:r>
              <a:rPr lang="en-US" sz="1200" b="1">
                <a:solidFill>
                  <a:srgbClr val="FFFFFF"/>
                </a:solidFill>
                <a:latin typeface="Montserrat"/>
                <a:ea typeface="Montserrat"/>
                <a:cs typeface="Montserrat"/>
                <a:sym typeface="Montserrat"/>
              </a:rPr>
              <a:t>Alice’s account debited</a:t>
            </a:r>
            <a:endParaRPr sz="1200" b="1">
              <a:solidFill>
                <a:srgbClr val="FFFFFF"/>
              </a:solidFill>
              <a:latin typeface="Montserrat"/>
              <a:ea typeface="Montserrat"/>
              <a:cs typeface="Montserrat"/>
              <a:sym typeface="Montserrat"/>
            </a:endParaRPr>
          </a:p>
          <a:p>
            <a:pPr marL="228600" indent="-190500">
              <a:lnSpc>
                <a:spcPct val="115000"/>
              </a:lnSpc>
              <a:spcBef>
                <a:spcPts val="500"/>
              </a:spcBef>
              <a:buClr>
                <a:srgbClr val="FFFFFF"/>
              </a:buClr>
              <a:buSzPts val="2400"/>
              <a:buFont typeface="Montserrat"/>
              <a:buAutoNum type="arabicPeriod"/>
            </a:pPr>
            <a:r>
              <a:rPr lang="en-US" sz="1200" b="1">
                <a:solidFill>
                  <a:srgbClr val="FFFFFF"/>
                </a:solidFill>
                <a:latin typeface="Montserrat"/>
                <a:ea typeface="Montserrat"/>
                <a:cs typeface="Montserrat"/>
                <a:sym typeface="Montserrat"/>
              </a:rPr>
              <a:t>Bob’s account credited</a:t>
            </a:r>
            <a:endParaRPr sz="1200" b="1">
              <a:solidFill>
                <a:srgbClr val="FFFFFF"/>
              </a:solidFill>
              <a:latin typeface="Montserrat"/>
              <a:ea typeface="Montserrat"/>
              <a:cs typeface="Montserrat"/>
              <a:sym typeface="Montserrat"/>
            </a:endParaRPr>
          </a:p>
          <a:p>
            <a:pPr marL="228600" indent="-190500">
              <a:lnSpc>
                <a:spcPct val="115000"/>
              </a:lnSpc>
              <a:spcBef>
                <a:spcPts val="500"/>
              </a:spcBef>
              <a:buClr>
                <a:srgbClr val="FFFFFF"/>
              </a:buClr>
              <a:buSzPts val="2400"/>
              <a:buFont typeface="Montserrat"/>
              <a:buAutoNum type="arabicPeriod"/>
            </a:pPr>
            <a:r>
              <a:rPr lang="en-US" sz="1200" b="1">
                <a:solidFill>
                  <a:srgbClr val="FFFFFF"/>
                </a:solidFill>
                <a:latin typeface="Montserrat"/>
                <a:ea typeface="Montserrat"/>
                <a:cs typeface="Montserrat"/>
                <a:sym typeface="Montserrat"/>
              </a:rPr>
              <a:t>Consumer offset committed</a:t>
            </a:r>
            <a:endParaRPr sz="1200" b="1">
              <a:solidFill>
                <a:srgbClr val="FFFFFF"/>
              </a:solidFill>
              <a:latin typeface="Montserrat"/>
              <a:ea typeface="Montserrat"/>
              <a:cs typeface="Montserrat"/>
              <a:sym typeface="Montserrat"/>
            </a:endParaRPr>
          </a:p>
          <a:p>
            <a:pPr marL="228600" indent="-190500">
              <a:lnSpc>
                <a:spcPct val="115000"/>
              </a:lnSpc>
              <a:spcBef>
                <a:spcPts val="500"/>
              </a:spcBef>
              <a:buClr>
                <a:srgbClr val="FFFFFF"/>
              </a:buClr>
              <a:buSzPts val="2400"/>
              <a:buFont typeface="Montserrat"/>
              <a:buAutoNum type="arabicPeriod"/>
            </a:pPr>
            <a:r>
              <a:rPr lang="en-US" sz="1200" b="1">
                <a:solidFill>
                  <a:srgbClr val="FFFFFF"/>
                </a:solidFill>
                <a:latin typeface="Montserrat"/>
                <a:ea typeface="Montserrat"/>
                <a:cs typeface="Montserrat"/>
                <a:sym typeface="Montserrat"/>
              </a:rPr>
              <a:t>Notify coordinator that transaction is complete</a:t>
            </a:r>
            <a:endParaRPr sz="1200" b="1">
              <a:solidFill>
                <a:srgbClr val="FFFFFF"/>
              </a:solidFill>
              <a:latin typeface="Montserrat"/>
              <a:ea typeface="Montserrat"/>
              <a:cs typeface="Montserrat"/>
              <a:sym typeface="Montserrat"/>
            </a:endParaRPr>
          </a:p>
          <a:p>
            <a:pPr marL="228600" indent="-190500">
              <a:lnSpc>
                <a:spcPct val="115000"/>
              </a:lnSpc>
              <a:spcBef>
                <a:spcPts val="500"/>
              </a:spcBef>
              <a:buClr>
                <a:schemeClr val="lt1"/>
              </a:buClr>
              <a:buSzPts val="2400"/>
              <a:buFont typeface="Montserrat"/>
              <a:buAutoNum type="arabicPeriod" startAt="8"/>
            </a:pPr>
            <a:r>
              <a:rPr lang="en-US" sz="1200" b="1">
                <a:solidFill>
                  <a:schemeClr val="lt1"/>
                </a:solidFill>
                <a:latin typeface="Montserrat"/>
                <a:ea typeface="Montserrat"/>
                <a:cs typeface="Montserrat"/>
                <a:sym typeface="Montserrat"/>
              </a:rPr>
              <a:t>Coordinator writes commit markers to p0, p1, p7</a:t>
            </a:r>
            <a:endParaRPr sz="1200" b="1">
              <a:solidFill>
                <a:schemeClr val="lt1"/>
              </a:solidFill>
              <a:latin typeface="Montserrat"/>
              <a:ea typeface="Montserrat"/>
              <a:cs typeface="Montserrat"/>
              <a:sym typeface="Montserrat"/>
            </a:endParaRPr>
          </a:p>
          <a:p>
            <a:pPr marL="228600" indent="-190500">
              <a:lnSpc>
                <a:spcPct val="115000"/>
              </a:lnSpc>
              <a:spcBef>
                <a:spcPts val="500"/>
              </a:spcBef>
              <a:spcAft>
                <a:spcPts val="500"/>
              </a:spcAft>
              <a:buClr>
                <a:schemeClr val="lt1"/>
              </a:buClr>
              <a:buSzPts val="2400"/>
              <a:buFont typeface="Montserrat"/>
              <a:buAutoNum type="arabicPeriod" startAt="8"/>
            </a:pPr>
            <a:r>
              <a:rPr lang="en-US" sz="1200" b="1">
                <a:solidFill>
                  <a:schemeClr val="lt1"/>
                </a:solidFill>
                <a:latin typeface="Montserrat"/>
                <a:ea typeface="Montserrat"/>
                <a:cs typeface="Montserrat"/>
                <a:sym typeface="Montserrat"/>
              </a:rPr>
              <a:t>Downstream consumer with </a:t>
            </a:r>
            <a:r>
              <a:rPr lang="en-US" sz="1200" b="1">
                <a:solidFill>
                  <a:schemeClr val="accent5"/>
                </a:solidFill>
                <a:latin typeface="Source Code Pro"/>
                <a:ea typeface="Source Code Pro"/>
                <a:cs typeface="Source Code Pro"/>
                <a:sym typeface="Source Code Pro"/>
              </a:rPr>
              <a:t>read_committed</a:t>
            </a:r>
            <a:r>
              <a:rPr lang="en-US" sz="1200" b="1">
                <a:solidFill>
                  <a:schemeClr val="lt1"/>
                </a:solidFill>
                <a:latin typeface="Montserrat"/>
                <a:ea typeface="Montserrat"/>
                <a:cs typeface="Montserrat"/>
                <a:sym typeface="Montserrat"/>
              </a:rPr>
              <a:t> processes committed events</a:t>
            </a:r>
            <a:endParaRPr sz="1200" b="1">
              <a:solidFill>
                <a:srgbClr val="FFFFFF"/>
              </a:solidFill>
              <a:latin typeface="Montserrat"/>
              <a:ea typeface="Montserrat"/>
              <a:cs typeface="Montserrat"/>
              <a:sym typeface="Montserrat"/>
            </a:endParaRPr>
          </a:p>
        </p:txBody>
      </p:sp>
      <p:cxnSp>
        <p:nvCxnSpPr>
          <p:cNvPr id="5071" name="Google Shape;5071;p119"/>
          <p:cNvCxnSpPr/>
          <p:nvPr/>
        </p:nvCxnSpPr>
        <p:spPr>
          <a:xfrm flipH="1">
            <a:off x="5714688" y="1598116"/>
            <a:ext cx="2045850" cy="1589100"/>
          </a:xfrm>
          <a:prstGeom prst="bentConnector3">
            <a:avLst>
              <a:gd name="adj1" fmla="val 91917"/>
            </a:avLst>
          </a:prstGeom>
          <a:noFill/>
          <a:ln w="38100" cap="flat" cmpd="sng">
            <a:solidFill>
              <a:srgbClr val="0E68BC"/>
            </a:solidFill>
            <a:prstDash val="solid"/>
            <a:round/>
            <a:headEnd type="triangle" w="med" len="med"/>
            <a:tailEnd type="triangle" w="med" len="med"/>
          </a:ln>
        </p:spPr>
      </p:cxnSp>
      <p:cxnSp>
        <p:nvCxnSpPr>
          <p:cNvPr id="5072" name="Google Shape;5072;p119"/>
          <p:cNvCxnSpPr>
            <a:stCxn id="5051" idx="3"/>
          </p:cNvCxnSpPr>
          <p:nvPr/>
        </p:nvCxnSpPr>
        <p:spPr>
          <a:xfrm>
            <a:off x="5570484" y="2898087"/>
            <a:ext cx="2360850" cy="274950"/>
          </a:xfrm>
          <a:prstGeom prst="bentConnector3">
            <a:avLst>
              <a:gd name="adj1" fmla="val 66192"/>
            </a:avLst>
          </a:prstGeom>
          <a:noFill/>
          <a:ln w="38100" cap="flat" cmpd="sng">
            <a:solidFill>
              <a:srgbClr val="0E68BC"/>
            </a:solidFill>
            <a:prstDash val="solid"/>
            <a:round/>
            <a:headEnd type="triangle" w="med" len="med"/>
            <a:tailEnd type="none" w="med" len="med"/>
          </a:ln>
        </p:spPr>
      </p:cxnSp>
      <p:sp>
        <p:nvSpPr>
          <p:cNvPr id="5073" name="Google Shape;5073;p119"/>
          <p:cNvSpPr/>
          <p:nvPr/>
        </p:nvSpPr>
        <p:spPr>
          <a:xfrm>
            <a:off x="6605016" y="2766060"/>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2</a:t>
            </a:r>
            <a:endParaRPr sz="1500" b="1">
              <a:solidFill>
                <a:srgbClr val="FFFFFF"/>
              </a:solidFill>
              <a:latin typeface="Montserrat"/>
              <a:ea typeface="Montserrat"/>
              <a:cs typeface="Montserrat"/>
              <a:sym typeface="Montserrat"/>
            </a:endParaRPr>
          </a:p>
        </p:txBody>
      </p:sp>
      <p:sp>
        <p:nvSpPr>
          <p:cNvPr id="5074" name="Google Shape;5074;p119"/>
          <p:cNvSpPr/>
          <p:nvPr/>
        </p:nvSpPr>
        <p:spPr>
          <a:xfrm>
            <a:off x="5736336" y="2372868"/>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1</a:t>
            </a:r>
            <a:endParaRPr sz="1500" b="1">
              <a:solidFill>
                <a:srgbClr val="FFFFFF"/>
              </a:solidFill>
              <a:latin typeface="Montserrat"/>
              <a:ea typeface="Montserrat"/>
              <a:cs typeface="Montserrat"/>
              <a:sym typeface="Montserrat"/>
            </a:endParaRPr>
          </a:p>
        </p:txBody>
      </p:sp>
      <p:cxnSp>
        <p:nvCxnSpPr>
          <p:cNvPr id="5075" name="Google Shape;5075;p119"/>
          <p:cNvCxnSpPr>
            <a:stCxn id="5025" idx="1"/>
            <a:endCxn id="5076" idx="3"/>
          </p:cNvCxnSpPr>
          <p:nvPr/>
        </p:nvCxnSpPr>
        <p:spPr>
          <a:xfrm flipH="1">
            <a:off x="5570496" y="3575968"/>
            <a:ext cx="2360400" cy="76050"/>
          </a:xfrm>
          <a:prstGeom prst="bentConnector3">
            <a:avLst>
              <a:gd name="adj1" fmla="val 45558"/>
            </a:avLst>
          </a:prstGeom>
          <a:noFill/>
          <a:ln w="38100" cap="flat" cmpd="sng">
            <a:solidFill>
              <a:srgbClr val="0E68BC"/>
            </a:solidFill>
            <a:prstDash val="solid"/>
            <a:round/>
            <a:headEnd type="triangle" w="med" len="med"/>
            <a:tailEnd type="none" w="med" len="med"/>
          </a:ln>
        </p:spPr>
      </p:cxnSp>
      <p:sp>
        <p:nvSpPr>
          <p:cNvPr id="5077" name="Google Shape;5077;p119"/>
          <p:cNvSpPr txBox="1"/>
          <p:nvPr/>
        </p:nvSpPr>
        <p:spPr>
          <a:xfrm>
            <a:off x="6138672" y="3525012"/>
            <a:ext cx="1184100" cy="251400"/>
          </a:xfrm>
          <a:prstGeom prst="rect">
            <a:avLst/>
          </a:prstGeom>
          <a:solidFill>
            <a:srgbClr val="FFFFFF"/>
          </a:solidFill>
          <a:ln>
            <a:noFill/>
          </a:ln>
        </p:spPr>
        <p:txBody>
          <a:bodyPr spcFirstLastPara="1" wrap="square" lIns="365750" tIns="0" rIns="0" bIns="0" anchor="t" anchorCtr="0">
            <a:noAutofit/>
          </a:bodyPr>
          <a:lstStyle/>
          <a:p>
            <a:pPr>
              <a:lnSpc>
                <a:spcPct val="150000"/>
              </a:lnSpc>
            </a:pPr>
            <a:r>
              <a:rPr lang="en-US" sz="1200">
                <a:solidFill>
                  <a:srgbClr val="040531"/>
                </a:solidFill>
                <a:latin typeface="Montserrat"/>
                <a:ea typeface="Montserrat"/>
                <a:cs typeface="Montserrat"/>
                <a:sym typeface="Montserrat"/>
              </a:rPr>
              <a:t>Alice, ($10)</a:t>
            </a:r>
            <a:endParaRPr sz="1200">
              <a:solidFill>
                <a:srgbClr val="040531"/>
              </a:solidFill>
              <a:latin typeface="Montserrat"/>
              <a:ea typeface="Montserrat"/>
              <a:cs typeface="Montserrat"/>
              <a:sym typeface="Montserrat"/>
            </a:endParaRPr>
          </a:p>
        </p:txBody>
      </p:sp>
      <p:sp>
        <p:nvSpPr>
          <p:cNvPr id="5078" name="Google Shape;5078;p119"/>
          <p:cNvSpPr/>
          <p:nvPr/>
        </p:nvSpPr>
        <p:spPr>
          <a:xfrm>
            <a:off x="6202680" y="3497580"/>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4</a:t>
            </a:r>
            <a:endParaRPr sz="1500" b="1">
              <a:solidFill>
                <a:srgbClr val="FFFFFF"/>
              </a:solidFill>
              <a:latin typeface="Montserrat"/>
              <a:ea typeface="Montserrat"/>
              <a:cs typeface="Montserrat"/>
              <a:sym typeface="Montserrat"/>
            </a:endParaRPr>
          </a:p>
        </p:txBody>
      </p:sp>
      <p:cxnSp>
        <p:nvCxnSpPr>
          <p:cNvPr id="5079" name="Google Shape;5079;p119"/>
          <p:cNvCxnSpPr/>
          <p:nvPr/>
        </p:nvCxnSpPr>
        <p:spPr>
          <a:xfrm flipH="1">
            <a:off x="5727438" y="1698700"/>
            <a:ext cx="2033100" cy="1641450"/>
          </a:xfrm>
          <a:prstGeom prst="bentConnector3">
            <a:avLst>
              <a:gd name="adj1" fmla="val 78720"/>
            </a:avLst>
          </a:prstGeom>
          <a:noFill/>
          <a:ln w="38100" cap="flat" cmpd="sng">
            <a:solidFill>
              <a:srgbClr val="0E68BC"/>
            </a:solidFill>
            <a:prstDash val="solid"/>
            <a:round/>
            <a:headEnd type="triangle" w="med" len="med"/>
            <a:tailEnd type="none" w="med" len="med"/>
          </a:ln>
        </p:spPr>
      </p:cxnSp>
      <p:sp>
        <p:nvSpPr>
          <p:cNvPr id="5080" name="Google Shape;5080;p119"/>
          <p:cNvSpPr/>
          <p:nvPr/>
        </p:nvSpPr>
        <p:spPr>
          <a:xfrm>
            <a:off x="6019800" y="1901952"/>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3</a:t>
            </a:r>
            <a:endParaRPr sz="1500" b="1">
              <a:solidFill>
                <a:srgbClr val="FFFFFF"/>
              </a:solidFill>
              <a:latin typeface="Montserrat"/>
              <a:ea typeface="Montserrat"/>
              <a:cs typeface="Montserrat"/>
              <a:sym typeface="Montserrat"/>
            </a:endParaRPr>
          </a:p>
        </p:txBody>
      </p:sp>
      <p:cxnSp>
        <p:nvCxnSpPr>
          <p:cNvPr id="5081" name="Google Shape;5081;p119"/>
          <p:cNvCxnSpPr>
            <a:stCxn id="5029" idx="1"/>
            <a:endCxn id="5052" idx="3"/>
          </p:cNvCxnSpPr>
          <p:nvPr/>
        </p:nvCxnSpPr>
        <p:spPr>
          <a:xfrm rot="10800000">
            <a:off x="5570496" y="3780478"/>
            <a:ext cx="2360400" cy="847050"/>
          </a:xfrm>
          <a:prstGeom prst="bentConnector3">
            <a:avLst>
              <a:gd name="adj1" fmla="val 78103"/>
            </a:avLst>
          </a:prstGeom>
          <a:noFill/>
          <a:ln w="38100" cap="flat" cmpd="sng">
            <a:solidFill>
              <a:srgbClr val="0E68BC"/>
            </a:solidFill>
            <a:prstDash val="solid"/>
            <a:round/>
            <a:headEnd type="triangle" w="med" len="med"/>
            <a:tailEnd type="none" w="med" len="med"/>
          </a:ln>
        </p:spPr>
      </p:cxnSp>
      <p:sp>
        <p:nvSpPr>
          <p:cNvPr id="5082" name="Google Shape;5082;p119"/>
          <p:cNvSpPr txBox="1"/>
          <p:nvPr/>
        </p:nvSpPr>
        <p:spPr>
          <a:xfrm>
            <a:off x="6138672" y="4521185"/>
            <a:ext cx="1092750" cy="251400"/>
          </a:xfrm>
          <a:prstGeom prst="rect">
            <a:avLst/>
          </a:prstGeom>
          <a:solidFill>
            <a:srgbClr val="FFFFFF"/>
          </a:solidFill>
          <a:ln>
            <a:noFill/>
          </a:ln>
        </p:spPr>
        <p:txBody>
          <a:bodyPr spcFirstLastPara="1" wrap="square" lIns="365750" tIns="0" rIns="45713" bIns="0" anchor="t" anchorCtr="0">
            <a:noAutofit/>
          </a:bodyPr>
          <a:lstStyle/>
          <a:p>
            <a:pPr>
              <a:lnSpc>
                <a:spcPct val="150000"/>
              </a:lnSpc>
            </a:pPr>
            <a:r>
              <a:rPr lang="en-US" sz="1200">
                <a:solidFill>
                  <a:srgbClr val="040531"/>
                </a:solidFill>
                <a:latin typeface="Montserrat"/>
                <a:ea typeface="Montserrat"/>
                <a:cs typeface="Montserrat"/>
                <a:sym typeface="Montserrat"/>
              </a:rPr>
              <a:t>Bob, $10</a:t>
            </a:r>
            <a:endParaRPr sz="1200">
              <a:solidFill>
                <a:srgbClr val="040531"/>
              </a:solidFill>
              <a:latin typeface="Montserrat"/>
              <a:ea typeface="Montserrat"/>
              <a:cs typeface="Montserrat"/>
              <a:sym typeface="Montserrat"/>
            </a:endParaRPr>
          </a:p>
        </p:txBody>
      </p:sp>
      <p:sp>
        <p:nvSpPr>
          <p:cNvPr id="5083" name="Google Shape;5083;p119"/>
          <p:cNvSpPr/>
          <p:nvPr/>
        </p:nvSpPr>
        <p:spPr>
          <a:xfrm>
            <a:off x="6202680" y="4471416"/>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5</a:t>
            </a:r>
            <a:endParaRPr sz="1500" b="1">
              <a:solidFill>
                <a:srgbClr val="FFFFFF"/>
              </a:solidFill>
              <a:latin typeface="Montserrat"/>
              <a:ea typeface="Montserrat"/>
              <a:cs typeface="Montserrat"/>
              <a:sym typeface="Montserrat"/>
            </a:endParaRPr>
          </a:p>
        </p:txBody>
      </p:sp>
      <p:cxnSp>
        <p:nvCxnSpPr>
          <p:cNvPr id="5084" name="Google Shape;5084;p119"/>
          <p:cNvCxnSpPr>
            <a:stCxn id="5024" idx="1"/>
            <a:endCxn id="5085" idx="3"/>
          </p:cNvCxnSpPr>
          <p:nvPr/>
        </p:nvCxnSpPr>
        <p:spPr>
          <a:xfrm rot="10800000">
            <a:off x="5570496" y="3913144"/>
            <a:ext cx="2360400" cy="2324550"/>
          </a:xfrm>
          <a:prstGeom prst="bentConnector3">
            <a:avLst>
              <a:gd name="adj1" fmla="val 85160"/>
            </a:avLst>
          </a:prstGeom>
          <a:noFill/>
          <a:ln w="38100" cap="flat" cmpd="sng">
            <a:solidFill>
              <a:srgbClr val="0E68BC"/>
            </a:solidFill>
            <a:prstDash val="solid"/>
            <a:round/>
            <a:headEnd type="triangle" w="med" len="med"/>
            <a:tailEnd type="none" w="med" len="med"/>
          </a:ln>
        </p:spPr>
      </p:cxnSp>
      <p:sp>
        <p:nvSpPr>
          <p:cNvPr id="5086" name="Google Shape;5086;p119"/>
          <p:cNvSpPr/>
          <p:nvPr/>
        </p:nvSpPr>
        <p:spPr>
          <a:xfrm>
            <a:off x="5552490" y="3406140"/>
            <a:ext cx="174900" cy="915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85" name="Google Shape;5085;p119"/>
          <p:cNvSpPr/>
          <p:nvPr/>
        </p:nvSpPr>
        <p:spPr>
          <a:xfrm>
            <a:off x="5395590" y="3867329"/>
            <a:ext cx="174900" cy="915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087" name="Google Shape;5087;p119"/>
          <p:cNvSpPr/>
          <p:nvPr/>
        </p:nvSpPr>
        <p:spPr>
          <a:xfrm>
            <a:off x="5777484" y="5062724"/>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6</a:t>
            </a:r>
            <a:endParaRPr sz="1500" b="1">
              <a:solidFill>
                <a:srgbClr val="FFFFFF"/>
              </a:solidFill>
              <a:latin typeface="Montserrat"/>
              <a:ea typeface="Montserrat"/>
              <a:cs typeface="Montserrat"/>
              <a:sym typeface="Montserrat"/>
            </a:endParaRPr>
          </a:p>
        </p:txBody>
      </p:sp>
      <p:cxnSp>
        <p:nvCxnSpPr>
          <p:cNvPr id="5088" name="Google Shape;5088;p119"/>
          <p:cNvCxnSpPr>
            <a:stCxn id="5056" idx="3"/>
            <a:endCxn id="5026" idx="1"/>
          </p:cNvCxnSpPr>
          <p:nvPr/>
        </p:nvCxnSpPr>
        <p:spPr>
          <a:xfrm rot="10800000" flipH="1">
            <a:off x="5569821" y="3758916"/>
            <a:ext cx="2361600" cy="2587500"/>
          </a:xfrm>
          <a:prstGeom prst="bentConnector3">
            <a:avLst>
              <a:gd name="adj1" fmla="val 75997"/>
            </a:avLst>
          </a:prstGeom>
          <a:noFill/>
          <a:ln w="38100" cap="flat" cmpd="sng">
            <a:solidFill>
              <a:srgbClr val="0E68BC"/>
            </a:solidFill>
            <a:prstDash val="solid"/>
            <a:round/>
            <a:headEnd type="triangle" w="med" len="med"/>
            <a:tailEnd type="none" w="med" len="med"/>
          </a:ln>
        </p:spPr>
      </p:cxnSp>
      <p:cxnSp>
        <p:nvCxnSpPr>
          <p:cNvPr id="5089" name="Google Shape;5089;p119"/>
          <p:cNvCxnSpPr>
            <a:stCxn id="5056" idx="3"/>
            <a:endCxn id="5030" idx="1"/>
          </p:cNvCxnSpPr>
          <p:nvPr/>
        </p:nvCxnSpPr>
        <p:spPr>
          <a:xfrm rot="10800000" flipH="1">
            <a:off x="5569821" y="4764666"/>
            <a:ext cx="2361000" cy="1581750"/>
          </a:xfrm>
          <a:prstGeom prst="bentConnector3">
            <a:avLst>
              <a:gd name="adj1" fmla="val 76016"/>
            </a:avLst>
          </a:prstGeom>
          <a:noFill/>
          <a:ln w="38100" cap="flat" cmpd="sng">
            <a:solidFill>
              <a:srgbClr val="0E68BC"/>
            </a:solidFill>
            <a:prstDash val="solid"/>
            <a:round/>
            <a:headEnd type="triangle" w="med" len="med"/>
            <a:tailEnd type="none" w="med" len="med"/>
          </a:ln>
        </p:spPr>
      </p:cxnSp>
      <p:sp>
        <p:nvSpPr>
          <p:cNvPr id="5076" name="Google Shape;5076;p119"/>
          <p:cNvSpPr/>
          <p:nvPr/>
        </p:nvSpPr>
        <p:spPr>
          <a:xfrm>
            <a:off x="5395590" y="3606310"/>
            <a:ext cx="174900" cy="915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cxnSp>
        <p:nvCxnSpPr>
          <p:cNvPr id="5090" name="Google Shape;5090;p119"/>
          <p:cNvCxnSpPr>
            <a:stCxn id="5045" idx="1"/>
            <a:endCxn id="5086" idx="3"/>
          </p:cNvCxnSpPr>
          <p:nvPr/>
        </p:nvCxnSpPr>
        <p:spPr>
          <a:xfrm flipH="1">
            <a:off x="5727438" y="1799284"/>
            <a:ext cx="2033100" cy="1652550"/>
          </a:xfrm>
          <a:prstGeom prst="bentConnector3">
            <a:avLst>
              <a:gd name="adj1" fmla="val 66006"/>
            </a:avLst>
          </a:prstGeom>
          <a:noFill/>
          <a:ln w="38100" cap="flat" cmpd="sng">
            <a:solidFill>
              <a:srgbClr val="0E68BC"/>
            </a:solidFill>
            <a:prstDash val="solid"/>
            <a:round/>
            <a:headEnd type="triangle" w="med" len="med"/>
            <a:tailEnd type="none" w="med" len="med"/>
          </a:ln>
        </p:spPr>
      </p:cxnSp>
      <p:sp>
        <p:nvSpPr>
          <p:cNvPr id="5091" name="Google Shape;5091;p119"/>
          <p:cNvSpPr/>
          <p:nvPr/>
        </p:nvSpPr>
        <p:spPr>
          <a:xfrm>
            <a:off x="6271260" y="2363615"/>
            <a:ext cx="274350" cy="274350"/>
          </a:xfrm>
          <a:prstGeom prst="ellipse">
            <a:avLst/>
          </a:prstGeom>
          <a:solidFill>
            <a:schemeClr val="accent1"/>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7</a:t>
            </a:r>
            <a:endParaRPr sz="1500" b="1">
              <a:solidFill>
                <a:srgbClr val="FFFFFF"/>
              </a:solidFill>
              <a:latin typeface="Montserrat"/>
              <a:ea typeface="Montserrat"/>
              <a:cs typeface="Montserrat"/>
              <a:sym typeface="Montserrat"/>
            </a:endParaRPr>
          </a:p>
        </p:txBody>
      </p:sp>
      <p:sp>
        <p:nvSpPr>
          <p:cNvPr id="5092" name="Google Shape;5092;p119"/>
          <p:cNvSpPr/>
          <p:nvPr/>
        </p:nvSpPr>
        <p:spPr>
          <a:xfrm>
            <a:off x="7231422" y="5215662"/>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9</a:t>
            </a:r>
            <a:endParaRPr sz="1500" b="1">
              <a:solidFill>
                <a:srgbClr val="FFFFFF"/>
              </a:solidFill>
              <a:latin typeface="Montserrat"/>
              <a:ea typeface="Montserrat"/>
              <a:cs typeface="Montserrat"/>
              <a:sym typeface="Montserrat"/>
            </a:endParaRPr>
          </a:p>
        </p:txBody>
      </p:sp>
      <p:sp>
        <p:nvSpPr>
          <p:cNvPr id="5093" name="Google Shape;5093;p119"/>
          <p:cNvSpPr txBox="1"/>
          <p:nvPr/>
        </p:nvSpPr>
        <p:spPr>
          <a:xfrm>
            <a:off x="3701796" y="3329375"/>
            <a:ext cx="2007150" cy="246207"/>
          </a:xfrm>
          <a:prstGeom prst="rect">
            <a:avLst/>
          </a:prstGeom>
          <a:noFill/>
          <a:ln>
            <a:noFill/>
          </a:ln>
        </p:spPr>
        <p:txBody>
          <a:bodyPr spcFirstLastPara="1" wrap="square" lIns="0" tIns="45713" rIns="0" bIns="45713" anchor="t" anchorCtr="0">
            <a:spAutoFit/>
          </a:bodyPr>
          <a:lstStyle/>
          <a:p>
            <a:pPr algn="ctr"/>
            <a:r>
              <a:rPr lang="en-US" sz="1000" b="1">
                <a:solidFill>
                  <a:srgbClr val="6144D7"/>
                </a:solidFill>
                <a:latin typeface="Source Code Pro"/>
                <a:ea typeface="Source Code Pro"/>
                <a:cs typeface="Source Code Pro"/>
                <a:sym typeface="Source Code Pro"/>
              </a:rPr>
              <a:t>transactional.id=</a:t>
            </a:r>
            <a:r>
              <a:rPr lang="en-US" sz="1000" b="1">
                <a:solidFill>
                  <a:schemeClr val="accent3"/>
                </a:solidFill>
                <a:latin typeface="Source Code Pro"/>
                <a:ea typeface="Source Code Pro"/>
                <a:cs typeface="Source Code Pro"/>
                <a:sym typeface="Source Code Pro"/>
              </a:rPr>
              <a:t>'</a:t>
            </a:r>
            <a:r>
              <a:rPr lang="en-US" sz="1000" b="1">
                <a:solidFill>
                  <a:srgbClr val="6144D7"/>
                </a:solidFill>
                <a:latin typeface="Source Code Pro"/>
                <a:ea typeface="Source Code Pro"/>
                <a:cs typeface="Source Code Pro"/>
                <a:sym typeface="Source Code Pro"/>
              </a:rPr>
              <a:t>fund-tr</a:t>
            </a:r>
            <a:r>
              <a:rPr lang="en-US" sz="1000" b="1">
                <a:solidFill>
                  <a:schemeClr val="accent3"/>
                </a:solidFill>
                <a:latin typeface="Source Code Pro"/>
                <a:ea typeface="Source Code Pro"/>
                <a:cs typeface="Source Code Pro"/>
                <a:sym typeface="Source Code Pro"/>
              </a:rPr>
              <a:t>'</a:t>
            </a:r>
            <a:endParaRPr sz="1000" b="1">
              <a:solidFill>
                <a:srgbClr val="6144D7"/>
              </a:solidFill>
              <a:latin typeface="Source Code Pro"/>
              <a:ea typeface="Source Code Pro"/>
              <a:cs typeface="Source Code Pro"/>
              <a:sym typeface="Source Code Pro"/>
            </a:endParaRPr>
          </a:p>
        </p:txBody>
      </p:sp>
      <p:cxnSp>
        <p:nvCxnSpPr>
          <p:cNvPr id="5094" name="Google Shape;5094;p119"/>
          <p:cNvCxnSpPr>
            <a:stCxn id="5020" idx="3"/>
            <a:endCxn id="5036" idx="3"/>
          </p:cNvCxnSpPr>
          <p:nvPr/>
        </p:nvCxnSpPr>
        <p:spPr>
          <a:xfrm rot="10800000" flipH="1">
            <a:off x="9422535" y="1696331"/>
            <a:ext cx="70650" cy="1970700"/>
          </a:xfrm>
          <a:prstGeom prst="bentConnector3">
            <a:avLst>
              <a:gd name="adj1" fmla="val 532347"/>
            </a:avLst>
          </a:prstGeom>
          <a:noFill/>
          <a:ln w="38100" cap="flat" cmpd="sng">
            <a:solidFill>
              <a:srgbClr val="0E68BC"/>
            </a:solidFill>
            <a:prstDash val="solid"/>
            <a:round/>
            <a:headEnd type="triangle" w="med" len="med"/>
            <a:tailEnd type="none" w="med" len="med"/>
          </a:ln>
        </p:spPr>
      </p:cxnSp>
      <p:cxnSp>
        <p:nvCxnSpPr>
          <p:cNvPr id="5095" name="Google Shape;5095;p119"/>
          <p:cNvCxnSpPr>
            <a:stCxn id="5021" idx="3"/>
            <a:endCxn id="5036" idx="3"/>
          </p:cNvCxnSpPr>
          <p:nvPr/>
        </p:nvCxnSpPr>
        <p:spPr>
          <a:xfrm rot="10800000" flipH="1">
            <a:off x="9422541" y="1696253"/>
            <a:ext cx="70650" cy="3004050"/>
          </a:xfrm>
          <a:prstGeom prst="bentConnector3">
            <a:avLst>
              <a:gd name="adj1" fmla="val 519246"/>
            </a:avLst>
          </a:prstGeom>
          <a:noFill/>
          <a:ln w="38100" cap="flat" cmpd="sng">
            <a:solidFill>
              <a:srgbClr val="0E68BC"/>
            </a:solidFill>
            <a:prstDash val="solid"/>
            <a:round/>
            <a:headEnd type="triangle" w="med" len="med"/>
            <a:tailEnd type="none" w="med" len="med"/>
          </a:ln>
        </p:spPr>
      </p:cxnSp>
      <p:cxnSp>
        <p:nvCxnSpPr>
          <p:cNvPr id="5096" name="Google Shape;5096;p119"/>
          <p:cNvCxnSpPr>
            <a:stCxn id="5004" idx="3"/>
            <a:endCxn id="5036" idx="3"/>
          </p:cNvCxnSpPr>
          <p:nvPr/>
        </p:nvCxnSpPr>
        <p:spPr>
          <a:xfrm rot="10800000" flipH="1">
            <a:off x="9421420" y="1696306"/>
            <a:ext cx="71850" cy="4541400"/>
          </a:xfrm>
          <a:prstGeom prst="bentConnector3">
            <a:avLst>
              <a:gd name="adj1" fmla="val 525008"/>
            </a:avLst>
          </a:prstGeom>
          <a:noFill/>
          <a:ln w="38100" cap="flat" cmpd="sng">
            <a:solidFill>
              <a:srgbClr val="0E68BC"/>
            </a:solidFill>
            <a:prstDash val="solid"/>
            <a:round/>
            <a:headEnd type="triangle" w="med" len="med"/>
            <a:tailEnd type="none" w="med" len="med"/>
          </a:ln>
        </p:spPr>
      </p:cxnSp>
      <p:sp>
        <p:nvSpPr>
          <p:cNvPr id="5097" name="Google Shape;5097;p119"/>
          <p:cNvSpPr txBox="1"/>
          <p:nvPr/>
        </p:nvSpPr>
        <p:spPr>
          <a:xfrm>
            <a:off x="3930396" y="5792724"/>
            <a:ext cx="1549950" cy="307777"/>
          </a:xfrm>
          <a:prstGeom prst="rect">
            <a:avLst/>
          </a:prstGeom>
          <a:noFill/>
          <a:ln>
            <a:noFill/>
          </a:ln>
        </p:spPr>
        <p:txBody>
          <a:bodyPr spcFirstLastPara="1" wrap="square" lIns="0" tIns="0" rIns="0" bIns="0" anchor="t" anchorCtr="0">
            <a:spAutoFit/>
          </a:bodyPr>
          <a:lstStyle/>
          <a:p>
            <a:r>
              <a:rPr lang="en-US" sz="1000" b="1">
                <a:solidFill>
                  <a:schemeClr val="accent3"/>
                </a:solidFill>
                <a:latin typeface="Source Code Pro"/>
                <a:ea typeface="Source Code Pro"/>
                <a:cs typeface="Source Code Pro"/>
                <a:sym typeface="Source Code Pro"/>
              </a:rPr>
              <a:t>isolation.level=</a:t>
            </a:r>
            <a:endParaRPr sz="1000" b="1">
              <a:solidFill>
                <a:schemeClr val="accent3"/>
              </a:solidFill>
              <a:latin typeface="Source Code Pro"/>
              <a:ea typeface="Source Code Pro"/>
              <a:cs typeface="Source Code Pro"/>
              <a:sym typeface="Source Code Pro"/>
            </a:endParaRPr>
          </a:p>
          <a:p>
            <a:r>
              <a:rPr lang="en-US" sz="1000" b="1">
                <a:solidFill>
                  <a:schemeClr val="accent3"/>
                </a:solidFill>
                <a:latin typeface="Source Code Pro"/>
                <a:ea typeface="Source Code Pro"/>
                <a:cs typeface="Source Code Pro"/>
                <a:sym typeface="Source Code Pro"/>
              </a:rPr>
              <a:t>    'read_committed'</a:t>
            </a:r>
            <a:endParaRPr sz="1900">
              <a:solidFill>
                <a:schemeClr val="dk2"/>
              </a:solidFill>
              <a:latin typeface="Montserrat"/>
              <a:ea typeface="Montserrat"/>
              <a:cs typeface="Montserrat"/>
              <a:sym typeface="Montserrat"/>
            </a:endParaRPr>
          </a:p>
        </p:txBody>
      </p:sp>
      <p:cxnSp>
        <p:nvCxnSpPr>
          <p:cNvPr id="5098" name="Google Shape;5098;p119"/>
          <p:cNvCxnSpPr/>
          <p:nvPr/>
        </p:nvCxnSpPr>
        <p:spPr>
          <a:xfrm rot="10800000" flipH="1">
            <a:off x="9422535" y="1685831"/>
            <a:ext cx="70650" cy="457200"/>
          </a:xfrm>
          <a:prstGeom prst="bentConnector3">
            <a:avLst>
              <a:gd name="adj1" fmla="val 532347"/>
            </a:avLst>
          </a:prstGeom>
          <a:noFill/>
          <a:ln w="38100" cap="flat" cmpd="sng">
            <a:solidFill>
              <a:srgbClr val="0E68BC"/>
            </a:solidFill>
            <a:prstDash val="solid"/>
            <a:round/>
            <a:headEnd type="triangle" w="med" len="med"/>
            <a:tailEnd type="none" w="med" len="med"/>
          </a:ln>
        </p:spPr>
      </p:cxnSp>
      <p:sp>
        <p:nvSpPr>
          <p:cNvPr id="5099" name="Google Shape;5099;p119"/>
          <p:cNvSpPr/>
          <p:nvPr/>
        </p:nvSpPr>
        <p:spPr>
          <a:xfrm>
            <a:off x="9604355" y="1572768"/>
            <a:ext cx="274350" cy="274350"/>
          </a:xfrm>
          <a:prstGeom prst="ellipse">
            <a:avLst/>
          </a:prstGeom>
          <a:solidFill>
            <a:srgbClr val="0E68BC"/>
          </a:solidFill>
          <a:ln>
            <a:noFill/>
          </a:ln>
        </p:spPr>
        <p:txBody>
          <a:bodyPr spcFirstLastPara="1" wrap="square" lIns="0" tIns="45713" rIns="0" bIns="45713" anchor="ctr" anchorCtr="0">
            <a:noAutofit/>
          </a:bodyPr>
          <a:lstStyle/>
          <a:p>
            <a:pPr algn="ctr"/>
            <a:r>
              <a:rPr lang="en-US" sz="1500" b="1">
                <a:solidFill>
                  <a:srgbClr val="FFFFFF"/>
                </a:solidFill>
                <a:latin typeface="Montserrat"/>
                <a:ea typeface="Montserrat"/>
                <a:cs typeface="Montserrat"/>
                <a:sym typeface="Montserrat"/>
              </a:rPr>
              <a:t>8</a:t>
            </a:r>
            <a:endParaRPr sz="1500" b="1">
              <a:solidFill>
                <a:srgbClr val="FFFFFF"/>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sp>
        <p:nvSpPr>
          <p:cNvPr id="5127" name="Google Shape;5127;p121"/>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Transactions: Producer Idempotency</a:t>
            </a:r>
            <a:endParaRPr dirty="0"/>
          </a:p>
        </p:txBody>
      </p:sp>
      <p:sp>
        <p:nvSpPr>
          <p:cNvPr id="5128" name="Google Shape;5128;p121"/>
          <p:cNvSpPr txBox="1"/>
          <p:nvPr/>
        </p:nvSpPr>
        <p:spPr>
          <a:xfrm>
            <a:off x="6543794" y="1659636"/>
            <a:ext cx="2241600" cy="142185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pSp>
        <p:nvGrpSpPr>
          <p:cNvPr id="5129" name="Google Shape;5129;p121"/>
          <p:cNvGrpSpPr/>
          <p:nvPr/>
        </p:nvGrpSpPr>
        <p:grpSpPr>
          <a:xfrm>
            <a:off x="7151668" y="1863317"/>
            <a:ext cx="1025852" cy="365760"/>
            <a:chOff x="14199746" y="2315813"/>
            <a:chExt cx="2051703" cy="731520"/>
          </a:xfrm>
        </p:grpSpPr>
        <p:pic>
          <p:nvPicPr>
            <p:cNvPr id="5130" name="Google Shape;5130;p121"/>
            <p:cNvPicPr preferRelativeResize="0"/>
            <p:nvPr/>
          </p:nvPicPr>
          <p:blipFill>
            <a:blip r:embed="rId1"/>
            <a:stretch>
              <a:fillRect/>
            </a:stretch>
          </p:blipFill>
          <p:spPr>
            <a:xfrm>
              <a:off x="14199746" y="2315813"/>
              <a:ext cx="438912" cy="731520"/>
            </a:xfrm>
            <a:prstGeom prst="rect">
              <a:avLst/>
            </a:prstGeom>
            <a:noFill/>
            <a:ln>
              <a:noFill/>
            </a:ln>
          </p:spPr>
        </p:pic>
        <p:sp>
          <p:nvSpPr>
            <p:cNvPr id="5131" name="Google Shape;5131;p121"/>
            <p:cNvSpPr txBox="1"/>
            <p:nvPr/>
          </p:nvSpPr>
          <p:spPr>
            <a:xfrm>
              <a:off x="14638650" y="2358323"/>
              <a:ext cx="1612799" cy="646302"/>
            </a:xfrm>
            <a:prstGeom prst="rect">
              <a:avLst/>
            </a:prstGeom>
            <a:noFill/>
            <a:ln>
              <a:noFill/>
            </a:ln>
          </p:spPr>
          <p:txBody>
            <a:bodyPr spcFirstLastPara="1" wrap="square" lIns="45713" tIns="45713" rIns="45713" bIns="45713" anchor="t" anchorCtr="0">
              <a:spAutoFit/>
            </a:bodyPr>
            <a:lstStyle/>
            <a:p>
              <a:pPr algn="ctr"/>
              <a:r>
                <a:rPr lang="en-US" sz="1500">
                  <a:solidFill>
                    <a:srgbClr val="040531"/>
                  </a:solidFill>
                  <a:latin typeface="Montserrat"/>
                  <a:ea typeface="Montserrat"/>
                  <a:cs typeface="Montserrat"/>
                  <a:sym typeface="Montserrat"/>
                </a:rPr>
                <a:t>Broker</a:t>
              </a:r>
              <a:endParaRPr sz="1500">
                <a:solidFill>
                  <a:srgbClr val="040531"/>
                </a:solidFill>
                <a:latin typeface="Montserrat"/>
                <a:ea typeface="Montserrat"/>
                <a:cs typeface="Montserrat"/>
                <a:sym typeface="Montserrat"/>
              </a:endParaRPr>
            </a:p>
          </p:txBody>
        </p:sp>
      </p:grpSp>
      <p:cxnSp>
        <p:nvCxnSpPr>
          <p:cNvPr id="5132" name="Google Shape;5132;p121"/>
          <p:cNvCxnSpPr>
            <a:stCxn id="5133" idx="0"/>
            <a:endCxn id="5134" idx="1"/>
          </p:cNvCxnSpPr>
          <p:nvPr/>
        </p:nvCxnSpPr>
        <p:spPr>
          <a:xfrm rot="-5400000">
            <a:off x="4611478" y="1491313"/>
            <a:ext cx="914850" cy="3467700"/>
          </a:xfrm>
          <a:prstGeom prst="curvedConnector2">
            <a:avLst/>
          </a:prstGeom>
          <a:noFill/>
          <a:ln w="76200" cap="flat" cmpd="sng">
            <a:solidFill>
              <a:schemeClr val="accent1"/>
            </a:solidFill>
            <a:prstDash val="solid"/>
            <a:round/>
            <a:headEnd type="triangle" w="med" len="med"/>
            <a:tailEnd type="none" w="med" len="med"/>
          </a:ln>
        </p:spPr>
      </p:cxnSp>
      <p:sp>
        <p:nvSpPr>
          <p:cNvPr id="5135" name="Google Shape;5135;p121"/>
          <p:cNvSpPr txBox="1"/>
          <p:nvPr/>
        </p:nvSpPr>
        <p:spPr>
          <a:xfrm rot="-719105">
            <a:off x="4067743" y="2549320"/>
            <a:ext cx="1110967" cy="260718"/>
          </a:xfrm>
          <a:prstGeom prst="rect">
            <a:avLst/>
          </a:prstGeom>
          <a:noFill/>
          <a:ln>
            <a:noFill/>
          </a:ln>
        </p:spPr>
        <p:txBody>
          <a:bodyPr spcFirstLastPara="1" wrap="square" lIns="0" tIns="0" rIns="0" bIns="0" anchor="ctr" anchorCtr="0">
            <a:noAutofit/>
          </a:bodyPr>
          <a:lstStyle/>
          <a:p>
            <a:pPr algn="ctr"/>
            <a:r>
              <a:rPr lang="en-US" sz="1200" b="1">
                <a:solidFill>
                  <a:srgbClr val="6144D7"/>
                </a:solidFill>
                <a:latin typeface="Source Code Pro"/>
                <a:ea typeface="Source Code Pro"/>
                <a:cs typeface="Source Code Pro"/>
                <a:sym typeface="Source Code Pro"/>
              </a:rPr>
              <a:t>request pid</a:t>
            </a:r>
            <a:endParaRPr sz="1200" b="1">
              <a:solidFill>
                <a:srgbClr val="6144D7"/>
              </a:solidFill>
              <a:latin typeface="Source Code Pro"/>
              <a:ea typeface="Source Code Pro"/>
              <a:cs typeface="Source Code Pro"/>
              <a:sym typeface="Source Code Pro"/>
            </a:endParaRPr>
          </a:p>
        </p:txBody>
      </p:sp>
      <p:cxnSp>
        <p:nvCxnSpPr>
          <p:cNvPr id="5136" name="Google Shape;5136;p121"/>
          <p:cNvCxnSpPr>
            <a:stCxn id="5137" idx="0"/>
            <a:endCxn id="5138" idx="1"/>
          </p:cNvCxnSpPr>
          <p:nvPr/>
        </p:nvCxnSpPr>
        <p:spPr>
          <a:xfrm rot="-5400000">
            <a:off x="4350065" y="1229863"/>
            <a:ext cx="1051950" cy="3853500"/>
          </a:xfrm>
          <a:prstGeom prst="curvedConnector2">
            <a:avLst/>
          </a:prstGeom>
          <a:noFill/>
          <a:ln w="76200" cap="flat" cmpd="sng">
            <a:solidFill>
              <a:schemeClr val="accent1"/>
            </a:solidFill>
            <a:prstDash val="solid"/>
            <a:round/>
            <a:headEnd type="none" w="med" len="med"/>
            <a:tailEnd type="triangle" w="med" len="med"/>
          </a:ln>
        </p:spPr>
      </p:cxnSp>
      <p:sp>
        <p:nvSpPr>
          <p:cNvPr id="5139" name="Google Shape;5139;p121"/>
          <p:cNvSpPr/>
          <p:nvPr/>
        </p:nvSpPr>
        <p:spPr>
          <a:xfrm>
            <a:off x="6802769" y="2518854"/>
            <a:ext cx="1723650" cy="360750"/>
          </a:xfrm>
          <a:prstGeom prst="roundRect">
            <a:avLst>
              <a:gd name="adj" fmla="val 4202"/>
            </a:avLst>
          </a:prstGeom>
          <a:solidFill>
            <a:schemeClr val="lt2"/>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Transaction Coordinator</a:t>
            </a:r>
            <a:endParaRPr sz="950">
              <a:solidFill>
                <a:srgbClr val="040531"/>
              </a:solidFill>
              <a:latin typeface="Montserrat SemiBold"/>
              <a:ea typeface="Montserrat SemiBold"/>
              <a:cs typeface="Montserrat SemiBold"/>
              <a:sym typeface="Montserrat SemiBold"/>
            </a:endParaRPr>
          </a:p>
        </p:txBody>
      </p:sp>
      <p:sp>
        <p:nvSpPr>
          <p:cNvPr id="5138" name="Google Shape;5138;p121"/>
          <p:cNvSpPr/>
          <p:nvPr/>
        </p:nvSpPr>
        <p:spPr>
          <a:xfrm>
            <a:off x="6802765" y="2552795"/>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134" name="Google Shape;5134;p121"/>
          <p:cNvSpPr/>
          <p:nvPr/>
        </p:nvSpPr>
        <p:spPr>
          <a:xfrm>
            <a:off x="6802765" y="2689955"/>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grpSp>
        <p:nvGrpSpPr>
          <p:cNvPr id="5140" name="Google Shape;5140;p121"/>
          <p:cNvGrpSpPr/>
          <p:nvPr/>
        </p:nvGrpSpPr>
        <p:grpSpPr>
          <a:xfrm>
            <a:off x="2582076" y="3682587"/>
            <a:ext cx="1120200" cy="1344168"/>
            <a:chOff x="6268575" y="5707271"/>
            <a:chExt cx="2240400" cy="2688335"/>
          </a:xfrm>
        </p:grpSpPr>
        <p:grpSp>
          <p:nvGrpSpPr>
            <p:cNvPr id="5141" name="Google Shape;5141;p121"/>
            <p:cNvGrpSpPr/>
            <p:nvPr/>
          </p:nvGrpSpPr>
          <p:grpSpPr>
            <a:xfrm>
              <a:off x="6268575" y="5707275"/>
              <a:ext cx="2240400" cy="2688331"/>
              <a:chOff x="1673720" y="4942837"/>
              <a:chExt cx="2240400" cy="2688600"/>
            </a:xfrm>
          </p:grpSpPr>
          <p:sp>
            <p:nvSpPr>
              <p:cNvPr id="5142" name="Google Shape;5142;p121"/>
              <p:cNvSpPr txBox="1"/>
              <p:nvPr/>
            </p:nvSpPr>
            <p:spPr>
              <a:xfrm>
                <a:off x="1673720" y="4942837"/>
                <a:ext cx="2240400" cy="26886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pSp>
            <p:nvGrpSpPr>
              <p:cNvPr id="5143" name="Google Shape;5143;p121"/>
              <p:cNvGrpSpPr/>
              <p:nvPr/>
            </p:nvGrpSpPr>
            <p:grpSpPr>
              <a:xfrm>
                <a:off x="1743025" y="5637538"/>
                <a:ext cx="2097600" cy="1559885"/>
                <a:chOff x="12869500" y="6713864"/>
                <a:chExt cx="2097600" cy="1559885"/>
              </a:xfrm>
            </p:grpSpPr>
            <p:pic>
              <p:nvPicPr>
                <p:cNvPr id="5144" name="Google Shape;5144;p121"/>
                <p:cNvPicPr preferRelativeResize="0"/>
                <p:nvPr/>
              </p:nvPicPr>
              <p:blipFill rotWithShape="1">
                <a:blip r:embed="rId2"/>
                <a:srcRect/>
                <a:stretch>
                  <a:fillRect/>
                </a:stretch>
              </p:blipFill>
              <p:spPr>
                <a:xfrm>
                  <a:off x="13508298" y="6713864"/>
                  <a:ext cx="820038" cy="820038"/>
                </a:xfrm>
                <a:prstGeom prst="rect">
                  <a:avLst/>
                </a:prstGeom>
                <a:noFill/>
                <a:ln>
                  <a:noFill/>
                </a:ln>
              </p:spPr>
            </p:pic>
            <p:sp>
              <p:nvSpPr>
                <p:cNvPr id="5145" name="Google Shape;5145;p121"/>
                <p:cNvSpPr txBox="1"/>
                <p:nvPr/>
              </p:nvSpPr>
              <p:spPr>
                <a:xfrm>
                  <a:off x="12869500" y="7627249"/>
                  <a:ext cx="2097600" cy="646500"/>
                </a:xfrm>
                <a:prstGeom prst="rect">
                  <a:avLst/>
                </a:prstGeom>
                <a:noFill/>
                <a:ln>
                  <a:noFill/>
                </a:ln>
              </p:spPr>
              <p:txBody>
                <a:bodyPr spcFirstLastPara="1" wrap="square" lIns="45713" tIns="45713" rIns="45713" bIns="45713" anchor="t" anchorCtr="0">
                  <a:noAutofit/>
                </a:bodyPr>
                <a:lstStyle/>
                <a:p>
                  <a:pPr algn="ctr"/>
                  <a:r>
                    <a:rPr lang="en-US" sz="1500">
                      <a:solidFill>
                        <a:srgbClr val="040531"/>
                      </a:solidFill>
                      <a:latin typeface="Montserrat"/>
                      <a:ea typeface="Montserrat"/>
                      <a:cs typeface="Montserrat"/>
                      <a:sym typeface="Montserrat"/>
                    </a:rPr>
                    <a:t>producer</a:t>
                  </a:r>
                  <a:endParaRPr sz="1500">
                    <a:solidFill>
                      <a:srgbClr val="040531"/>
                    </a:solidFill>
                    <a:latin typeface="Montserrat"/>
                    <a:ea typeface="Montserrat"/>
                    <a:cs typeface="Montserrat"/>
                    <a:sym typeface="Montserrat"/>
                  </a:endParaRPr>
                </a:p>
              </p:txBody>
            </p:sp>
          </p:grpSp>
        </p:grpSp>
        <p:grpSp>
          <p:nvGrpSpPr>
            <p:cNvPr id="5146" name="Google Shape;5146;p121"/>
            <p:cNvGrpSpPr/>
            <p:nvPr/>
          </p:nvGrpSpPr>
          <p:grpSpPr>
            <a:xfrm>
              <a:off x="6839204" y="5707271"/>
              <a:ext cx="1099125" cy="209100"/>
              <a:chOff x="6744806" y="5707271"/>
              <a:chExt cx="1099125" cy="209100"/>
            </a:xfrm>
          </p:grpSpPr>
          <p:sp>
            <p:nvSpPr>
              <p:cNvPr id="5133" name="Google Shape;5133;p121"/>
              <p:cNvSpPr/>
              <p:nvPr/>
            </p:nvSpPr>
            <p:spPr>
              <a:xfrm>
                <a:off x="7516331" y="5707271"/>
                <a:ext cx="327600" cy="2091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137" name="Google Shape;5137;p121"/>
              <p:cNvSpPr/>
              <p:nvPr/>
            </p:nvSpPr>
            <p:spPr>
              <a:xfrm>
                <a:off x="6744806" y="5707271"/>
                <a:ext cx="327600" cy="2091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grpSp>
      </p:grpSp>
      <p:sp>
        <p:nvSpPr>
          <p:cNvPr id="5147" name="Google Shape;5147;p121"/>
          <p:cNvSpPr txBox="1"/>
          <p:nvPr/>
        </p:nvSpPr>
        <p:spPr>
          <a:xfrm>
            <a:off x="5439633" y="3539080"/>
            <a:ext cx="5376600" cy="21945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sp>
        <p:nvSpPr>
          <p:cNvPr id="5148" name="Google Shape;5148;p121"/>
          <p:cNvSpPr txBox="1"/>
          <p:nvPr/>
        </p:nvSpPr>
        <p:spPr>
          <a:xfrm>
            <a:off x="9929280" y="4499247"/>
            <a:ext cx="886950" cy="266850"/>
          </a:xfrm>
          <a:prstGeom prst="rect">
            <a:avLst/>
          </a:prstGeom>
          <a:noFill/>
          <a:ln>
            <a:noFill/>
          </a:ln>
        </p:spPr>
        <p:txBody>
          <a:bodyPr spcFirstLastPara="1" wrap="square" lIns="60950" tIns="60950" rIns="60950" bIns="60950" anchor="ctr" anchorCtr="0">
            <a:noAutofit/>
          </a:bodyPr>
          <a:lstStyle/>
          <a:p>
            <a:r>
              <a:rPr lang="en-US" sz="1450">
                <a:latin typeface="Montserrat Medium"/>
                <a:ea typeface="Montserrat Medium"/>
                <a:cs typeface="Montserrat Medium"/>
                <a:sym typeface="Montserrat Medium"/>
              </a:rPr>
              <a:t>new leader</a:t>
            </a:r>
            <a:endParaRPr sz="1450">
              <a:latin typeface="Montserrat Medium"/>
              <a:ea typeface="Montserrat Medium"/>
              <a:cs typeface="Montserrat Medium"/>
              <a:sym typeface="Montserrat Medium"/>
            </a:endParaRPr>
          </a:p>
        </p:txBody>
      </p:sp>
      <p:sp>
        <p:nvSpPr>
          <p:cNvPr id="5149" name="Google Shape;5149;p121"/>
          <p:cNvSpPr txBox="1"/>
          <p:nvPr/>
        </p:nvSpPr>
        <p:spPr>
          <a:xfrm>
            <a:off x="9929803" y="3771900"/>
            <a:ext cx="886950" cy="266850"/>
          </a:xfrm>
          <a:prstGeom prst="rect">
            <a:avLst/>
          </a:prstGeom>
          <a:noFill/>
          <a:ln>
            <a:noFill/>
          </a:ln>
        </p:spPr>
        <p:txBody>
          <a:bodyPr spcFirstLastPara="1" wrap="square" lIns="60950" tIns="60950" rIns="60950" bIns="60950" anchor="ctr" anchorCtr="0">
            <a:noAutofit/>
          </a:bodyPr>
          <a:lstStyle/>
          <a:p>
            <a:r>
              <a:rPr lang="en-US" sz="1450">
                <a:solidFill>
                  <a:srgbClr val="040531"/>
                </a:solidFill>
                <a:latin typeface="Montserrat Medium"/>
                <a:ea typeface="Montserrat Medium"/>
                <a:cs typeface="Montserrat Medium"/>
                <a:sym typeface="Montserrat Medium"/>
              </a:rPr>
              <a:t>leader</a:t>
            </a:r>
            <a:endParaRPr sz="1450">
              <a:solidFill>
                <a:srgbClr val="040531"/>
              </a:solidFill>
              <a:latin typeface="Montserrat Medium"/>
              <a:ea typeface="Montserrat Medium"/>
              <a:cs typeface="Montserrat Medium"/>
              <a:sym typeface="Montserrat Medium"/>
            </a:endParaRPr>
          </a:p>
        </p:txBody>
      </p:sp>
      <p:sp>
        <p:nvSpPr>
          <p:cNvPr id="5150" name="Google Shape;5150;p121"/>
          <p:cNvSpPr txBox="1"/>
          <p:nvPr/>
        </p:nvSpPr>
        <p:spPr>
          <a:xfrm>
            <a:off x="9929280" y="5221623"/>
            <a:ext cx="886950" cy="266850"/>
          </a:xfrm>
          <a:prstGeom prst="rect">
            <a:avLst/>
          </a:prstGeom>
          <a:noFill/>
          <a:ln>
            <a:noFill/>
          </a:ln>
        </p:spPr>
        <p:txBody>
          <a:bodyPr spcFirstLastPara="1" wrap="square" lIns="60950" tIns="60950" rIns="60950" bIns="60950" anchor="ctr" anchorCtr="0">
            <a:noAutofit/>
          </a:bodyPr>
          <a:lstStyle/>
          <a:p>
            <a:r>
              <a:rPr lang="en-US" sz="1450">
                <a:latin typeface="Montserrat Medium"/>
                <a:ea typeface="Montserrat Medium"/>
                <a:cs typeface="Montserrat Medium"/>
                <a:sym typeface="Montserrat Medium"/>
              </a:rPr>
              <a:t>follower</a:t>
            </a:r>
            <a:endParaRPr sz="1450">
              <a:latin typeface="Montserrat Medium"/>
              <a:ea typeface="Montserrat Medium"/>
              <a:cs typeface="Montserrat Medium"/>
              <a:sym typeface="Montserrat Medium"/>
            </a:endParaRPr>
          </a:p>
        </p:txBody>
      </p:sp>
      <p:graphicFrame>
        <p:nvGraphicFramePr>
          <p:cNvPr id="5151" name="Google Shape;5151;p121"/>
          <p:cNvGraphicFramePr/>
          <p:nvPr/>
        </p:nvGraphicFramePr>
        <p:xfrm>
          <a:off x="6651251" y="4394044"/>
          <a:ext cx="3252900" cy="502920"/>
        </p:xfrm>
        <a:graphic>
          <a:graphicData uri="http://schemas.openxmlformats.org/drawingml/2006/table">
            <a:tbl>
              <a:tblPr>
                <a:noFill/>
              </a:tblPr>
              <a:tblGrid>
                <a:gridCol w="542150"/>
                <a:gridCol w="542150"/>
                <a:gridCol w="542150"/>
                <a:gridCol w="542150"/>
                <a:gridCol w="542150"/>
                <a:gridCol w="542150"/>
              </a:tblGrid>
              <a:tr h="502920">
                <a:tc>
                  <a:txBody>
                    <a:bodyPr/>
                    <a:lstStyle/>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pid: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seq: 0</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m1</a:t>
                      </a:r>
                      <a:endParaRPr sz="1100" b="1">
                        <a:solidFill>
                          <a:srgbClr val="FFFFFF"/>
                        </a:solidFill>
                        <a:latin typeface="Source Code Pro"/>
                        <a:ea typeface="Source Code Pro"/>
                        <a:cs typeface="Source Code Pro"/>
                        <a:sym typeface="Source Code Pro"/>
                      </a:endParaRPr>
                    </a:p>
                  </a:txBody>
                  <a:tcPr marL="22850" marR="0" marT="0" marB="0" anchor="ctr">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26135"/>
                    </a:solidFill>
                  </a:tcPr>
                </a:tc>
                <a:tc>
                  <a:txBody>
                    <a:bodyPr/>
                    <a:lstStyle/>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pid: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seq: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m2</a:t>
                      </a:r>
                      <a:endParaRPr sz="1100" b="1">
                        <a:solidFill>
                          <a:srgbClr val="FFFFFF"/>
                        </a:solidFill>
                        <a:latin typeface="Source Code Pro"/>
                        <a:ea typeface="Source Code Pro"/>
                        <a:cs typeface="Source Code Pro"/>
                        <a:sym typeface="Source Code Pro"/>
                      </a:endParaRPr>
                    </a:p>
                  </a:txBody>
                  <a:tcPr marL="22850" marR="0" marT="0" marB="0" anchor="ctr">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26135"/>
                    </a:solidFill>
                  </a:tcPr>
                </a:tc>
                <a:tc>
                  <a:txBody>
                    <a:bodyPr/>
                    <a:lstStyle/>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pid: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seq: 2</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m3</a:t>
                      </a:r>
                      <a:endParaRPr sz="1100">
                        <a:solidFill>
                          <a:srgbClr val="FFFFFF"/>
                        </a:solidFill>
                        <a:latin typeface="Montserrat"/>
                        <a:ea typeface="Montserrat"/>
                        <a:cs typeface="Montserrat"/>
                        <a:sym typeface="Montserrat"/>
                      </a:endParaRPr>
                    </a:p>
                  </a:txBody>
                  <a:tcPr marL="22850" marR="0" marT="0" marB="0" anchor="ctr">
                    <a:lnL w="38100" cap="flat" cmpd="sng">
                      <a:solidFill>
                        <a:srgbClr val="434343"/>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0E68BC"/>
                    </a:solidFill>
                  </a:tcPr>
                </a:tc>
                <a:tc>
                  <a:txBody>
                    <a:bodyPr/>
                    <a:lstStyle/>
                    <a:p>
                      <a:pPr marL="0" lvl="0" indent="0" algn="l" rtl="0">
                        <a:spcBef>
                          <a:spcPts val="0"/>
                        </a:spcBef>
                        <a:spcAft>
                          <a:spcPts val="0"/>
                        </a:spcAft>
                        <a:buNone/>
                      </a:pPr>
                      <a:endParaRPr sz="1100">
                        <a:latin typeface="Montserrat"/>
                        <a:ea typeface="Montserrat"/>
                        <a:cs typeface="Montserrat"/>
                        <a:sym typeface="Montserrat"/>
                      </a:endParaRPr>
                    </a:p>
                  </a:txBody>
                  <a:tcPr marL="22850" marR="0" marT="0" marB="0" anchor="ctr">
                    <a:lnL w="38100" cap="flat" cmpd="sng">
                      <a:solidFill>
                        <a:srgbClr val="9E9E9E"/>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100">
                        <a:latin typeface="Montserrat"/>
                        <a:ea typeface="Montserrat"/>
                        <a:cs typeface="Montserrat"/>
                        <a:sym typeface="Montserrat"/>
                      </a:endParaRPr>
                    </a:p>
                  </a:txBody>
                  <a:tcPr marL="22850" marR="0" marT="0" marB="0" anchor="ctr">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100">
                        <a:latin typeface="Montserrat"/>
                        <a:ea typeface="Montserrat"/>
                        <a:cs typeface="Montserrat"/>
                        <a:sym typeface="Montserrat"/>
                      </a:endParaRPr>
                    </a:p>
                  </a:txBody>
                  <a:tcPr marL="22850" marR="0" marT="0" marB="0" anchor="ctr">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r>
            </a:tbl>
          </a:graphicData>
        </a:graphic>
      </p:graphicFrame>
      <p:graphicFrame>
        <p:nvGraphicFramePr>
          <p:cNvPr id="5152" name="Google Shape;5152;p121"/>
          <p:cNvGraphicFramePr/>
          <p:nvPr/>
        </p:nvGraphicFramePr>
        <p:xfrm>
          <a:off x="6651251" y="3667532"/>
          <a:ext cx="3252900" cy="502925"/>
        </p:xfrm>
        <a:graphic>
          <a:graphicData uri="http://schemas.openxmlformats.org/drawingml/2006/table">
            <a:tbl>
              <a:tblPr>
                <a:noFill/>
              </a:tblPr>
              <a:tblGrid>
                <a:gridCol w="542150"/>
                <a:gridCol w="542150"/>
                <a:gridCol w="542150"/>
                <a:gridCol w="542150"/>
                <a:gridCol w="542150"/>
                <a:gridCol w="542150"/>
              </a:tblGrid>
              <a:tr h="502925">
                <a:tc>
                  <a:txBody>
                    <a:bodyPr/>
                    <a:lstStyle/>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pid: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seq: 0</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m1</a:t>
                      </a:r>
                      <a:endParaRPr sz="1100" b="1">
                        <a:solidFill>
                          <a:srgbClr val="FFFFFF"/>
                        </a:solidFill>
                        <a:latin typeface="Source Code Pro"/>
                        <a:ea typeface="Source Code Pro"/>
                        <a:cs typeface="Source Code Pro"/>
                        <a:sym typeface="Source Code Pro"/>
                      </a:endParaRPr>
                    </a:p>
                  </a:txBody>
                  <a:tcPr marL="22850" marR="0" marT="0" marB="0" anchor="ctr">
                    <a:lnL w="38100" cap="flat" cmpd="sng">
                      <a:solidFill>
                        <a:srgbClr val="040531"/>
                      </a:solidFill>
                      <a:prstDash val="solid"/>
                      <a:round/>
                      <a:headEnd type="none" w="sm" len="sm"/>
                      <a:tailEnd type="none" w="sm" len="sm"/>
                    </a:lnL>
                    <a:lnR w="38100" cap="flat" cmpd="sng">
                      <a:solidFill>
                        <a:srgbClr val="040531"/>
                      </a:solidFill>
                      <a:prstDash val="solid"/>
                      <a:round/>
                      <a:headEnd type="none" w="sm" len="sm"/>
                      <a:tailEnd type="none" w="sm" len="sm"/>
                    </a:lnR>
                    <a:lnT w="38100" cap="flat" cmpd="sng">
                      <a:solidFill>
                        <a:srgbClr val="040531"/>
                      </a:solidFill>
                      <a:prstDash val="solid"/>
                      <a:round/>
                      <a:headEnd type="none" w="sm" len="sm"/>
                      <a:tailEnd type="none" w="sm" len="sm"/>
                    </a:lnT>
                    <a:lnB w="38100" cap="flat" cmpd="sng">
                      <a:solidFill>
                        <a:srgbClr val="040531"/>
                      </a:solidFill>
                      <a:prstDash val="solid"/>
                      <a:round/>
                      <a:headEnd type="none" w="sm" len="sm"/>
                      <a:tailEnd type="none" w="sm" len="sm"/>
                    </a:lnB>
                    <a:solidFill>
                      <a:srgbClr val="0E68BC"/>
                    </a:solidFill>
                  </a:tcPr>
                </a:tc>
                <a:tc>
                  <a:txBody>
                    <a:bodyPr/>
                    <a:lstStyle/>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pid: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seq: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m2</a:t>
                      </a:r>
                      <a:endParaRPr sz="1100" b="1">
                        <a:solidFill>
                          <a:srgbClr val="FFFFFF"/>
                        </a:solidFill>
                        <a:latin typeface="Source Code Pro"/>
                        <a:ea typeface="Source Code Pro"/>
                        <a:cs typeface="Source Code Pro"/>
                        <a:sym typeface="Source Code Pro"/>
                      </a:endParaRPr>
                    </a:p>
                  </a:txBody>
                  <a:tcPr marL="22850" marR="0" marT="0" marB="0" anchor="ctr">
                    <a:lnL w="38100" cap="flat" cmpd="sng">
                      <a:solidFill>
                        <a:srgbClr val="040531"/>
                      </a:solidFill>
                      <a:prstDash val="solid"/>
                      <a:round/>
                      <a:headEnd type="none" w="sm" len="sm"/>
                      <a:tailEnd type="none" w="sm" len="sm"/>
                    </a:lnL>
                    <a:lnR w="38100" cap="flat" cmpd="sng">
                      <a:solidFill>
                        <a:srgbClr val="040531"/>
                      </a:solidFill>
                      <a:prstDash val="solid"/>
                      <a:round/>
                      <a:headEnd type="none" w="sm" len="sm"/>
                      <a:tailEnd type="none" w="sm" len="sm"/>
                    </a:lnR>
                    <a:lnT w="38100" cap="flat" cmpd="sng">
                      <a:solidFill>
                        <a:srgbClr val="040531"/>
                      </a:solidFill>
                      <a:prstDash val="solid"/>
                      <a:round/>
                      <a:headEnd type="none" w="sm" len="sm"/>
                      <a:tailEnd type="none" w="sm" len="sm"/>
                    </a:lnT>
                    <a:lnB w="38100" cap="flat" cmpd="sng">
                      <a:solidFill>
                        <a:srgbClr val="040531"/>
                      </a:solidFill>
                      <a:prstDash val="solid"/>
                      <a:round/>
                      <a:headEnd type="none" w="sm" len="sm"/>
                      <a:tailEnd type="none" w="sm" len="sm"/>
                    </a:lnB>
                    <a:solidFill>
                      <a:srgbClr val="0E68BC"/>
                    </a:solidFill>
                  </a:tcPr>
                </a:tc>
                <a:tc>
                  <a:txBody>
                    <a:bodyPr/>
                    <a:lstStyle/>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pid: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seq: 2</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m3</a:t>
                      </a:r>
                      <a:endParaRPr sz="1100">
                        <a:solidFill>
                          <a:srgbClr val="FFFFFF"/>
                        </a:solidFill>
                        <a:latin typeface="Montserrat"/>
                        <a:ea typeface="Montserrat"/>
                        <a:cs typeface="Montserrat"/>
                        <a:sym typeface="Montserrat"/>
                      </a:endParaRPr>
                    </a:p>
                  </a:txBody>
                  <a:tcPr marL="22850" marR="0" marT="0" marB="0" anchor="ctr">
                    <a:lnL w="38100" cap="flat" cmpd="sng">
                      <a:solidFill>
                        <a:srgbClr val="040531"/>
                      </a:solidFill>
                      <a:prstDash val="solid"/>
                      <a:round/>
                      <a:headEnd type="none" w="sm" len="sm"/>
                      <a:tailEnd type="none" w="sm" len="sm"/>
                    </a:lnL>
                    <a:lnR w="38100" cap="flat" cmpd="sng">
                      <a:solidFill>
                        <a:srgbClr val="040531"/>
                      </a:solidFill>
                      <a:prstDash val="solid"/>
                      <a:round/>
                      <a:headEnd type="none" w="sm" len="sm"/>
                      <a:tailEnd type="none" w="sm" len="sm"/>
                    </a:lnR>
                    <a:lnT w="38100" cap="flat" cmpd="sng">
                      <a:solidFill>
                        <a:srgbClr val="040531"/>
                      </a:solidFill>
                      <a:prstDash val="solid"/>
                      <a:round/>
                      <a:headEnd type="none" w="sm" len="sm"/>
                      <a:tailEnd type="none" w="sm" len="sm"/>
                    </a:lnT>
                    <a:lnB w="38100" cap="flat" cmpd="sng">
                      <a:solidFill>
                        <a:srgbClr val="040531"/>
                      </a:solidFill>
                      <a:prstDash val="solid"/>
                      <a:round/>
                      <a:headEnd type="none" w="sm" len="sm"/>
                      <a:tailEnd type="none" w="sm" len="sm"/>
                    </a:lnB>
                    <a:solidFill>
                      <a:srgbClr val="0E68BC"/>
                    </a:solidFill>
                  </a:tcPr>
                </a:tc>
                <a:tc>
                  <a:txBody>
                    <a:bodyPr/>
                    <a:lstStyle/>
                    <a:p>
                      <a:pPr marL="0" lvl="0" indent="0" algn="ctr" rtl="0">
                        <a:spcBef>
                          <a:spcPts val="0"/>
                        </a:spcBef>
                        <a:spcAft>
                          <a:spcPts val="0"/>
                        </a:spcAft>
                        <a:buNone/>
                      </a:pPr>
                      <a:endParaRPr sz="1100">
                        <a:latin typeface="Montserrat"/>
                        <a:ea typeface="Montserrat"/>
                        <a:cs typeface="Montserrat"/>
                        <a:sym typeface="Montserrat"/>
                      </a:endParaRPr>
                    </a:p>
                  </a:txBody>
                  <a:tcPr marL="22850" marR="0" marT="0" marB="0" anchor="ctr">
                    <a:lnL w="38100" cap="flat" cmpd="sng">
                      <a:solidFill>
                        <a:srgbClr val="040531"/>
                      </a:solidFill>
                      <a:prstDash val="solid"/>
                      <a:round/>
                      <a:headEnd type="none" w="sm" len="sm"/>
                      <a:tailEnd type="none" w="sm" len="sm"/>
                    </a:lnL>
                    <a:lnR w="38100" cap="flat" cmpd="sng">
                      <a:solidFill>
                        <a:srgbClr val="040531"/>
                      </a:solidFill>
                      <a:prstDash val="solid"/>
                      <a:round/>
                      <a:headEnd type="none" w="sm" len="sm"/>
                      <a:tailEnd type="none" w="sm" len="sm"/>
                    </a:lnR>
                    <a:lnT w="38100" cap="flat" cmpd="sng">
                      <a:solidFill>
                        <a:srgbClr val="040531"/>
                      </a:solidFill>
                      <a:prstDash val="solid"/>
                      <a:round/>
                      <a:headEnd type="none" w="sm" len="sm"/>
                      <a:tailEnd type="none" w="sm" len="sm"/>
                    </a:lnT>
                    <a:lnB w="38100" cap="flat" cmpd="sng">
                      <a:solidFill>
                        <a:srgbClr val="04053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100">
                        <a:latin typeface="Montserrat"/>
                        <a:ea typeface="Montserrat"/>
                        <a:cs typeface="Montserrat"/>
                        <a:sym typeface="Montserrat"/>
                      </a:endParaRPr>
                    </a:p>
                  </a:txBody>
                  <a:tcPr marL="22850" marR="0" marT="0" marB="0" anchor="ctr">
                    <a:lnL w="38100" cap="flat" cmpd="sng">
                      <a:solidFill>
                        <a:srgbClr val="040531"/>
                      </a:solidFill>
                      <a:prstDash val="solid"/>
                      <a:round/>
                      <a:headEnd type="none" w="sm" len="sm"/>
                      <a:tailEnd type="none" w="sm" len="sm"/>
                    </a:lnL>
                    <a:lnR w="38100" cap="flat" cmpd="sng">
                      <a:solidFill>
                        <a:srgbClr val="040531"/>
                      </a:solidFill>
                      <a:prstDash val="solid"/>
                      <a:round/>
                      <a:headEnd type="none" w="sm" len="sm"/>
                      <a:tailEnd type="none" w="sm" len="sm"/>
                    </a:lnR>
                    <a:lnT w="38100" cap="flat" cmpd="sng">
                      <a:solidFill>
                        <a:srgbClr val="040531"/>
                      </a:solidFill>
                      <a:prstDash val="solid"/>
                      <a:round/>
                      <a:headEnd type="none" w="sm" len="sm"/>
                      <a:tailEnd type="none" w="sm" len="sm"/>
                    </a:lnT>
                    <a:lnB w="38100" cap="flat" cmpd="sng">
                      <a:solidFill>
                        <a:srgbClr val="04053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100">
                        <a:latin typeface="Montserrat"/>
                        <a:ea typeface="Montserrat"/>
                        <a:cs typeface="Montserrat"/>
                        <a:sym typeface="Montserrat"/>
                      </a:endParaRPr>
                    </a:p>
                  </a:txBody>
                  <a:tcPr marL="22850" marR="0" marT="0" marB="0" anchor="ctr">
                    <a:lnL w="38100" cap="flat" cmpd="sng">
                      <a:solidFill>
                        <a:srgbClr val="040531"/>
                      </a:solidFill>
                      <a:prstDash val="solid"/>
                      <a:round/>
                      <a:headEnd type="none" w="sm" len="sm"/>
                      <a:tailEnd type="none" w="sm" len="sm"/>
                    </a:lnL>
                    <a:lnR w="38100" cap="flat" cmpd="sng">
                      <a:solidFill>
                        <a:srgbClr val="040531"/>
                      </a:solidFill>
                      <a:prstDash val="solid"/>
                      <a:round/>
                      <a:headEnd type="none" w="sm" len="sm"/>
                      <a:tailEnd type="none" w="sm" len="sm"/>
                    </a:lnR>
                    <a:lnT w="38100" cap="flat" cmpd="sng">
                      <a:solidFill>
                        <a:srgbClr val="040531"/>
                      </a:solidFill>
                      <a:prstDash val="solid"/>
                      <a:round/>
                      <a:headEnd type="none" w="sm" len="sm"/>
                      <a:tailEnd type="none" w="sm" len="sm"/>
                    </a:lnT>
                    <a:lnB w="38100" cap="flat" cmpd="sng">
                      <a:solidFill>
                        <a:srgbClr val="040531"/>
                      </a:solidFill>
                      <a:prstDash val="solid"/>
                      <a:round/>
                      <a:headEnd type="none" w="sm" len="sm"/>
                      <a:tailEnd type="none" w="sm" len="sm"/>
                    </a:lnB>
                    <a:solidFill>
                      <a:srgbClr val="FFFFFF"/>
                    </a:solidFill>
                  </a:tcPr>
                </a:tc>
              </a:tr>
            </a:tbl>
          </a:graphicData>
        </a:graphic>
      </p:graphicFrame>
      <p:graphicFrame>
        <p:nvGraphicFramePr>
          <p:cNvPr id="5153" name="Google Shape;5153;p121"/>
          <p:cNvGraphicFramePr/>
          <p:nvPr/>
        </p:nvGraphicFramePr>
        <p:xfrm>
          <a:off x="6651251" y="5120992"/>
          <a:ext cx="3252900" cy="502925"/>
        </p:xfrm>
        <a:graphic>
          <a:graphicData uri="http://schemas.openxmlformats.org/drawingml/2006/table">
            <a:tbl>
              <a:tblPr>
                <a:noFill/>
              </a:tblPr>
              <a:tblGrid>
                <a:gridCol w="542150"/>
                <a:gridCol w="542150"/>
                <a:gridCol w="542150"/>
                <a:gridCol w="542150"/>
                <a:gridCol w="542150"/>
                <a:gridCol w="542150"/>
              </a:tblGrid>
              <a:tr h="502925">
                <a:tc>
                  <a:txBody>
                    <a:bodyPr/>
                    <a:lstStyle/>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pid: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seq: 0</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m1</a:t>
                      </a:r>
                      <a:endParaRPr sz="1100" b="1">
                        <a:solidFill>
                          <a:srgbClr val="FFFFFF"/>
                        </a:solidFill>
                        <a:latin typeface="Source Code Pro"/>
                        <a:ea typeface="Source Code Pro"/>
                        <a:cs typeface="Source Code Pro"/>
                        <a:sym typeface="Source Code Pro"/>
                      </a:endParaRPr>
                    </a:p>
                  </a:txBody>
                  <a:tcPr marL="22850" marR="0" marT="0" marB="0" anchor="ctr">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26135"/>
                    </a:solidFill>
                  </a:tcPr>
                </a:tc>
                <a:tc>
                  <a:txBody>
                    <a:bodyPr/>
                    <a:lstStyle/>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pid: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seq: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m2</a:t>
                      </a:r>
                      <a:endParaRPr sz="1100" b="1">
                        <a:solidFill>
                          <a:srgbClr val="FFFFFF"/>
                        </a:solidFill>
                        <a:latin typeface="Source Code Pro"/>
                        <a:ea typeface="Source Code Pro"/>
                        <a:cs typeface="Source Code Pro"/>
                        <a:sym typeface="Source Code Pro"/>
                      </a:endParaRPr>
                    </a:p>
                  </a:txBody>
                  <a:tcPr marL="22850" marR="0" marT="0" marB="0" anchor="ctr">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26135"/>
                    </a:solidFill>
                  </a:tcPr>
                </a:tc>
                <a:tc>
                  <a:txBody>
                    <a:bodyPr/>
                    <a:lstStyle/>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pid: 1</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seq: 2</a:t>
                      </a:r>
                      <a:endParaRPr sz="1100" b="1">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US" sz="1100" b="1">
                          <a:solidFill>
                            <a:srgbClr val="FFFFFF"/>
                          </a:solidFill>
                          <a:latin typeface="Source Code Pro"/>
                          <a:ea typeface="Source Code Pro"/>
                          <a:cs typeface="Source Code Pro"/>
                          <a:sym typeface="Source Code Pro"/>
                        </a:rPr>
                        <a:t>m3</a:t>
                      </a:r>
                      <a:endParaRPr sz="1100">
                        <a:solidFill>
                          <a:srgbClr val="FFFFFF"/>
                        </a:solidFill>
                        <a:latin typeface="Montserrat"/>
                        <a:ea typeface="Montserrat"/>
                        <a:cs typeface="Montserrat"/>
                        <a:sym typeface="Montserrat"/>
                      </a:endParaRPr>
                    </a:p>
                  </a:txBody>
                  <a:tcPr marL="22850" marR="0" marT="0" marB="0" anchor="ctr">
                    <a:lnL w="38100" cap="flat" cmpd="sng">
                      <a:solidFill>
                        <a:srgbClr val="434343"/>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100">
                        <a:latin typeface="Montserrat"/>
                        <a:ea typeface="Montserrat"/>
                        <a:cs typeface="Montserrat"/>
                        <a:sym typeface="Montserrat"/>
                      </a:endParaRPr>
                    </a:p>
                  </a:txBody>
                  <a:tcPr marL="22850" marR="0" marT="0" marB="0" anchor="ctr">
                    <a:lnL w="38100" cap="flat" cmpd="sng">
                      <a:solidFill>
                        <a:srgbClr val="9E9E9E"/>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100">
                        <a:latin typeface="Montserrat"/>
                        <a:ea typeface="Montserrat"/>
                        <a:cs typeface="Montserrat"/>
                        <a:sym typeface="Montserrat"/>
                      </a:endParaRPr>
                    </a:p>
                  </a:txBody>
                  <a:tcPr marL="22850" marR="0" marT="0" marB="0" anchor="ctr">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100">
                        <a:latin typeface="Montserrat"/>
                        <a:ea typeface="Montserrat"/>
                        <a:cs typeface="Montserrat"/>
                        <a:sym typeface="Montserrat"/>
                      </a:endParaRPr>
                    </a:p>
                  </a:txBody>
                  <a:tcPr marL="22850" marR="0" marT="0" marB="0" anchor="ctr">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FFFFFF"/>
                    </a:solidFill>
                  </a:tcPr>
                </a:tc>
              </a:tr>
            </a:tbl>
          </a:graphicData>
        </a:graphic>
      </p:graphicFrame>
      <p:sp>
        <p:nvSpPr>
          <p:cNvPr id="5154" name="Google Shape;5154;p121"/>
          <p:cNvSpPr txBox="1"/>
          <p:nvPr/>
        </p:nvSpPr>
        <p:spPr>
          <a:xfrm>
            <a:off x="5512594" y="4448908"/>
            <a:ext cx="11155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Medium"/>
                <a:ea typeface="Montserrat Medium"/>
                <a:cs typeface="Montserrat Medium"/>
                <a:sym typeface="Montserrat Medium"/>
              </a:rPr>
              <a:t>partition 0</a:t>
            </a:r>
            <a:endParaRPr sz="1450">
              <a:latin typeface="Montserrat Medium"/>
              <a:ea typeface="Montserrat Medium"/>
              <a:cs typeface="Montserrat Medium"/>
              <a:sym typeface="Montserrat Medium"/>
            </a:endParaRPr>
          </a:p>
        </p:txBody>
      </p:sp>
      <p:sp>
        <p:nvSpPr>
          <p:cNvPr id="5155" name="Google Shape;5155;p121"/>
          <p:cNvSpPr txBox="1"/>
          <p:nvPr/>
        </p:nvSpPr>
        <p:spPr>
          <a:xfrm>
            <a:off x="5512594" y="3785569"/>
            <a:ext cx="11155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Medium"/>
                <a:ea typeface="Montserrat Medium"/>
                <a:cs typeface="Montserrat Medium"/>
                <a:sym typeface="Montserrat Medium"/>
              </a:rPr>
              <a:t>partition 0</a:t>
            </a:r>
            <a:endParaRPr sz="1450">
              <a:latin typeface="Montserrat Medium"/>
              <a:ea typeface="Montserrat Medium"/>
              <a:cs typeface="Montserrat Medium"/>
              <a:sym typeface="Montserrat Medium"/>
            </a:endParaRPr>
          </a:p>
        </p:txBody>
      </p:sp>
      <p:sp>
        <p:nvSpPr>
          <p:cNvPr id="5156" name="Google Shape;5156;p121"/>
          <p:cNvSpPr txBox="1"/>
          <p:nvPr/>
        </p:nvSpPr>
        <p:spPr>
          <a:xfrm>
            <a:off x="5512594" y="5235292"/>
            <a:ext cx="11155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Medium"/>
                <a:ea typeface="Montserrat Medium"/>
                <a:cs typeface="Montserrat Medium"/>
                <a:sym typeface="Montserrat Medium"/>
              </a:rPr>
              <a:t>partition 0</a:t>
            </a:r>
            <a:endParaRPr sz="1450">
              <a:latin typeface="Montserrat Medium"/>
              <a:ea typeface="Montserrat Medium"/>
              <a:cs typeface="Montserrat Medium"/>
              <a:sym typeface="Montserrat Medium"/>
            </a:endParaRPr>
          </a:p>
        </p:txBody>
      </p:sp>
      <p:cxnSp>
        <p:nvCxnSpPr>
          <p:cNvPr id="5157" name="Google Shape;5157;p121"/>
          <p:cNvCxnSpPr/>
          <p:nvPr/>
        </p:nvCxnSpPr>
        <p:spPr>
          <a:xfrm rot="-10425947" flipH="1">
            <a:off x="3760002" y="4029203"/>
            <a:ext cx="1647895" cy="412891"/>
          </a:xfrm>
          <a:prstGeom prst="straightConnector1">
            <a:avLst/>
          </a:prstGeom>
          <a:noFill/>
          <a:ln w="76200" cap="flat" cmpd="sng">
            <a:solidFill>
              <a:srgbClr val="0E68BC"/>
            </a:solidFill>
            <a:prstDash val="solid"/>
            <a:round/>
            <a:headEnd type="triangle" w="med" len="med"/>
            <a:tailEnd type="none" w="med" len="med"/>
          </a:ln>
        </p:spPr>
      </p:cxnSp>
      <p:cxnSp>
        <p:nvCxnSpPr>
          <p:cNvPr id="5158" name="Google Shape;5158;p121"/>
          <p:cNvCxnSpPr/>
          <p:nvPr/>
        </p:nvCxnSpPr>
        <p:spPr>
          <a:xfrm rot="-10425913" flipH="1">
            <a:off x="3760078" y="3814309"/>
            <a:ext cx="1647746" cy="412917"/>
          </a:xfrm>
          <a:prstGeom prst="straightConnector1">
            <a:avLst/>
          </a:prstGeom>
          <a:noFill/>
          <a:ln w="76200" cap="flat" cmpd="sng">
            <a:solidFill>
              <a:srgbClr val="0E68BC"/>
            </a:solidFill>
            <a:prstDash val="solid"/>
            <a:round/>
            <a:headEnd type="none" w="med" len="med"/>
            <a:tailEnd type="triangle" w="med" len="med"/>
          </a:ln>
        </p:spPr>
      </p:cxnSp>
      <p:sp>
        <p:nvSpPr>
          <p:cNvPr id="5159" name="Google Shape;5159;p121"/>
          <p:cNvSpPr/>
          <p:nvPr/>
        </p:nvSpPr>
        <p:spPr>
          <a:xfrm rot="2700797">
            <a:off x="4312783" y="4031543"/>
            <a:ext cx="457251" cy="457251"/>
          </a:xfrm>
          <a:prstGeom prst="mathPlus">
            <a:avLst>
              <a:gd name="adj1" fmla="val 23520"/>
            </a:avLst>
          </a:prstGeom>
          <a:solidFill>
            <a:srgbClr val="CC0000">
              <a:alpha val="77650"/>
            </a:srgbClr>
          </a:solidFill>
          <a:ln>
            <a:noFill/>
          </a:ln>
        </p:spPr>
        <p:txBody>
          <a:bodyPr spcFirstLastPara="1" wrap="square" lIns="45713" tIns="45713" rIns="45713" bIns="45713" anchor="ctr" anchorCtr="0">
            <a:noAutofit/>
          </a:bodyPr>
          <a:lstStyle/>
          <a:p>
            <a:endParaRPr sz="900"/>
          </a:p>
        </p:txBody>
      </p:sp>
      <p:sp>
        <p:nvSpPr>
          <p:cNvPr id="5160" name="Google Shape;5160;p121"/>
          <p:cNvSpPr txBox="1"/>
          <p:nvPr/>
        </p:nvSpPr>
        <p:spPr>
          <a:xfrm rot="-453171">
            <a:off x="3794189" y="3404686"/>
            <a:ext cx="1467583" cy="525887"/>
          </a:xfrm>
          <a:prstGeom prst="rect">
            <a:avLst/>
          </a:prstGeom>
          <a:noFill/>
          <a:ln>
            <a:noFill/>
          </a:ln>
        </p:spPr>
        <p:txBody>
          <a:bodyPr spcFirstLastPara="1" wrap="square" lIns="0" tIns="0" rIns="0" bIns="0" anchor="t" anchorCtr="0">
            <a:noAutofit/>
          </a:bodyPr>
          <a:lstStyle/>
          <a:p>
            <a:r>
              <a:rPr lang="en-US" sz="1200" b="1">
                <a:solidFill>
                  <a:srgbClr val="6144D7"/>
                </a:solidFill>
                <a:latin typeface="Source Code Pro"/>
                <a:ea typeface="Source Code Pro"/>
                <a:cs typeface="Source Code Pro"/>
                <a:sym typeface="Source Code Pro"/>
              </a:rPr>
              <a:t>m1 pid: 1 seq: 0</a:t>
            </a:r>
            <a:r>
              <a:rPr lang="en-US" sz="1200" b="1">
                <a:solidFill>
                  <a:schemeClr val="accent3"/>
                </a:solidFill>
                <a:latin typeface="Source Code Pro"/>
                <a:ea typeface="Source Code Pro"/>
                <a:cs typeface="Source Code Pro"/>
                <a:sym typeface="Source Code Pro"/>
              </a:rPr>
              <a:t> m2 pid: 1 seq: 1 m3 pid: 1 seq: 2</a:t>
            </a:r>
            <a:endParaRPr sz="1200" b="1">
              <a:solidFill>
                <a:schemeClr val="accent3"/>
              </a:solidFill>
              <a:latin typeface="Source Code Pro"/>
              <a:ea typeface="Source Code Pro"/>
              <a:cs typeface="Source Code Pro"/>
              <a:sym typeface="Source Code Pro"/>
            </a:endParaRPr>
          </a:p>
          <a:p>
            <a:endParaRPr sz="1200" b="1">
              <a:solidFill>
                <a:srgbClr val="6144D7"/>
              </a:solidFill>
              <a:latin typeface="Source Code Pro"/>
              <a:ea typeface="Source Code Pro"/>
              <a:cs typeface="Source Code Pro"/>
              <a:sym typeface="Source Code Pro"/>
            </a:endParaRPr>
          </a:p>
        </p:txBody>
      </p:sp>
      <p:cxnSp>
        <p:nvCxnSpPr>
          <p:cNvPr id="5161" name="Google Shape;5161;p121"/>
          <p:cNvCxnSpPr/>
          <p:nvPr/>
        </p:nvCxnSpPr>
        <p:spPr>
          <a:xfrm rot="-59739">
            <a:off x="3723708" y="4655773"/>
            <a:ext cx="1709208" cy="619"/>
          </a:xfrm>
          <a:prstGeom prst="straightConnector1">
            <a:avLst/>
          </a:prstGeom>
          <a:noFill/>
          <a:ln w="76200" cap="flat" cmpd="sng">
            <a:solidFill>
              <a:srgbClr val="0E68BC"/>
            </a:solidFill>
            <a:prstDash val="solid"/>
            <a:round/>
            <a:headEnd type="none" w="med" len="med"/>
            <a:tailEnd type="triangle" w="med" len="med"/>
          </a:ln>
        </p:spPr>
      </p:cxnSp>
      <p:sp>
        <p:nvSpPr>
          <p:cNvPr id="5162" name="Google Shape;5162;p121"/>
          <p:cNvSpPr txBox="1"/>
          <p:nvPr/>
        </p:nvSpPr>
        <p:spPr>
          <a:xfrm rot="-61150">
            <a:off x="3799719" y="4712660"/>
            <a:ext cx="1467382" cy="525832"/>
          </a:xfrm>
          <a:prstGeom prst="rect">
            <a:avLst/>
          </a:prstGeom>
          <a:noFill/>
          <a:ln>
            <a:noFill/>
          </a:ln>
        </p:spPr>
        <p:txBody>
          <a:bodyPr spcFirstLastPara="1" wrap="square" lIns="0" tIns="0" rIns="0" bIns="0" anchor="t" anchorCtr="0">
            <a:noAutofit/>
          </a:bodyPr>
          <a:lstStyle/>
          <a:p>
            <a:r>
              <a:rPr lang="en-US" sz="1200" b="1">
                <a:solidFill>
                  <a:srgbClr val="6144D7"/>
                </a:solidFill>
                <a:latin typeface="Source Code Pro"/>
                <a:ea typeface="Source Code Pro"/>
                <a:cs typeface="Source Code Pro"/>
                <a:sym typeface="Source Code Pro"/>
              </a:rPr>
              <a:t>m1 pid: 1 seq: 0 m2 pid: 1 seq: 1 m3 </a:t>
            </a:r>
            <a:r>
              <a:rPr lang="en-US" sz="1200" b="1">
                <a:solidFill>
                  <a:schemeClr val="accent3"/>
                </a:solidFill>
                <a:latin typeface="Source Code Pro"/>
                <a:ea typeface="Source Code Pro"/>
                <a:cs typeface="Source Code Pro"/>
                <a:sym typeface="Source Code Pro"/>
              </a:rPr>
              <a:t>pid: 1 </a:t>
            </a:r>
            <a:r>
              <a:rPr lang="en-US" sz="1200" b="1">
                <a:solidFill>
                  <a:srgbClr val="6144D7"/>
                </a:solidFill>
                <a:latin typeface="Source Code Pro"/>
                <a:ea typeface="Source Code Pro"/>
                <a:cs typeface="Source Code Pro"/>
                <a:sym typeface="Source Code Pro"/>
              </a:rPr>
              <a:t>seq: 2</a:t>
            </a:r>
            <a:endParaRPr sz="1200" b="1">
              <a:solidFill>
                <a:srgbClr val="6144D7"/>
              </a:solidFill>
              <a:latin typeface="Source Code Pro"/>
              <a:ea typeface="Source Code Pro"/>
              <a:cs typeface="Source Code Pro"/>
              <a:sym typeface="Source Code Pro"/>
            </a:endParaRPr>
          </a:p>
        </p:txBody>
      </p:sp>
      <p:sp>
        <p:nvSpPr>
          <p:cNvPr id="5163" name="Google Shape;5163;p121"/>
          <p:cNvSpPr/>
          <p:nvPr/>
        </p:nvSpPr>
        <p:spPr>
          <a:xfrm>
            <a:off x="896112" y="5344045"/>
            <a:ext cx="2897850" cy="526200"/>
          </a:xfrm>
          <a:prstGeom prst="wedgeRoundRectCallout">
            <a:avLst>
              <a:gd name="adj1" fmla="val 29419"/>
              <a:gd name="adj2" fmla="val -128237"/>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gn="ctr"/>
            <a:r>
              <a:rPr lang="en-US" sz="1500" b="1">
                <a:solidFill>
                  <a:schemeClr val="accent5"/>
                </a:solidFill>
                <a:latin typeface="Source Code Pro"/>
                <a:ea typeface="Source Code Pro"/>
                <a:cs typeface="Source Code Pro"/>
                <a:sym typeface="Source Code Pro"/>
              </a:rPr>
              <a:t>enable.idempotence=true</a:t>
            </a:r>
            <a:endParaRPr sz="1500" b="1">
              <a:solidFill>
                <a:schemeClr val="accent5"/>
              </a:solidFill>
              <a:latin typeface="Montserrat"/>
              <a:ea typeface="Montserrat"/>
              <a:cs typeface="Montserrat"/>
              <a:sym typeface="Montserrat"/>
            </a:endParaRPr>
          </a:p>
        </p:txBody>
      </p:sp>
      <p:sp>
        <p:nvSpPr>
          <p:cNvPr id="5164" name="Google Shape;5164;p121"/>
          <p:cNvSpPr/>
          <p:nvPr/>
        </p:nvSpPr>
        <p:spPr>
          <a:xfrm>
            <a:off x="5512785" y="3818419"/>
            <a:ext cx="5120700" cy="201150"/>
          </a:xfrm>
          <a:prstGeom prst="rect">
            <a:avLst/>
          </a:prstGeom>
          <a:solidFill>
            <a:srgbClr val="CC0000">
              <a:alpha val="64310"/>
            </a:srgbClr>
          </a:solidFill>
          <a:ln>
            <a:noFill/>
          </a:ln>
        </p:spPr>
        <p:txBody>
          <a:bodyPr spcFirstLastPara="1" wrap="square" lIns="45713" tIns="45713" rIns="45713" bIns="45713" anchor="ctr" anchorCtr="0">
            <a:noAutofit/>
          </a:bodyPr>
          <a:lstStyle/>
          <a:p>
            <a:endParaRPr sz="900"/>
          </a:p>
        </p:txBody>
      </p:sp>
      <p:sp>
        <p:nvSpPr>
          <p:cNvPr id="5165" name="Google Shape;5165;p121"/>
          <p:cNvSpPr/>
          <p:nvPr/>
        </p:nvSpPr>
        <p:spPr>
          <a:xfrm>
            <a:off x="896116" y="1426094"/>
            <a:ext cx="2551200" cy="1092750"/>
          </a:xfrm>
          <a:prstGeom prst="roundRect">
            <a:avLst>
              <a:gd name="adj" fmla="val 9810"/>
            </a:avLst>
          </a:prstGeom>
          <a:solidFill>
            <a:srgbClr val="0E68BC"/>
          </a:solidFill>
          <a:ln>
            <a:noFill/>
          </a:ln>
          <a:effectLst>
            <a:outerShdw blurRad="292100" dist="190500" dir="5400000" algn="t" rotWithShape="0">
              <a:srgbClr val="000000">
                <a:alpha val="25000"/>
              </a:srgbClr>
            </a:outerShdw>
          </a:effectLst>
        </p:spPr>
        <p:txBody>
          <a:bodyPr spcFirstLastPara="1" wrap="square" lIns="137150" tIns="22850" rIns="137150" bIns="22850" anchor="t" anchorCtr="0">
            <a:noAutofit/>
          </a:bodyPr>
          <a:lstStyle/>
          <a:p>
            <a:pPr>
              <a:lnSpc>
                <a:spcPct val="115000"/>
              </a:lnSpc>
              <a:spcBef>
                <a:spcPts val="500"/>
              </a:spcBef>
              <a:spcAft>
                <a:spcPts val="500"/>
              </a:spcAft>
            </a:pPr>
            <a:r>
              <a:rPr lang="en-US" sz="1200" b="1">
                <a:solidFill>
                  <a:srgbClr val="FFFFFF"/>
                </a:solidFill>
                <a:latin typeface="Montserrat"/>
                <a:ea typeface="Montserrat"/>
                <a:cs typeface="Montserrat"/>
                <a:sym typeface="Montserrat"/>
              </a:rPr>
              <a:t>Producer idempotency automatically enabled with EOS to avoid duplicates from producer retries</a:t>
            </a:r>
            <a:endParaRPr sz="1200" b="1">
              <a:solidFill>
                <a:srgbClr val="FFFFFF"/>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87354" cy="1006475"/>
          </a:xfrm>
        </p:spPr>
        <p:txBody>
          <a:bodyPr/>
          <a:lstStyle/>
          <a:p>
            <a:r>
              <a:rPr lang="en-US" dirty="0"/>
              <a:t>Transactions: Balance overhead with latency</a:t>
            </a:r>
            <a:endParaRPr lang="en-US" dirty="0"/>
          </a:p>
        </p:txBody>
      </p:sp>
      <p:sp>
        <p:nvSpPr>
          <p:cNvPr id="3" name="Content Placeholder 2"/>
          <p:cNvSpPr>
            <a:spLocks noGrp="1"/>
          </p:cNvSpPr>
          <p:nvPr>
            <p:ph idx="1"/>
          </p:nvPr>
        </p:nvSpPr>
        <p:spPr>
          <a:xfrm>
            <a:off x="838200" y="1512277"/>
            <a:ext cx="10515600" cy="4664686"/>
          </a:xfrm>
        </p:spPr>
        <p:txBody>
          <a:bodyPr/>
          <a:lstStyle/>
          <a:p>
            <a:r>
              <a:rPr lang="en-US" dirty="0"/>
              <a:t>Too few records per </a:t>
            </a:r>
            <a:r>
              <a:rPr lang="en-US" dirty="0" err="1"/>
              <a:t>txn</a:t>
            </a:r>
            <a:r>
              <a:rPr lang="en-US" dirty="0"/>
              <a:t> adds noticeable overhead </a:t>
            </a:r>
            <a:endParaRPr lang="en-US" dirty="0"/>
          </a:p>
          <a:p>
            <a:r>
              <a:rPr lang="en-US" dirty="0"/>
              <a:t>Too may records per </a:t>
            </a:r>
            <a:r>
              <a:rPr lang="en-US" dirty="0" err="1"/>
              <a:t>txn</a:t>
            </a:r>
            <a:r>
              <a:rPr lang="en-US" dirty="0"/>
              <a:t> delays the exposure of output</a:t>
            </a:r>
            <a:endParaRPr lang="en-US" dirty="0"/>
          </a:p>
          <a:p>
            <a:r>
              <a:rPr lang="en-US" dirty="0"/>
              <a:t>Controllable through commit.interval.ms </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175"/>
        <p:cNvGrpSpPr/>
        <p:nvPr/>
      </p:nvGrpSpPr>
      <p:grpSpPr>
        <a:xfrm>
          <a:off x="0" y="0"/>
          <a:ext cx="0" cy="0"/>
          <a:chOff x="0" y="0"/>
          <a:chExt cx="0" cy="0"/>
        </a:xfrm>
      </p:grpSpPr>
      <p:sp>
        <p:nvSpPr>
          <p:cNvPr id="5176" name="Google Shape;5176;p123"/>
          <p:cNvSpPr txBox="1"/>
          <p:nvPr/>
        </p:nvSpPr>
        <p:spPr>
          <a:xfrm>
            <a:off x="3436338" y="918513"/>
            <a:ext cx="6505650" cy="585855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pPr algn="ctr"/>
            <a:r>
              <a:rPr lang="en-US" sz="900" b="1">
                <a:solidFill>
                  <a:schemeClr val="lt1"/>
                </a:solidFill>
                <a:latin typeface="Montserrat"/>
                <a:ea typeface="Montserrat"/>
                <a:cs typeface="Montserrat"/>
                <a:sym typeface="Montserrat"/>
              </a:rPr>
              <a:t>A</a:t>
            </a:r>
            <a:endParaRPr sz="1450">
              <a:solidFill>
                <a:srgbClr val="040531"/>
              </a:solidFill>
              <a:latin typeface="Montserrat"/>
              <a:ea typeface="Montserrat"/>
              <a:cs typeface="Montserrat"/>
              <a:sym typeface="Montserrat"/>
            </a:endParaRPr>
          </a:p>
        </p:txBody>
      </p:sp>
      <p:sp>
        <p:nvSpPr>
          <p:cNvPr id="5177" name="Google Shape;5177;p123"/>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Interacting with External Systems</a:t>
            </a:r>
            <a:endParaRPr lang="en-US"/>
          </a:p>
        </p:txBody>
      </p:sp>
      <p:sp>
        <p:nvSpPr>
          <p:cNvPr id="5178" name="Google Shape;5178;p123"/>
          <p:cNvSpPr/>
          <p:nvPr/>
        </p:nvSpPr>
        <p:spPr>
          <a:xfrm>
            <a:off x="459338" y="1644400"/>
            <a:ext cx="2801100" cy="2627250"/>
          </a:xfrm>
          <a:prstGeom prst="roundRect">
            <a:avLst>
              <a:gd name="adj" fmla="val 9810"/>
            </a:avLst>
          </a:prstGeom>
          <a:solidFill>
            <a:srgbClr val="0E68BC"/>
          </a:solidFill>
          <a:ln>
            <a:noFill/>
          </a:ln>
          <a:effectLst>
            <a:outerShdw blurRad="292100" dist="190500" dir="5400000" algn="t" rotWithShape="0">
              <a:srgbClr val="000000">
                <a:alpha val="25000"/>
              </a:srgbClr>
            </a:outerShdw>
          </a:effectLst>
        </p:spPr>
        <p:txBody>
          <a:bodyPr spcFirstLastPara="1" wrap="square" lIns="137150" tIns="22850" rIns="137150" bIns="22850" anchor="t" anchorCtr="0">
            <a:noAutofit/>
          </a:bodyPr>
          <a:lstStyle/>
          <a:p>
            <a:pPr>
              <a:lnSpc>
                <a:spcPct val="115000"/>
              </a:lnSpc>
              <a:spcBef>
                <a:spcPts val="500"/>
              </a:spcBef>
            </a:pPr>
            <a:r>
              <a:rPr lang="en-US" sz="1200" b="1">
                <a:solidFill>
                  <a:srgbClr val="FFFFFF"/>
                </a:solidFill>
                <a:latin typeface="Montserrat"/>
                <a:ea typeface="Montserrat"/>
                <a:cs typeface="Montserrat"/>
                <a:sym typeface="Montserrat"/>
              </a:rPr>
              <a:t>Atomic writes to Kafka and external systems are not supported</a:t>
            </a:r>
            <a:endParaRPr sz="1200" b="1">
              <a:solidFill>
                <a:srgbClr val="FFFFFF"/>
              </a:solidFill>
              <a:latin typeface="Montserrat"/>
              <a:ea typeface="Montserrat"/>
              <a:cs typeface="Montserrat"/>
              <a:sym typeface="Montserrat"/>
            </a:endParaRPr>
          </a:p>
          <a:p>
            <a:pPr marL="228600" indent="-190500">
              <a:lnSpc>
                <a:spcPct val="115000"/>
              </a:lnSpc>
              <a:spcBef>
                <a:spcPts val="500"/>
              </a:spcBef>
              <a:buClr>
                <a:srgbClr val="FFFFFF"/>
              </a:buClr>
              <a:buSzPts val="2400"/>
              <a:buFont typeface="Montserrat"/>
              <a:buChar char="●"/>
            </a:pPr>
            <a:r>
              <a:rPr lang="en-US" sz="1200" b="1">
                <a:solidFill>
                  <a:srgbClr val="FFFFFF"/>
                </a:solidFill>
                <a:latin typeface="Montserrat"/>
                <a:ea typeface="Montserrat"/>
                <a:cs typeface="Montserrat"/>
                <a:sym typeface="Montserrat"/>
              </a:rPr>
              <a:t>Instead, write the transactional output to a Kafka topic first</a:t>
            </a:r>
            <a:endParaRPr sz="1200" b="1">
              <a:solidFill>
                <a:srgbClr val="FFFFFF"/>
              </a:solidFill>
              <a:latin typeface="Montserrat"/>
              <a:ea typeface="Montserrat"/>
              <a:cs typeface="Montserrat"/>
              <a:sym typeface="Montserrat"/>
            </a:endParaRPr>
          </a:p>
          <a:p>
            <a:pPr marL="228600" indent="-190500">
              <a:lnSpc>
                <a:spcPct val="115000"/>
              </a:lnSpc>
              <a:spcBef>
                <a:spcPts val="500"/>
              </a:spcBef>
              <a:buClr>
                <a:srgbClr val="FFFFFF"/>
              </a:buClr>
              <a:buSzPts val="2400"/>
              <a:buFont typeface="Montserrat"/>
              <a:buChar char="●"/>
            </a:pPr>
            <a:r>
              <a:rPr lang="en-US" sz="1200" b="1">
                <a:solidFill>
                  <a:srgbClr val="FFFFFF"/>
                </a:solidFill>
                <a:latin typeface="Montserrat"/>
                <a:ea typeface="Montserrat"/>
                <a:cs typeface="Montserrat"/>
                <a:sym typeface="Montserrat"/>
              </a:rPr>
              <a:t>Rely on idempotency to propagate the data from the output topic to the external system</a:t>
            </a:r>
            <a:endParaRPr sz="1200" b="1">
              <a:solidFill>
                <a:srgbClr val="FFFFFF"/>
              </a:solidFill>
              <a:latin typeface="Montserrat"/>
              <a:ea typeface="Montserrat"/>
              <a:cs typeface="Montserrat"/>
              <a:sym typeface="Montserrat"/>
            </a:endParaRPr>
          </a:p>
        </p:txBody>
      </p:sp>
      <p:grpSp>
        <p:nvGrpSpPr>
          <p:cNvPr id="5179" name="Google Shape;5179;p123"/>
          <p:cNvGrpSpPr/>
          <p:nvPr/>
        </p:nvGrpSpPr>
        <p:grpSpPr>
          <a:xfrm>
            <a:off x="7612666" y="5152644"/>
            <a:ext cx="2037450" cy="1432650"/>
            <a:chOff x="19394700" y="2255200"/>
            <a:chExt cx="4074900" cy="2865300"/>
          </a:xfrm>
        </p:grpSpPr>
        <p:sp>
          <p:nvSpPr>
            <p:cNvPr id="5180" name="Google Shape;5180;p123"/>
            <p:cNvSpPr/>
            <p:nvPr/>
          </p:nvSpPr>
          <p:spPr>
            <a:xfrm>
              <a:off x="19394700" y="2255200"/>
              <a:ext cx="4074900" cy="28653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5181" name="Google Shape;5181;p123"/>
            <p:cNvGrpSpPr/>
            <p:nvPr/>
          </p:nvGrpSpPr>
          <p:grpSpPr>
            <a:xfrm>
              <a:off x="20625243" y="2399397"/>
              <a:ext cx="1613814" cy="553970"/>
              <a:chOff x="20784509" y="3896697"/>
              <a:chExt cx="1613814" cy="553970"/>
            </a:xfrm>
          </p:grpSpPr>
          <p:pic>
            <p:nvPicPr>
              <p:cNvPr id="5182" name="Google Shape;5182;p123"/>
              <p:cNvPicPr preferRelativeResize="0"/>
              <p:nvPr/>
            </p:nvPicPr>
            <p:blipFill>
              <a:blip r:embed="rId1"/>
              <a:stretch>
                <a:fillRect/>
              </a:stretch>
            </p:blipFill>
            <p:spPr>
              <a:xfrm>
                <a:off x="20784509" y="3899421"/>
                <a:ext cx="333710" cy="548640"/>
              </a:xfrm>
              <a:prstGeom prst="rect">
                <a:avLst/>
              </a:prstGeom>
              <a:noFill/>
              <a:ln>
                <a:noFill/>
              </a:ln>
            </p:spPr>
          </p:pic>
          <p:sp>
            <p:nvSpPr>
              <p:cNvPr id="5183" name="Google Shape;5183;p123"/>
              <p:cNvSpPr txBox="1"/>
              <p:nvPr/>
            </p:nvSpPr>
            <p:spPr>
              <a:xfrm>
                <a:off x="21118223" y="3896697"/>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5184" name="Google Shape;5184;p123"/>
            <p:cNvSpPr/>
            <p:nvPr/>
          </p:nvSpPr>
          <p:spPr>
            <a:xfrm>
              <a:off x="19708513" y="3174800"/>
              <a:ext cx="3447300" cy="721500"/>
            </a:xfrm>
            <a:prstGeom prst="roundRect">
              <a:avLst>
                <a:gd name="adj" fmla="val 4202"/>
              </a:avLst>
            </a:prstGeom>
            <a:solidFill>
              <a:schemeClr val="lt1"/>
            </a:solidFill>
            <a:ln w="19050" cap="flat" cmpd="sng">
              <a:solidFill>
                <a:schemeClr val="dk2"/>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chemeClr val="dk2"/>
                  </a:solidFill>
                  <a:latin typeface="Montserrat SemiBold"/>
                  <a:ea typeface="Montserrat SemiBold"/>
                  <a:cs typeface="Montserrat SemiBold"/>
                  <a:sym typeface="Montserrat SemiBold"/>
                </a:rPr>
                <a:t>Consumer Group Coordinator</a:t>
              </a:r>
              <a:endParaRPr sz="950">
                <a:solidFill>
                  <a:schemeClr val="dk2"/>
                </a:solidFill>
                <a:latin typeface="Montserrat SemiBold"/>
                <a:ea typeface="Montserrat SemiBold"/>
                <a:cs typeface="Montserrat SemiBold"/>
                <a:sym typeface="Montserrat SemiBold"/>
              </a:endParaRPr>
            </a:p>
          </p:txBody>
        </p:sp>
        <p:sp>
          <p:nvSpPr>
            <p:cNvPr id="5185" name="Google Shape;5185;p123"/>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b="1">
                  <a:solidFill>
                    <a:schemeClr val="accent3"/>
                  </a:solidFill>
                  <a:latin typeface="Source Code Pro"/>
                  <a:ea typeface="Source Code Pro"/>
                  <a:cs typeface="Source Code Pro"/>
                  <a:sym typeface="Source Code Pro"/>
                </a:rPr>
                <a:t>__consumer_offsets</a:t>
              </a:r>
              <a:r>
                <a:rPr lang="en-US" sz="900">
                  <a:latin typeface="Montserrat"/>
                  <a:ea typeface="Montserrat"/>
                  <a:cs typeface="Montserrat"/>
                  <a:sym typeface="Montserrat"/>
                </a:rPr>
                <a:t> topic</a:t>
              </a:r>
              <a:endParaRPr sz="900">
                <a:latin typeface="Montserrat"/>
                <a:ea typeface="Montserrat"/>
                <a:cs typeface="Montserrat"/>
                <a:sym typeface="Montserrat"/>
              </a:endParaRPr>
            </a:p>
          </p:txBody>
        </p:sp>
      </p:grpSp>
      <p:graphicFrame>
        <p:nvGraphicFramePr>
          <p:cNvPr id="5186" name="Google Shape;5186;p123"/>
          <p:cNvGraphicFramePr/>
          <p:nvPr/>
        </p:nvGraphicFramePr>
        <p:xfrm>
          <a:off x="7930896" y="6148287"/>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a:t>
                      </a:r>
                      <a:endParaRPr sz="9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C</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5187" name="Google Shape;5187;p123"/>
          <p:cNvSpPr txBox="1"/>
          <p:nvPr/>
        </p:nvSpPr>
        <p:spPr>
          <a:xfrm>
            <a:off x="9148720" y="6134281"/>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P7</a:t>
            </a:r>
            <a:endParaRPr sz="900">
              <a:latin typeface="Montserrat"/>
              <a:ea typeface="Montserrat"/>
              <a:cs typeface="Montserrat"/>
              <a:sym typeface="Montserrat"/>
            </a:endParaRPr>
          </a:p>
        </p:txBody>
      </p:sp>
      <p:sp>
        <p:nvSpPr>
          <p:cNvPr id="5188" name="Google Shape;5188;p123"/>
          <p:cNvSpPr/>
          <p:nvPr/>
        </p:nvSpPr>
        <p:spPr>
          <a:xfrm>
            <a:off x="7613768" y="2583180"/>
            <a:ext cx="2037450" cy="143265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5189" name="Google Shape;5189;p123"/>
          <p:cNvGrpSpPr/>
          <p:nvPr/>
        </p:nvGrpSpPr>
        <p:grpSpPr>
          <a:xfrm>
            <a:off x="8229039" y="2653778"/>
            <a:ext cx="806907" cy="276985"/>
            <a:chOff x="20784509" y="3986550"/>
            <a:chExt cx="1613814" cy="553970"/>
          </a:xfrm>
        </p:grpSpPr>
        <p:pic>
          <p:nvPicPr>
            <p:cNvPr id="5190" name="Google Shape;5190;p123"/>
            <p:cNvPicPr preferRelativeResize="0"/>
            <p:nvPr/>
          </p:nvPicPr>
          <p:blipFill>
            <a:blip r:embed="rId1"/>
            <a:stretch>
              <a:fillRect/>
            </a:stretch>
          </p:blipFill>
          <p:spPr>
            <a:xfrm>
              <a:off x="20784509" y="3989274"/>
              <a:ext cx="333710" cy="548640"/>
            </a:xfrm>
            <a:prstGeom prst="rect">
              <a:avLst/>
            </a:prstGeom>
            <a:noFill/>
            <a:ln>
              <a:noFill/>
            </a:ln>
          </p:spPr>
        </p:pic>
        <p:sp>
          <p:nvSpPr>
            <p:cNvPr id="5191" name="Google Shape;5191;p123"/>
            <p:cNvSpPr txBox="1"/>
            <p:nvPr/>
          </p:nvSpPr>
          <p:spPr>
            <a:xfrm>
              <a:off x="21118223" y="3986550"/>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5192" name="Google Shape;5192;p123"/>
          <p:cNvSpPr txBox="1"/>
          <p:nvPr/>
        </p:nvSpPr>
        <p:spPr>
          <a:xfrm>
            <a:off x="7804943" y="3760041"/>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5193" name="Google Shape;5193;p123"/>
          <p:cNvGraphicFramePr/>
          <p:nvPr/>
        </p:nvGraphicFramePr>
        <p:xfrm>
          <a:off x="7930896" y="35818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C</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5194" name="Google Shape;5194;p123"/>
          <p:cNvSpPr txBox="1"/>
          <p:nvPr/>
        </p:nvSpPr>
        <p:spPr>
          <a:xfrm>
            <a:off x="7804943" y="3265223"/>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transfers topic</a:t>
            </a:r>
            <a:endParaRPr sz="900">
              <a:latin typeface="Montserrat"/>
              <a:ea typeface="Montserrat"/>
              <a:cs typeface="Montserrat"/>
              <a:sym typeface="Montserrat"/>
            </a:endParaRPr>
          </a:p>
        </p:txBody>
      </p:sp>
      <p:graphicFrame>
        <p:nvGraphicFramePr>
          <p:cNvPr id="5195" name="Google Shape;5195;p123"/>
          <p:cNvGraphicFramePr/>
          <p:nvPr/>
        </p:nvGraphicFramePr>
        <p:xfrm>
          <a:off x="7930896" y="3083546"/>
          <a:ext cx="1220750" cy="198125"/>
        </p:xfrm>
        <a:graphic>
          <a:graphicData uri="http://schemas.openxmlformats.org/drawingml/2006/table">
            <a:tbl>
              <a:tblPr>
                <a:noFill/>
              </a:tblPr>
              <a:tblGrid>
                <a:gridCol w="244150"/>
                <a:gridCol w="244150"/>
                <a:gridCol w="244150"/>
                <a:gridCol w="244150"/>
                <a:gridCol w="244150"/>
              </a:tblGrid>
              <a:tr h="198125">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A-&gt;B</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5196" name="Google Shape;5196;p123"/>
          <p:cNvSpPr/>
          <p:nvPr/>
        </p:nvSpPr>
        <p:spPr>
          <a:xfrm>
            <a:off x="7613774" y="4108693"/>
            <a:ext cx="2037450" cy="945900"/>
          </a:xfrm>
          <a:prstGeom prst="roundRect">
            <a:avLst>
              <a:gd name="adj" fmla="val 4202"/>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chemeClr val="dk2"/>
              </a:solidFill>
              <a:latin typeface="Montserrat SemiBold"/>
              <a:ea typeface="Montserrat SemiBold"/>
              <a:cs typeface="Montserrat SemiBold"/>
              <a:sym typeface="Montserrat SemiBold"/>
            </a:endParaRPr>
          </a:p>
        </p:txBody>
      </p:sp>
      <p:grpSp>
        <p:nvGrpSpPr>
          <p:cNvPr id="5197" name="Google Shape;5197;p123"/>
          <p:cNvGrpSpPr/>
          <p:nvPr/>
        </p:nvGrpSpPr>
        <p:grpSpPr>
          <a:xfrm>
            <a:off x="8229046" y="4180826"/>
            <a:ext cx="806907" cy="276985"/>
            <a:chOff x="20784509" y="3988206"/>
            <a:chExt cx="1613814" cy="553970"/>
          </a:xfrm>
        </p:grpSpPr>
        <p:pic>
          <p:nvPicPr>
            <p:cNvPr id="5198" name="Google Shape;5198;p123"/>
            <p:cNvPicPr preferRelativeResize="0"/>
            <p:nvPr/>
          </p:nvPicPr>
          <p:blipFill>
            <a:blip r:embed="rId1"/>
            <a:stretch>
              <a:fillRect/>
            </a:stretch>
          </p:blipFill>
          <p:spPr>
            <a:xfrm>
              <a:off x="20784509" y="3989274"/>
              <a:ext cx="333710" cy="548640"/>
            </a:xfrm>
            <a:prstGeom prst="rect">
              <a:avLst/>
            </a:prstGeom>
            <a:noFill/>
            <a:ln>
              <a:noFill/>
            </a:ln>
          </p:spPr>
        </p:pic>
        <p:sp>
          <p:nvSpPr>
            <p:cNvPr id="5199" name="Google Shape;5199;p123"/>
            <p:cNvSpPr txBox="1"/>
            <p:nvPr/>
          </p:nvSpPr>
          <p:spPr>
            <a:xfrm>
              <a:off x="21118223" y="3988206"/>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sp>
        <p:nvSpPr>
          <p:cNvPr id="5200" name="Google Shape;5200;p123"/>
          <p:cNvSpPr txBox="1"/>
          <p:nvPr/>
        </p:nvSpPr>
        <p:spPr>
          <a:xfrm>
            <a:off x="7804949" y="4790735"/>
            <a:ext cx="16551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balances topic</a:t>
            </a:r>
            <a:endParaRPr sz="900">
              <a:latin typeface="Montserrat"/>
              <a:ea typeface="Montserrat"/>
              <a:cs typeface="Montserrat"/>
              <a:sym typeface="Montserrat"/>
            </a:endParaRPr>
          </a:p>
        </p:txBody>
      </p:sp>
      <p:graphicFrame>
        <p:nvGraphicFramePr>
          <p:cNvPr id="5201" name="Google Shape;5201;p123"/>
          <p:cNvGraphicFramePr/>
          <p:nvPr/>
        </p:nvGraphicFramePr>
        <p:xfrm>
          <a:off x="7930896" y="4610594"/>
          <a:ext cx="1220750" cy="178850"/>
        </p:xfrm>
        <a:graphic>
          <a:graphicData uri="http://schemas.openxmlformats.org/drawingml/2006/table">
            <a:tbl>
              <a:tblPr>
                <a:noFill/>
              </a:tblPr>
              <a:tblGrid>
                <a:gridCol w="244150"/>
                <a:gridCol w="244150"/>
                <a:gridCol w="244150"/>
                <a:gridCol w="244150"/>
                <a:gridCol w="244150"/>
              </a:tblGrid>
              <a:tr h="17885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$10</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C</a:t>
                      </a: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5202" name="Google Shape;5202;p123"/>
          <p:cNvSpPr txBox="1"/>
          <p:nvPr/>
        </p:nvSpPr>
        <p:spPr>
          <a:xfrm>
            <a:off x="9149835" y="3069830"/>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5203" name="Google Shape;5203;p123"/>
          <p:cNvSpPr txBox="1"/>
          <p:nvPr/>
        </p:nvSpPr>
        <p:spPr>
          <a:xfrm>
            <a:off x="9149835" y="3563606"/>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P0</a:t>
            </a:r>
            <a:endParaRPr sz="900">
              <a:latin typeface="Montserrat"/>
              <a:ea typeface="Montserrat"/>
              <a:cs typeface="Montserrat"/>
              <a:sym typeface="Montserrat"/>
            </a:endParaRPr>
          </a:p>
        </p:txBody>
      </p:sp>
      <p:sp>
        <p:nvSpPr>
          <p:cNvPr id="5204" name="Google Shape;5204;p123"/>
          <p:cNvSpPr txBox="1"/>
          <p:nvPr/>
        </p:nvSpPr>
        <p:spPr>
          <a:xfrm>
            <a:off x="9149841" y="4596878"/>
            <a:ext cx="272700" cy="20685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P1</a:t>
            </a:r>
            <a:endParaRPr sz="900">
              <a:latin typeface="Montserrat"/>
              <a:ea typeface="Montserrat"/>
              <a:cs typeface="Montserrat"/>
              <a:sym typeface="Montserrat"/>
            </a:endParaRPr>
          </a:p>
        </p:txBody>
      </p:sp>
      <p:sp>
        <p:nvSpPr>
          <p:cNvPr id="5205" name="Google Shape;5205;p123"/>
          <p:cNvSpPr/>
          <p:nvPr/>
        </p:nvSpPr>
        <p:spPr>
          <a:xfrm>
            <a:off x="7972044" y="3046968"/>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06" name="Google Shape;5206;p123"/>
          <p:cNvSpPr/>
          <p:nvPr/>
        </p:nvSpPr>
        <p:spPr>
          <a:xfrm>
            <a:off x="7946290" y="4627494"/>
            <a:ext cx="174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07" name="Google Shape;5207;p123"/>
          <p:cNvSpPr/>
          <p:nvPr/>
        </p:nvSpPr>
        <p:spPr>
          <a:xfrm>
            <a:off x="7930896" y="6159844"/>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08" name="Google Shape;5208;p123"/>
          <p:cNvSpPr/>
          <p:nvPr/>
        </p:nvSpPr>
        <p:spPr>
          <a:xfrm>
            <a:off x="7930896" y="3498118"/>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09" name="Google Shape;5209;p123"/>
          <p:cNvSpPr/>
          <p:nvPr/>
        </p:nvSpPr>
        <p:spPr>
          <a:xfrm>
            <a:off x="7931468" y="3680998"/>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10" name="Google Shape;5210;p123"/>
          <p:cNvSpPr/>
          <p:nvPr/>
        </p:nvSpPr>
        <p:spPr>
          <a:xfrm>
            <a:off x="7930896" y="3590155"/>
            <a:ext cx="909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11" name="Google Shape;5211;p123"/>
          <p:cNvSpPr/>
          <p:nvPr/>
        </p:nvSpPr>
        <p:spPr>
          <a:xfrm>
            <a:off x="7930103" y="3021555"/>
            <a:ext cx="9105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12" name="Google Shape;5212;p123"/>
          <p:cNvSpPr/>
          <p:nvPr/>
        </p:nvSpPr>
        <p:spPr>
          <a:xfrm>
            <a:off x="7930896" y="454967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13" name="Google Shape;5213;p123"/>
          <p:cNvSpPr/>
          <p:nvPr/>
        </p:nvSpPr>
        <p:spPr>
          <a:xfrm>
            <a:off x="7930896" y="4686838"/>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grpSp>
        <p:nvGrpSpPr>
          <p:cNvPr id="5214" name="Google Shape;5214;p123"/>
          <p:cNvGrpSpPr/>
          <p:nvPr/>
        </p:nvGrpSpPr>
        <p:grpSpPr>
          <a:xfrm>
            <a:off x="7612678" y="1056132"/>
            <a:ext cx="2037450" cy="1432650"/>
            <a:chOff x="19394700" y="2255200"/>
            <a:chExt cx="4074900" cy="2865300"/>
          </a:xfrm>
        </p:grpSpPr>
        <p:sp>
          <p:nvSpPr>
            <p:cNvPr id="5215" name="Google Shape;5215;p123"/>
            <p:cNvSpPr/>
            <p:nvPr/>
          </p:nvSpPr>
          <p:spPr>
            <a:xfrm>
              <a:off x="19394700" y="2255200"/>
              <a:ext cx="4074900" cy="28653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grpSp>
          <p:nvGrpSpPr>
            <p:cNvPr id="5216" name="Google Shape;5216;p123"/>
            <p:cNvGrpSpPr/>
            <p:nvPr/>
          </p:nvGrpSpPr>
          <p:grpSpPr>
            <a:xfrm>
              <a:off x="20625243" y="2393324"/>
              <a:ext cx="1613814" cy="553970"/>
              <a:chOff x="20784509" y="3890624"/>
              <a:chExt cx="1613814" cy="553970"/>
            </a:xfrm>
          </p:grpSpPr>
          <p:pic>
            <p:nvPicPr>
              <p:cNvPr id="5217" name="Google Shape;5217;p123"/>
              <p:cNvPicPr preferRelativeResize="0"/>
              <p:nvPr/>
            </p:nvPicPr>
            <p:blipFill>
              <a:blip r:embed="rId1"/>
              <a:stretch>
                <a:fillRect/>
              </a:stretch>
            </p:blipFill>
            <p:spPr>
              <a:xfrm>
                <a:off x="20784509" y="3893348"/>
                <a:ext cx="333710" cy="548640"/>
              </a:xfrm>
              <a:prstGeom prst="rect">
                <a:avLst/>
              </a:prstGeom>
              <a:noFill/>
              <a:ln>
                <a:noFill/>
              </a:ln>
            </p:spPr>
          </p:pic>
          <p:sp>
            <p:nvSpPr>
              <p:cNvPr id="5218" name="Google Shape;5218;p123"/>
              <p:cNvSpPr txBox="1"/>
              <p:nvPr/>
            </p:nvSpPr>
            <p:spPr>
              <a:xfrm>
                <a:off x="21118223" y="3890624"/>
                <a:ext cx="12801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Broker</a:t>
                </a:r>
                <a:endParaRPr sz="1200">
                  <a:solidFill>
                    <a:srgbClr val="040531"/>
                  </a:solidFill>
                  <a:latin typeface="Montserrat"/>
                  <a:ea typeface="Montserrat"/>
                  <a:cs typeface="Montserrat"/>
                  <a:sym typeface="Montserrat"/>
                </a:endParaRPr>
              </a:p>
            </p:txBody>
          </p:sp>
        </p:grpSp>
        <p:sp>
          <p:nvSpPr>
            <p:cNvPr id="5219" name="Google Shape;5219;p123"/>
            <p:cNvSpPr/>
            <p:nvPr/>
          </p:nvSpPr>
          <p:spPr>
            <a:xfrm>
              <a:off x="19708513" y="3174800"/>
              <a:ext cx="3447300" cy="7215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Transaction Coordinator</a:t>
              </a:r>
              <a:endParaRPr sz="950">
                <a:solidFill>
                  <a:srgbClr val="040531"/>
                </a:solidFill>
                <a:latin typeface="Montserrat SemiBold"/>
                <a:ea typeface="Montserrat SemiBold"/>
                <a:cs typeface="Montserrat SemiBold"/>
                <a:sym typeface="Montserrat SemiBold"/>
              </a:endParaRPr>
            </a:p>
          </p:txBody>
        </p:sp>
        <p:sp>
          <p:nvSpPr>
            <p:cNvPr id="5220" name="Google Shape;5220;p123"/>
            <p:cNvSpPr txBox="1"/>
            <p:nvPr/>
          </p:nvSpPr>
          <p:spPr>
            <a:xfrm>
              <a:off x="19777050" y="4608922"/>
              <a:ext cx="3310200" cy="413700"/>
            </a:xfrm>
            <a:prstGeom prst="rect">
              <a:avLst/>
            </a:prstGeom>
            <a:noFill/>
            <a:ln>
              <a:noFill/>
            </a:ln>
          </p:spPr>
          <p:txBody>
            <a:bodyPr spcFirstLastPara="1" wrap="square" lIns="45713" tIns="45713" rIns="45713" bIns="45713" anchor="ctr" anchorCtr="0">
              <a:noAutofit/>
            </a:bodyPr>
            <a:lstStyle/>
            <a:p>
              <a:pPr algn="ctr"/>
              <a:r>
                <a:rPr lang="en-US" sz="900">
                  <a:latin typeface="Montserrat"/>
                  <a:ea typeface="Montserrat"/>
                  <a:cs typeface="Montserrat"/>
                  <a:sym typeface="Montserrat"/>
                </a:rPr>
                <a:t>__transaction_state topic</a:t>
              </a:r>
              <a:endParaRPr sz="900">
                <a:latin typeface="Montserrat"/>
                <a:ea typeface="Montserrat"/>
                <a:cs typeface="Montserrat"/>
                <a:sym typeface="Montserrat"/>
              </a:endParaRPr>
            </a:p>
          </p:txBody>
        </p:sp>
      </p:grpSp>
      <p:graphicFrame>
        <p:nvGraphicFramePr>
          <p:cNvPr id="5221" name="Google Shape;5221;p123"/>
          <p:cNvGraphicFramePr/>
          <p:nvPr/>
        </p:nvGraphicFramePr>
        <p:xfrm>
          <a:off x="7633716" y="2058960"/>
          <a:ext cx="1988827" cy="196600"/>
        </p:xfrm>
        <a:graphic>
          <a:graphicData uri="http://schemas.openxmlformats.org/drawingml/2006/table">
            <a:tbl>
              <a:tblPr>
                <a:noFill/>
              </a:tblPr>
              <a:tblGrid>
                <a:gridCol w="798338"/>
                <a:gridCol w="188000"/>
                <a:gridCol w="175725"/>
                <a:gridCol w="164538"/>
                <a:gridCol w="147763"/>
                <a:gridCol w="514463"/>
              </a:tblGrid>
              <a:tr h="19660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txn id=&gt;pid e0</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AE1B85"/>
                    </a:solidFill>
                  </a:tcPr>
                </a:tc>
                <a:tc>
                  <a:txBody>
                    <a:bodyPr/>
                    <a:lstStyle/>
                    <a:p>
                      <a:pPr marL="0" lvl="0" indent="0" algn="ctr" rtl="0">
                        <a:spcBef>
                          <a:spcPts val="0"/>
                        </a:spcBef>
                        <a:spcAft>
                          <a:spcPts val="0"/>
                        </a:spcAft>
                        <a:buNone/>
                      </a:pPr>
                      <a:r>
                        <a:rPr lang="en-US" sz="800" b="1">
                          <a:solidFill>
                            <a:srgbClr val="FFFFFF"/>
                          </a:solidFill>
                          <a:latin typeface="Montserrat"/>
                          <a:ea typeface="Montserrat"/>
                          <a:cs typeface="Montserrat"/>
                          <a:sym typeface="Montserrat"/>
                        </a:rPr>
                        <a:t>P0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AE1B85"/>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P1</a:t>
                      </a:r>
                      <a:endParaRPr sz="8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P7</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C</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
        <p:nvSpPr>
          <p:cNvPr id="5222" name="Google Shape;5222;p123"/>
          <p:cNvSpPr/>
          <p:nvPr/>
        </p:nvSpPr>
        <p:spPr>
          <a:xfrm>
            <a:off x="7930896" y="2061972"/>
            <a:ext cx="91500" cy="1557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23" name="Google Shape;5223;p123"/>
          <p:cNvSpPr/>
          <p:nvPr/>
        </p:nvSpPr>
        <p:spPr>
          <a:xfrm>
            <a:off x="7770876" y="1528966"/>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24" name="Google Shape;5224;p123"/>
          <p:cNvSpPr/>
          <p:nvPr/>
        </p:nvSpPr>
        <p:spPr>
          <a:xfrm>
            <a:off x="7770876" y="1730134"/>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25" name="Google Shape;5225;p123"/>
          <p:cNvSpPr/>
          <p:nvPr/>
        </p:nvSpPr>
        <p:spPr>
          <a:xfrm>
            <a:off x="7770876" y="1629550"/>
            <a:ext cx="915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26" name="Google Shape;5226;p123"/>
          <p:cNvSpPr/>
          <p:nvPr/>
        </p:nvSpPr>
        <p:spPr>
          <a:xfrm>
            <a:off x="7760538" y="1528966"/>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27" name="Google Shape;5227;p123"/>
          <p:cNvSpPr/>
          <p:nvPr/>
        </p:nvSpPr>
        <p:spPr>
          <a:xfrm>
            <a:off x="7760538" y="1730134"/>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28" name="Google Shape;5228;p123"/>
          <p:cNvSpPr/>
          <p:nvPr/>
        </p:nvSpPr>
        <p:spPr>
          <a:xfrm>
            <a:off x="7760538" y="1629550"/>
            <a:ext cx="174900" cy="1383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grpSp>
        <p:nvGrpSpPr>
          <p:cNvPr id="5229" name="Google Shape;5229;p123"/>
          <p:cNvGrpSpPr/>
          <p:nvPr/>
        </p:nvGrpSpPr>
        <p:grpSpPr>
          <a:xfrm>
            <a:off x="3689934" y="2701832"/>
            <a:ext cx="2037450" cy="1276650"/>
            <a:chOff x="13119200" y="4409050"/>
            <a:chExt cx="4074900" cy="2553300"/>
          </a:xfrm>
        </p:grpSpPr>
        <p:sp>
          <p:nvSpPr>
            <p:cNvPr id="5230" name="Google Shape;5230;p123"/>
            <p:cNvSpPr/>
            <p:nvPr/>
          </p:nvSpPr>
          <p:spPr>
            <a:xfrm>
              <a:off x="13119200" y="4409050"/>
              <a:ext cx="4074900" cy="25533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endParaRPr sz="950">
                <a:solidFill>
                  <a:srgbClr val="040531"/>
                </a:solidFill>
                <a:latin typeface="Montserrat SemiBold"/>
                <a:ea typeface="Montserrat SemiBold"/>
                <a:cs typeface="Montserrat SemiBold"/>
                <a:sym typeface="Montserrat SemiBold"/>
              </a:endParaRPr>
            </a:p>
          </p:txBody>
        </p:sp>
        <p:grpSp>
          <p:nvGrpSpPr>
            <p:cNvPr id="5231" name="Google Shape;5231;p123"/>
            <p:cNvGrpSpPr/>
            <p:nvPr/>
          </p:nvGrpSpPr>
          <p:grpSpPr>
            <a:xfrm>
              <a:off x="13372850" y="4480560"/>
              <a:ext cx="3567600" cy="2406791"/>
              <a:chOff x="13372850" y="5416361"/>
              <a:chExt cx="3567600" cy="2406791"/>
            </a:xfrm>
          </p:grpSpPr>
          <p:sp>
            <p:nvSpPr>
              <p:cNvPr id="5232" name="Google Shape;5232;p123"/>
              <p:cNvSpPr txBox="1"/>
              <p:nvPr/>
            </p:nvSpPr>
            <p:spPr>
              <a:xfrm>
                <a:off x="13372850" y="6083873"/>
                <a:ext cx="35676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Funds Transfer App</a:t>
                </a:r>
                <a:endParaRPr sz="1200">
                  <a:solidFill>
                    <a:srgbClr val="040531"/>
                  </a:solidFill>
                  <a:latin typeface="Montserrat"/>
                  <a:ea typeface="Montserrat"/>
                  <a:cs typeface="Montserrat"/>
                  <a:sym typeface="Montserrat"/>
                </a:endParaRPr>
              </a:p>
            </p:txBody>
          </p:sp>
          <p:sp>
            <p:nvSpPr>
              <p:cNvPr id="5233" name="Google Shape;5233;p123"/>
              <p:cNvSpPr/>
              <p:nvPr/>
            </p:nvSpPr>
            <p:spPr>
              <a:xfrm>
                <a:off x="13433000" y="5416361"/>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Consumer API</a:t>
                </a:r>
                <a:endParaRPr sz="950">
                  <a:solidFill>
                    <a:srgbClr val="040531"/>
                  </a:solidFill>
                  <a:latin typeface="Montserrat SemiBold"/>
                  <a:ea typeface="Montserrat SemiBold"/>
                  <a:cs typeface="Montserrat SemiBold"/>
                  <a:sym typeface="Montserrat SemiBold"/>
                </a:endParaRPr>
              </a:p>
            </p:txBody>
          </p:sp>
          <p:sp>
            <p:nvSpPr>
              <p:cNvPr id="5234" name="Google Shape;5234;p123"/>
              <p:cNvSpPr/>
              <p:nvPr/>
            </p:nvSpPr>
            <p:spPr>
              <a:xfrm>
                <a:off x="13433000" y="7181152"/>
                <a:ext cx="3447300" cy="642000"/>
              </a:xfrm>
              <a:prstGeom prst="roundRect">
                <a:avLst>
                  <a:gd name="adj" fmla="val 4202"/>
                </a:avLst>
              </a:prstGeom>
              <a:solidFill>
                <a:srgbClr val="FFFFFF"/>
              </a:solidFill>
              <a:ln w="19050" cap="flat" cmpd="sng">
                <a:solidFill>
                  <a:srgbClr val="040531"/>
                </a:solidFill>
                <a:prstDash val="dash"/>
                <a:round/>
                <a:headEnd type="none" w="sm" len="sm"/>
                <a:tailEnd type="none" w="sm" len="sm"/>
              </a:ln>
            </p:spPr>
            <p:txBody>
              <a:bodyPr spcFirstLastPara="1" wrap="square" lIns="77713" tIns="77713" rIns="77713" bIns="77713" anchor="ctr" anchorCtr="0">
                <a:noAutofit/>
              </a:bodyPr>
              <a:lstStyle/>
              <a:p>
                <a:pPr algn="ctr"/>
                <a:r>
                  <a:rPr lang="en-US" sz="950">
                    <a:solidFill>
                      <a:srgbClr val="040531"/>
                    </a:solidFill>
                    <a:latin typeface="Montserrat SemiBold"/>
                    <a:ea typeface="Montserrat SemiBold"/>
                    <a:cs typeface="Montserrat SemiBold"/>
                    <a:sym typeface="Montserrat SemiBold"/>
                  </a:rPr>
                  <a:t>Producer API</a:t>
                </a:r>
                <a:endParaRPr sz="950">
                  <a:solidFill>
                    <a:srgbClr val="040531"/>
                  </a:solidFill>
                  <a:latin typeface="Montserrat SemiBold"/>
                  <a:ea typeface="Montserrat SemiBold"/>
                  <a:cs typeface="Montserrat SemiBold"/>
                  <a:sym typeface="Montserrat SemiBold"/>
                </a:endParaRPr>
              </a:p>
            </p:txBody>
          </p:sp>
        </p:grpSp>
      </p:grpSp>
      <p:grpSp>
        <p:nvGrpSpPr>
          <p:cNvPr id="5235" name="Google Shape;5235;p123"/>
          <p:cNvGrpSpPr/>
          <p:nvPr/>
        </p:nvGrpSpPr>
        <p:grpSpPr>
          <a:xfrm>
            <a:off x="3839753" y="1072720"/>
            <a:ext cx="587250" cy="718340"/>
            <a:chOff x="13531976" y="2032065"/>
            <a:chExt cx="1174500" cy="1436680"/>
          </a:xfrm>
        </p:grpSpPr>
        <p:grpSp>
          <p:nvGrpSpPr>
            <p:cNvPr id="5236" name="Google Shape;5236;p123"/>
            <p:cNvGrpSpPr/>
            <p:nvPr/>
          </p:nvGrpSpPr>
          <p:grpSpPr>
            <a:xfrm>
              <a:off x="13658326" y="2032065"/>
              <a:ext cx="921781" cy="862672"/>
              <a:chOff x="8749413" y="10236763"/>
              <a:chExt cx="921781" cy="862672"/>
            </a:xfrm>
          </p:grpSpPr>
          <p:sp>
            <p:nvSpPr>
              <p:cNvPr id="5237" name="Google Shape;5237;p123"/>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5238" name="Google Shape;5238;p123"/>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5239" name="Google Shape;5239;p123"/>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5240" name="Google Shape;5240;p123"/>
            <p:cNvSpPr txBox="1"/>
            <p:nvPr/>
          </p:nvSpPr>
          <p:spPr>
            <a:xfrm>
              <a:off x="13531976"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Alice</a:t>
              </a:r>
              <a:endParaRPr sz="1200">
                <a:solidFill>
                  <a:srgbClr val="040531"/>
                </a:solidFill>
                <a:latin typeface="Montserrat"/>
                <a:ea typeface="Montserrat"/>
                <a:cs typeface="Montserrat"/>
                <a:sym typeface="Montserrat"/>
              </a:endParaRPr>
            </a:p>
          </p:txBody>
        </p:sp>
      </p:grpSp>
      <p:grpSp>
        <p:nvGrpSpPr>
          <p:cNvPr id="5241" name="Google Shape;5241;p123"/>
          <p:cNvGrpSpPr/>
          <p:nvPr/>
        </p:nvGrpSpPr>
        <p:grpSpPr>
          <a:xfrm>
            <a:off x="3839747" y="1791120"/>
            <a:ext cx="587250" cy="718340"/>
            <a:chOff x="15606813" y="2032065"/>
            <a:chExt cx="1174500" cy="1436680"/>
          </a:xfrm>
        </p:grpSpPr>
        <p:grpSp>
          <p:nvGrpSpPr>
            <p:cNvPr id="5242" name="Google Shape;5242;p123"/>
            <p:cNvGrpSpPr/>
            <p:nvPr/>
          </p:nvGrpSpPr>
          <p:grpSpPr>
            <a:xfrm>
              <a:off x="15733176" y="2032065"/>
              <a:ext cx="921781" cy="862672"/>
              <a:chOff x="8749413" y="10236763"/>
              <a:chExt cx="921781" cy="862672"/>
            </a:xfrm>
          </p:grpSpPr>
          <p:sp>
            <p:nvSpPr>
              <p:cNvPr id="5243" name="Google Shape;5243;p123"/>
              <p:cNvSpPr/>
              <p:nvPr/>
            </p:nvSpPr>
            <p:spPr>
              <a:xfrm>
                <a:off x="8749413" y="10833102"/>
                <a:ext cx="575234" cy="82327"/>
              </a:xfrm>
              <a:custGeom>
                <a:avLst/>
                <a:gdLst/>
                <a:ahLst/>
                <a:cxnLst/>
                <a:rect l="l" t="t" r="r" b="b"/>
                <a:pathLst>
                  <a:path w="3270" h="468" extrusionOk="0">
                    <a:moveTo>
                      <a:pt x="1" y="1"/>
                    </a:moveTo>
                    <a:lnTo>
                      <a:pt x="3269" y="1"/>
                    </a:lnTo>
                    <a:lnTo>
                      <a:pt x="3269" y="467"/>
                    </a:lnTo>
                    <a:lnTo>
                      <a:pt x="1" y="467"/>
                    </a:lnTo>
                    <a:close/>
                  </a:path>
                </a:pathLst>
              </a:custGeom>
              <a:gradFill>
                <a:gsLst>
                  <a:gs pos="0">
                    <a:srgbClr val="38CCED">
                      <a:alpha val="29411"/>
                      <a:alpha val="29409"/>
                    </a:srgbClr>
                  </a:gs>
                  <a:gs pos="100000">
                    <a:srgbClr val="38CCED">
                      <a:alpha val="29409"/>
                    </a:srgbClr>
                  </a:gs>
                </a:gsLst>
                <a:lin ang="0" scaled="0"/>
              </a:gradFill>
              <a:ln>
                <a:noFill/>
              </a:ln>
            </p:spPr>
            <p:txBody>
              <a:bodyPr spcFirstLastPara="1" wrap="square" lIns="45713" tIns="45713" rIns="45713" bIns="45713" anchor="ctr" anchorCtr="0">
                <a:noAutofit/>
              </a:bodyPr>
              <a:lstStyle/>
              <a:p>
                <a:endParaRPr sz="900"/>
              </a:p>
            </p:txBody>
          </p:sp>
          <p:sp>
            <p:nvSpPr>
              <p:cNvPr id="5244" name="Google Shape;5244;p123"/>
              <p:cNvSpPr/>
              <p:nvPr/>
            </p:nvSpPr>
            <p:spPr>
              <a:xfrm>
                <a:off x="8811861" y="10647515"/>
                <a:ext cx="859333" cy="451919"/>
              </a:xfrm>
              <a:custGeom>
                <a:avLst/>
                <a:gdLst/>
                <a:ahLst/>
                <a:cxnLst/>
                <a:rect l="l" t="t" r="r" b="b"/>
                <a:pathLst>
                  <a:path w="4885" h="2569" extrusionOk="0">
                    <a:moveTo>
                      <a:pt x="2447" y="355"/>
                    </a:moveTo>
                    <a:cubicBezTo>
                      <a:pt x="3502" y="355"/>
                      <a:pt x="4362" y="1149"/>
                      <a:pt x="4530" y="2223"/>
                    </a:cubicBezTo>
                    <a:lnTo>
                      <a:pt x="374" y="2223"/>
                    </a:lnTo>
                    <a:cubicBezTo>
                      <a:pt x="533" y="1149"/>
                      <a:pt x="1401" y="355"/>
                      <a:pt x="2447" y="355"/>
                    </a:cubicBezTo>
                    <a:close/>
                    <a:moveTo>
                      <a:pt x="2447" y="0"/>
                    </a:moveTo>
                    <a:cubicBezTo>
                      <a:pt x="1177" y="0"/>
                      <a:pt x="122" y="1009"/>
                      <a:pt x="10" y="2335"/>
                    </a:cubicBezTo>
                    <a:cubicBezTo>
                      <a:pt x="1" y="2400"/>
                      <a:pt x="19" y="2456"/>
                      <a:pt x="66" y="2503"/>
                    </a:cubicBezTo>
                    <a:cubicBezTo>
                      <a:pt x="113" y="2550"/>
                      <a:pt x="169" y="2568"/>
                      <a:pt x="234" y="2568"/>
                    </a:cubicBezTo>
                    <a:lnTo>
                      <a:pt x="4670" y="2568"/>
                    </a:lnTo>
                    <a:cubicBezTo>
                      <a:pt x="4726" y="2568"/>
                      <a:pt x="4782" y="2550"/>
                      <a:pt x="4828" y="2503"/>
                    </a:cubicBezTo>
                    <a:cubicBezTo>
                      <a:pt x="4875" y="2456"/>
                      <a:pt x="4885" y="2400"/>
                      <a:pt x="4885" y="2335"/>
                    </a:cubicBezTo>
                    <a:cubicBezTo>
                      <a:pt x="4772" y="1009"/>
                      <a:pt x="3717" y="0"/>
                      <a:pt x="2447"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5245" name="Google Shape;5245;p123"/>
              <p:cNvSpPr/>
              <p:nvPr/>
            </p:nvSpPr>
            <p:spPr>
              <a:xfrm>
                <a:off x="9036851" y="10236763"/>
                <a:ext cx="410932" cy="410932"/>
              </a:xfrm>
              <a:custGeom>
                <a:avLst/>
                <a:gdLst/>
                <a:ahLst/>
                <a:cxnLst/>
                <a:rect l="l" t="t" r="r" b="b"/>
                <a:pathLst>
                  <a:path w="2336" h="2336" extrusionOk="0">
                    <a:moveTo>
                      <a:pt x="1168" y="356"/>
                    </a:moveTo>
                    <a:cubicBezTo>
                      <a:pt x="1616" y="356"/>
                      <a:pt x="1990" y="720"/>
                      <a:pt x="1990" y="1168"/>
                    </a:cubicBezTo>
                    <a:cubicBezTo>
                      <a:pt x="1990" y="1626"/>
                      <a:pt x="1626" y="1990"/>
                      <a:pt x="1168" y="1990"/>
                    </a:cubicBezTo>
                    <a:cubicBezTo>
                      <a:pt x="711" y="1990"/>
                      <a:pt x="356" y="1626"/>
                      <a:pt x="356" y="1168"/>
                    </a:cubicBezTo>
                    <a:cubicBezTo>
                      <a:pt x="356" y="720"/>
                      <a:pt x="711" y="356"/>
                      <a:pt x="1168" y="356"/>
                    </a:cubicBezTo>
                    <a:close/>
                    <a:moveTo>
                      <a:pt x="1168" y="1"/>
                    </a:moveTo>
                    <a:cubicBezTo>
                      <a:pt x="524" y="1"/>
                      <a:pt x="1" y="533"/>
                      <a:pt x="1" y="1168"/>
                    </a:cubicBezTo>
                    <a:cubicBezTo>
                      <a:pt x="1" y="1812"/>
                      <a:pt x="524" y="2335"/>
                      <a:pt x="1168" y="2335"/>
                    </a:cubicBezTo>
                    <a:cubicBezTo>
                      <a:pt x="1813" y="2335"/>
                      <a:pt x="2336" y="1812"/>
                      <a:pt x="2336" y="1168"/>
                    </a:cubicBezTo>
                    <a:cubicBezTo>
                      <a:pt x="2336" y="533"/>
                      <a:pt x="1813" y="1"/>
                      <a:pt x="116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5246" name="Google Shape;5246;p123"/>
            <p:cNvSpPr txBox="1"/>
            <p:nvPr/>
          </p:nvSpPr>
          <p:spPr>
            <a:xfrm>
              <a:off x="15606813" y="2914775"/>
              <a:ext cx="1174500" cy="553970"/>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Bob</a:t>
              </a:r>
              <a:endParaRPr sz="1200">
                <a:solidFill>
                  <a:srgbClr val="040531"/>
                </a:solidFill>
                <a:latin typeface="Montserrat"/>
                <a:ea typeface="Montserrat"/>
                <a:cs typeface="Montserrat"/>
                <a:sym typeface="Montserrat"/>
              </a:endParaRPr>
            </a:p>
          </p:txBody>
        </p:sp>
      </p:grpSp>
      <p:sp>
        <p:nvSpPr>
          <p:cNvPr id="5247" name="Google Shape;5247;p123"/>
          <p:cNvSpPr txBox="1"/>
          <p:nvPr/>
        </p:nvSpPr>
        <p:spPr>
          <a:xfrm>
            <a:off x="4538078" y="1498850"/>
            <a:ext cx="1212300" cy="461651"/>
          </a:xfrm>
          <a:prstGeom prst="rect">
            <a:avLst/>
          </a:prstGeom>
          <a:noFill/>
          <a:ln>
            <a:noFill/>
          </a:ln>
        </p:spPr>
        <p:txBody>
          <a:bodyPr spcFirstLastPara="1" wrap="square" lIns="45713" tIns="45713" rIns="45713" bIns="45713" anchor="t" anchorCtr="0">
            <a:spAutoFit/>
          </a:bodyPr>
          <a:lstStyle/>
          <a:p>
            <a:pPr algn="ctr"/>
            <a:r>
              <a:rPr lang="en-US" sz="1200">
                <a:solidFill>
                  <a:srgbClr val="040531"/>
                </a:solidFill>
                <a:latin typeface="Montserrat"/>
                <a:ea typeface="Montserrat"/>
                <a:cs typeface="Montserrat"/>
                <a:sym typeface="Montserrat"/>
              </a:rPr>
              <a:t>transfer $10</a:t>
            </a:r>
            <a:br>
              <a:rPr lang="en-US" sz="1200">
                <a:solidFill>
                  <a:srgbClr val="040531"/>
                </a:solidFill>
                <a:latin typeface="Montserrat"/>
                <a:ea typeface="Montserrat"/>
                <a:cs typeface="Montserrat"/>
                <a:sym typeface="Montserrat"/>
              </a:rPr>
            </a:br>
            <a:r>
              <a:rPr lang="en-US" sz="1200">
                <a:solidFill>
                  <a:srgbClr val="040531"/>
                </a:solidFill>
                <a:latin typeface="Montserrat"/>
                <a:ea typeface="Montserrat"/>
                <a:cs typeface="Montserrat"/>
                <a:sym typeface="Montserrat"/>
              </a:rPr>
              <a:t>Alice → Bob</a:t>
            </a:r>
            <a:endParaRPr sz="1200">
              <a:solidFill>
                <a:srgbClr val="040531"/>
              </a:solidFill>
              <a:latin typeface="Montserrat"/>
              <a:ea typeface="Montserrat"/>
              <a:cs typeface="Montserrat"/>
              <a:sym typeface="Montserrat"/>
            </a:endParaRPr>
          </a:p>
        </p:txBody>
      </p:sp>
      <p:cxnSp>
        <p:nvCxnSpPr>
          <p:cNvPr id="5248" name="Google Shape;5248;p123"/>
          <p:cNvCxnSpPr>
            <a:stCxn id="5208" idx="1"/>
            <a:endCxn id="5249" idx="3"/>
          </p:cNvCxnSpPr>
          <p:nvPr/>
        </p:nvCxnSpPr>
        <p:spPr>
          <a:xfrm flipH="1">
            <a:off x="5570496" y="3575968"/>
            <a:ext cx="2360400" cy="76050"/>
          </a:xfrm>
          <a:prstGeom prst="bentConnector3">
            <a:avLst>
              <a:gd name="adj1" fmla="val 50000"/>
            </a:avLst>
          </a:prstGeom>
          <a:noFill/>
          <a:ln w="38100" cap="flat" cmpd="sng">
            <a:solidFill>
              <a:srgbClr val="0E68BC"/>
            </a:solidFill>
            <a:prstDash val="solid"/>
            <a:round/>
            <a:headEnd type="triangle" w="med" len="med"/>
            <a:tailEnd type="none" w="med" len="med"/>
          </a:ln>
        </p:spPr>
      </p:cxnSp>
      <p:cxnSp>
        <p:nvCxnSpPr>
          <p:cNvPr id="5250" name="Google Shape;5250;p123"/>
          <p:cNvCxnSpPr>
            <a:stCxn id="5212" idx="1"/>
            <a:endCxn id="5234" idx="3"/>
          </p:cNvCxnSpPr>
          <p:nvPr/>
        </p:nvCxnSpPr>
        <p:spPr>
          <a:xfrm rot="10800000">
            <a:off x="5570496" y="3780478"/>
            <a:ext cx="2360400" cy="847050"/>
          </a:xfrm>
          <a:prstGeom prst="bentConnector3">
            <a:avLst>
              <a:gd name="adj1" fmla="val 78887"/>
            </a:avLst>
          </a:prstGeom>
          <a:noFill/>
          <a:ln w="38100" cap="flat" cmpd="sng">
            <a:solidFill>
              <a:srgbClr val="0E68BC"/>
            </a:solidFill>
            <a:prstDash val="solid"/>
            <a:round/>
            <a:headEnd type="triangle" w="med" len="med"/>
            <a:tailEnd type="none" w="med" len="med"/>
          </a:ln>
        </p:spPr>
      </p:cxnSp>
      <p:sp>
        <p:nvSpPr>
          <p:cNvPr id="5251" name="Google Shape;5251;p123"/>
          <p:cNvSpPr/>
          <p:nvPr/>
        </p:nvSpPr>
        <p:spPr>
          <a:xfrm>
            <a:off x="5552490" y="3406140"/>
            <a:ext cx="174900" cy="915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52" name="Google Shape;5252;p123"/>
          <p:cNvSpPr/>
          <p:nvPr/>
        </p:nvSpPr>
        <p:spPr>
          <a:xfrm>
            <a:off x="5395590" y="3867329"/>
            <a:ext cx="174900" cy="915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cxnSp>
        <p:nvCxnSpPr>
          <p:cNvPr id="5253" name="Google Shape;5253;p123"/>
          <p:cNvCxnSpPr>
            <a:stCxn id="5254" idx="3"/>
            <a:endCxn id="5209" idx="1"/>
          </p:cNvCxnSpPr>
          <p:nvPr/>
        </p:nvCxnSpPr>
        <p:spPr>
          <a:xfrm rot="10800000" flipH="1">
            <a:off x="7022205" y="3758874"/>
            <a:ext cx="909300" cy="1433850"/>
          </a:xfrm>
          <a:prstGeom prst="bentConnector3">
            <a:avLst>
              <a:gd name="adj1" fmla="val 38668"/>
            </a:avLst>
          </a:prstGeom>
          <a:noFill/>
          <a:ln w="38100" cap="flat" cmpd="sng">
            <a:solidFill>
              <a:srgbClr val="0E68BC"/>
            </a:solidFill>
            <a:prstDash val="solid"/>
            <a:round/>
            <a:headEnd type="triangle" w="med" len="med"/>
            <a:tailEnd type="none" w="med" len="med"/>
          </a:ln>
        </p:spPr>
      </p:cxnSp>
      <p:cxnSp>
        <p:nvCxnSpPr>
          <p:cNvPr id="5255" name="Google Shape;5255;p123"/>
          <p:cNvCxnSpPr>
            <a:stCxn id="5254" idx="3"/>
            <a:endCxn id="5213" idx="1"/>
          </p:cNvCxnSpPr>
          <p:nvPr/>
        </p:nvCxnSpPr>
        <p:spPr>
          <a:xfrm rot="10800000" flipH="1">
            <a:off x="7022205" y="4764624"/>
            <a:ext cx="908700" cy="428100"/>
          </a:xfrm>
          <a:prstGeom prst="bentConnector3">
            <a:avLst>
              <a:gd name="adj1" fmla="val 49898"/>
            </a:avLst>
          </a:prstGeom>
          <a:noFill/>
          <a:ln w="38100" cap="flat" cmpd="sng">
            <a:solidFill>
              <a:srgbClr val="0E68BC"/>
            </a:solidFill>
            <a:prstDash val="solid"/>
            <a:round/>
            <a:headEnd type="triangle" w="med" len="med"/>
            <a:tailEnd type="none" w="med" len="med"/>
          </a:ln>
        </p:spPr>
      </p:cxnSp>
      <p:sp>
        <p:nvSpPr>
          <p:cNvPr id="5249" name="Google Shape;5249;p123"/>
          <p:cNvSpPr/>
          <p:nvPr/>
        </p:nvSpPr>
        <p:spPr>
          <a:xfrm>
            <a:off x="5395590" y="3606310"/>
            <a:ext cx="174900" cy="91500"/>
          </a:xfrm>
          <a:prstGeom prst="roundRect">
            <a:avLst>
              <a:gd name="adj" fmla="val 4488"/>
            </a:avLst>
          </a:prstGeom>
          <a:noFill/>
          <a:ln>
            <a:noFill/>
          </a:ln>
        </p:spPr>
        <p:txBody>
          <a:bodyPr spcFirstLastPara="1" wrap="square" lIns="45713" tIns="45713" rIns="45713" bIns="45713" anchor="ctr" anchorCtr="0">
            <a:noAutofit/>
          </a:bodyPr>
          <a:lstStyle/>
          <a:p>
            <a:endParaRPr sz="900"/>
          </a:p>
        </p:txBody>
      </p:sp>
      <p:sp>
        <p:nvSpPr>
          <p:cNvPr id="5256" name="Google Shape;5256;p123"/>
          <p:cNvSpPr txBox="1"/>
          <p:nvPr/>
        </p:nvSpPr>
        <p:spPr>
          <a:xfrm>
            <a:off x="3701796" y="3329375"/>
            <a:ext cx="2007150" cy="246207"/>
          </a:xfrm>
          <a:prstGeom prst="rect">
            <a:avLst/>
          </a:prstGeom>
          <a:noFill/>
          <a:ln>
            <a:noFill/>
          </a:ln>
        </p:spPr>
        <p:txBody>
          <a:bodyPr spcFirstLastPara="1" wrap="square" lIns="0" tIns="45713" rIns="0" bIns="45713" anchor="t" anchorCtr="0">
            <a:spAutoFit/>
          </a:bodyPr>
          <a:lstStyle/>
          <a:p>
            <a:pPr algn="ctr"/>
            <a:r>
              <a:rPr lang="en-US" sz="1000" b="1">
                <a:solidFill>
                  <a:srgbClr val="6144D7"/>
                </a:solidFill>
                <a:latin typeface="Source Code Pro"/>
                <a:ea typeface="Source Code Pro"/>
                <a:cs typeface="Source Code Pro"/>
                <a:sym typeface="Source Code Pro"/>
              </a:rPr>
              <a:t>transactional.id=</a:t>
            </a:r>
            <a:r>
              <a:rPr lang="en-US" sz="1000" b="1">
                <a:solidFill>
                  <a:schemeClr val="accent3"/>
                </a:solidFill>
                <a:latin typeface="Source Code Pro"/>
                <a:ea typeface="Source Code Pro"/>
                <a:cs typeface="Source Code Pro"/>
                <a:sym typeface="Source Code Pro"/>
              </a:rPr>
              <a:t>'</a:t>
            </a:r>
            <a:r>
              <a:rPr lang="en-US" sz="1000" b="1">
                <a:solidFill>
                  <a:srgbClr val="6144D7"/>
                </a:solidFill>
                <a:latin typeface="Source Code Pro"/>
                <a:ea typeface="Source Code Pro"/>
                <a:cs typeface="Source Code Pro"/>
                <a:sym typeface="Source Code Pro"/>
              </a:rPr>
              <a:t>fund-tr</a:t>
            </a:r>
            <a:r>
              <a:rPr lang="en-US" sz="1000" b="1">
                <a:solidFill>
                  <a:schemeClr val="accent3"/>
                </a:solidFill>
                <a:latin typeface="Source Code Pro"/>
                <a:ea typeface="Source Code Pro"/>
                <a:cs typeface="Source Code Pro"/>
                <a:sym typeface="Source Code Pro"/>
              </a:rPr>
              <a:t>'</a:t>
            </a:r>
            <a:endParaRPr sz="1000" b="1">
              <a:solidFill>
                <a:srgbClr val="6144D7"/>
              </a:solidFill>
              <a:latin typeface="Source Code Pro"/>
              <a:ea typeface="Source Code Pro"/>
              <a:cs typeface="Source Code Pro"/>
              <a:sym typeface="Source Code Pro"/>
            </a:endParaRPr>
          </a:p>
        </p:txBody>
      </p:sp>
      <p:sp>
        <p:nvSpPr>
          <p:cNvPr id="5257" name="Google Shape;5257;p123"/>
          <p:cNvSpPr/>
          <p:nvPr/>
        </p:nvSpPr>
        <p:spPr>
          <a:xfrm>
            <a:off x="3708488" y="4719774"/>
            <a:ext cx="2037450" cy="945900"/>
          </a:xfrm>
          <a:prstGeom prst="roundRect">
            <a:avLst>
              <a:gd name="adj" fmla="val 4202"/>
            </a:avLst>
          </a:prstGeom>
          <a:solidFill>
            <a:srgbClr val="F4FCFF"/>
          </a:solidFill>
          <a:ln w="19050" cap="flat" cmpd="sng">
            <a:solidFill>
              <a:srgbClr val="040531"/>
            </a:solidFill>
            <a:prstDash val="solid"/>
            <a:round/>
            <a:headEnd type="none" w="sm" len="sm"/>
            <a:tailEnd type="none" w="sm" len="sm"/>
          </a:ln>
        </p:spPr>
        <p:txBody>
          <a:bodyPr spcFirstLastPara="1" wrap="square" lIns="121900" tIns="121900" rIns="121900" bIns="121900" anchor="ctr" anchorCtr="0">
            <a:noAutofit/>
          </a:bodyPr>
          <a:lstStyle/>
          <a:p>
            <a:pPr algn="ctr"/>
            <a:r>
              <a:rPr lang="en-US" sz="1500">
                <a:solidFill>
                  <a:srgbClr val="040531"/>
                </a:solidFill>
                <a:latin typeface="Montserrat SemiBold"/>
                <a:ea typeface="Montserrat SemiBold"/>
                <a:cs typeface="Montserrat SemiBold"/>
                <a:sym typeface="Montserrat SemiBold"/>
              </a:rPr>
              <a:t>External System</a:t>
            </a:r>
            <a:endParaRPr sz="1500">
              <a:solidFill>
                <a:srgbClr val="040531"/>
              </a:solidFill>
              <a:latin typeface="Montserrat SemiBold"/>
              <a:ea typeface="Montserrat SemiBold"/>
              <a:cs typeface="Montserrat SemiBold"/>
              <a:sym typeface="Montserrat SemiBold"/>
            </a:endParaRPr>
          </a:p>
        </p:txBody>
      </p:sp>
      <p:pic>
        <p:nvPicPr>
          <p:cNvPr id="5254" name="Google Shape;5254;p123"/>
          <p:cNvPicPr preferRelativeResize="0"/>
          <p:nvPr/>
        </p:nvPicPr>
        <p:blipFill>
          <a:blip r:embed="rId2"/>
          <a:stretch>
            <a:fillRect/>
          </a:stretch>
        </p:blipFill>
        <p:spPr>
          <a:xfrm>
            <a:off x="6336405" y="4849824"/>
            <a:ext cx="685800" cy="685800"/>
          </a:xfrm>
          <a:prstGeom prst="rect">
            <a:avLst/>
          </a:prstGeom>
          <a:noFill/>
          <a:ln>
            <a:noFill/>
          </a:ln>
        </p:spPr>
      </p:pic>
      <p:sp>
        <p:nvSpPr>
          <p:cNvPr id="5258" name="Google Shape;5258;p123"/>
          <p:cNvSpPr txBox="1"/>
          <p:nvPr/>
        </p:nvSpPr>
        <p:spPr>
          <a:xfrm>
            <a:off x="6215280" y="5454396"/>
            <a:ext cx="928050" cy="461651"/>
          </a:xfrm>
          <a:prstGeom prst="rect">
            <a:avLst/>
          </a:prstGeom>
          <a:noFill/>
          <a:ln>
            <a:noFill/>
          </a:ln>
        </p:spPr>
        <p:txBody>
          <a:bodyPr spcFirstLastPara="1" wrap="square" lIns="45713" tIns="45713" rIns="45713" bIns="45713" anchor="t" anchorCtr="0">
            <a:spAutoFit/>
          </a:bodyPr>
          <a:lstStyle/>
          <a:p>
            <a:pPr algn="ctr"/>
            <a:r>
              <a:rPr lang="en-US" sz="1200">
                <a:solidFill>
                  <a:schemeClr val="dk2"/>
                </a:solidFill>
                <a:latin typeface="Montserrat SemiBold"/>
                <a:ea typeface="Montserrat SemiBold"/>
                <a:cs typeface="Montserrat SemiBold"/>
                <a:sym typeface="Montserrat SemiBold"/>
              </a:rPr>
              <a:t>Kafka Connect</a:t>
            </a:r>
            <a:endParaRPr sz="1200">
              <a:solidFill>
                <a:schemeClr val="dk2"/>
              </a:solidFill>
              <a:latin typeface="Montserrat SemiBold"/>
              <a:ea typeface="Montserrat SemiBold"/>
              <a:cs typeface="Montserrat SemiBold"/>
              <a:sym typeface="Montserrat SemiBold"/>
            </a:endParaRPr>
          </a:p>
        </p:txBody>
      </p:sp>
      <p:cxnSp>
        <p:nvCxnSpPr>
          <p:cNvPr id="5259" name="Google Shape;5259;p123"/>
          <p:cNvCxnSpPr>
            <a:stCxn id="5257" idx="3"/>
            <a:endCxn id="5254" idx="1"/>
          </p:cNvCxnSpPr>
          <p:nvPr/>
        </p:nvCxnSpPr>
        <p:spPr>
          <a:xfrm>
            <a:off x="5745938" y="5192724"/>
            <a:ext cx="590400" cy="300"/>
          </a:xfrm>
          <a:prstGeom prst="bentConnector3">
            <a:avLst>
              <a:gd name="adj1" fmla="val 50006"/>
            </a:avLst>
          </a:prstGeom>
          <a:noFill/>
          <a:ln w="38100" cap="flat" cmpd="sng">
            <a:solidFill>
              <a:srgbClr val="0E68BC"/>
            </a:solidFill>
            <a:prstDash val="solid"/>
            <a:round/>
            <a:headEnd type="triangle" w="med" len="med"/>
            <a:tailEnd type="none" w="med" len="med"/>
          </a:ln>
        </p:spPr>
      </p:cxnSp>
      <p:graphicFrame>
        <p:nvGraphicFramePr>
          <p:cNvPr id="5260" name="Google Shape;5260;p123"/>
          <p:cNvGraphicFramePr/>
          <p:nvPr/>
        </p:nvGraphicFramePr>
        <p:xfrm>
          <a:off x="7633716" y="2058960"/>
          <a:ext cx="1988827" cy="196600"/>
        </p:xfrm>
        <a:graphic>
          <a:graphicData uri="http://schemas.openxmlformats.org/drawingml/2006/table">
            <a:tbl>
              <a:tblPr>
                <a:noFill/>
              </a:tblPr>
              <a:tblGrid>
                <a:gridCol w="922163"/>
                <a:gridCol w="199913"/>
                <a:gridCol w="175713"/>
                <a:gridCol w="193125"/>
                <a:gridCol w="179425"/>
                <a:gridCol w="318488"/>
              </a:tblGrid>
              <a:tr h="196600">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'fund-tr'=&gt;pid e0</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AE1B85"/>
                    </a:solidFill>
                  </a:tcPr>
                </a:tc>
                <a:tc>
                  <a:txBody>
                    <a:bodyPr/>
                    <a:lstStyle/>
                    <a:p>
                      <a:pPr marL="0" lvl="0" indent="0" algn="ctr" rtl="0">
                        <a:spcBef>
                          <a:spcPts val="0"/>
                        </a:spcBef>
                        <a:spcAft>
                          <a:spcPts val="0"/>
                        </a:spcAft>
                        <a:buNone/>
                      </a:pPr>
                      <a:r>
                        <a:rPr lang="en-US" sz="800" b="1">
                          <a:solidFill>
                            <a:srgbClr val="FFFFFF"/>
                          </a:solidFill>
                          <a:latin typeface="Montserrat"/>
                          <a:ea typeface="Montserrat"/>
                          <a:cs typeface="Montserrat"/>
                          <a:sym typeface="Montserrat"/>
                        </a:rPr>
                        <a:t>P0</a:t>
                      </a:r>
                      <a:endParaRPr sz="800" b="1">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AE1B85"/>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P1</a:t>
                      </a:r>
                      <a:endParaRPr sz="800"/>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P7</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800" b="1">
                          <a:solidFill>
                            <a:schemeClr val="lt1"/>
                          </a:solidFill>
                          <a:latin typeface="Montserrat"/>
                          <a:ea typeface="Montserrat"/>
                          <a:cs typeface="Montserrat"/>
                          <a:sym typeface="Montserrat"/>
                        </a:rPr>
                        <a:t>C</a:t>
                      </a: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b="1">
                        <a:solidFill>
                          <a:schemeClr val="lt1"/>
                        </a:solidFill>
                        <a:latin typeface="Montserrat"/>
                        <a:ea typeface="Montserrat"/>
                        <a:cs typeface="Montserrat"/>
                        <a:sym typeface="Montserrat"/>
                      </a:endParaRPr>
                    </a:p>
                  </a:txBody>
                  <a:tcPr marL="0" marR="0" marT="0" marB="0" anchor="ctr">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chemeClr val="lt1"/>
                    </a:solidFill>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2946"/>
          </a:xfrm>
        </p:spPr>
        <p:txBody>
          <a:bodyPr>
            <a:normAutofit fontScale="90000"/>
          </a:bodyPr>
          <a:lstStyle/>
          <a:p>
            <a:r>
              <a:rPr lang="en-US" dirty="0"/>
              <a:t>Kafka features</a:t>
            </a:r>
            <a:endParaRPr lang="en-US" dirty="0"/>
          </a:p>
        </p:txBody>
      </p:sp>
      <p:sp>
        <p:nvSpPr>
          <p:cNvPr id="3" name="Content Placeholder 2"/>
          <p:cNvSpPr>
            <a:spLocks noGrp="1"/>
          </p:cNvSpPr>
          <p:nvPr>
            <p:ph idx="1"/>
          </p:nvPr>
        </p:nvSpPr>
        <p:spPr>
          <a:xfrm>
            <a:off x="665018" y="1030778"/>
            <a:ext cx="10688782" cy="5146185"/>
          </a:xfrm>
        </p:spPr>
        <p:txBody>
          <a:bodyPr>
            <a:normAutofit fontScale="92500" lnSpcReduction="10000"/>
          </a:bodyPr>
          <a:lstStyle/>
          <a:p>
            <a:r>
              <a:rPr lang="en-US" dirty="0"/>
              <a:t>Scalable</a:t>
            </a:r>
            <a:br>
              <a:rPr lang="en-US" dirty="0"/>
            </a:br>
            <a:r>
              <a:rPr lang="en-US" dirty="0"/>
              <a:t>  Horizontal scaling is done by adding new brokers to existing clusters.</a:t>
            </a:r>
            <a:endParaRPr lang="en-US" dirty="0"/>
          </a:p>
          <a:p>
            <a:r>
              <a:rPr lang="en-US" dirty="0"/>
              <a:t>Fault tolerance.</a:t>
            </a:r>
            <a:br>
              <a:rPr lang="en-US" dirty="0"/>
            </a:br>
            <a:r>
              <a:rPr lang="en-US" dirty="0"/>
              <a:t>  Kafka cluster can handle failures because distributed nature.</a:t>
            </a:r>
            <a:endParaRPr lang="en-US" dirty="0"/>
          </a:p>
          <a:p>
            <a:r>
              <a:rPr lang="en-US" dirty="0"/>
              <a:t>Durable</a:t>
            </a:r>
            <a:br>
              <a:rPr lang="en-US" dirty="0"/>
            </a:br>
            <a:r>
              <a:rPr lang="en-US" dirty="0"/>
              <a:t>  Kafka uses Distributed commit log which means message persists on                 disk as fast as possible.</a:t>
            </a:r>
            <a:endParaRPr lang="en-US" dirty="0"/>
          </a:p>
          <a:p>
            <a:r>
              <a:rPr lang="en-US" dirty="0"/>
              <a:t>Performance</a:t>
            </a:r>
            <a:br>
              <a:rPr lang="en-US" dirty="0"/>
            </a:br>
            <a:r>
              <a:rPr lang="en-US" dirty="0"/>
              <a:t>High throughput for both publishing and subscribing massage .</a:t>
            </a:r>
            <a:endParaRPr lang="en-US" dirty="0"/>
          </a:p>
          <a:p>
            <a:r>
              <a:rPr lang="en-US" dirty="0"/>
              <a:t>Zero Down Time</a:t>
            </a:r>
            <a:br>
              <a:rPr lang="en-US" dirty="0"/>
            </a:br>
            <a:r>
              <a:rPr lang="en-US" dirty="0"/>
              <a:t>It ensures zero downtime when required number of brokers are present in the cluster.</a:t>
            </a:r>
            <a:br>
              <a:rPr lang="en-US" dirty="0"/>
            </a:b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9028"/>
          </a:xfrm>
        </p:spPr>
        <p:txBody>
          <a:bodyPr>
            <a:normAutofit fontScale="90000"/>
          </a:bodyPr>
          <a:lstStyle/>
          <a:p>
            <a:r>
              <a:rPr lang="en-US" dirty="0"/>
              <a:t>Kafka Guarantees</a:t>
            </a:r>
            <a:endParaRPr lang="en-US" dirty="0"/>
          </a:p>
        </p:txBody>
      </p:sp>
      <p:sp>
        <p:nvSpPr>
          <p:cNvPr id="3" name="Content Placeholder 2"/>
          <p:cNvSpPr>
            <a:spLocks noGrp="1"/>
          </p:cNvSpPr>
          <p:nvPr>
            <p:ph idx="1"/>
          </p:nvPr>
        </p:nvSpPr>
        <p:spPr>
          <a:xfrm>
            <a:off x="631767" y="1014154"/>
            <a:ext cx="10722033" cy="5336770"/>
          </a:xfrm>
        </p:spPr>
        <p:txBody>
          <a:bodyPr/>
          <a:lstStyle/>
          <a:p>
            <a:r>
              <a:rPr lang="en-US" dirty="0"/>
              <a:t>Consumer read massage in the order in a topic-partition.</a:t>
            </a:r>
            <a:endParaRPr lang="en-US" dirty="0"/>
          </a:p>
          <a:p>
            <a:r>
              <a:rPr lang="en-US" dirty="0"/>
              <a:t>With a replication factor of N producers and consumer can tolerate up to N-1 brokers being down.</a:t>
            </a:r>
            <a:endParaRPr lang="en-US" dirty="0"/>
          </a:p>
          <a:p>
            <a:r>
              <a:rPr lang="en-US" dirty="0"/>
              <a:t>For replication factor of 3a</a:t>
            </a:r>
            <a:br>
              <a:rPr lang="en-US" dirty="0"/>
            </a:br>
            <a:r>
              <a:rPr lang="en-US" dirty="0"/>
              <a:t>allows for one broker to be taken down for maintenance.</a:t>
            </a:r>
            <a:br>
              <a:rPr lang="en-US" dirty="0"/>
            </a:br>
            <a:r>
              <a:rPr lang="en-US" dirty="0"/>
              <a:t>Allows for another to be taken down unexpectedly.</a:t>
            </a:r>
            <a:endParaRPr lang="en-US" dirty="0"/>
          </a:p>
          <a:p>
            <a:r>
              <a:rPr lang="en-US" dirty="0"/>
              <a:t>As long as the number of partition remains constant for a topic(no new partition), the same key will always go to the same partition</a:t>
            </a:r>
            <a:endParaRPr lang="en-US" dirty="0"/>
          </a:p>
          <a:p>
            <a:r>
              <a:rPr lang="en-US" dirty="0"/>
              <a:t>Massage delivery guarantees (producer delivery and consumer receipt)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9615"/>
            <a:ext cx="10515600" cy="748780"/>
          </a:xfrm>
        </p:spPr>
        <p:txBody>
          <a:bodyPr/>
          <a:lstStyle/>
          <a:p>
            <a:r>
              <a:rPr lang="en-US" dirty="0"/>
              <a:t>A high-level Architecture</a:t>
            </a:r>
            <a:endParaRPr lang="en-US" dirty="0"/>
          </a:p>
        </p:txBody>
      </p:sp>
      <p:pic>
        <p:nvPicPr>
          <p:cNvPr id="4" name="Content Placeholder 3"/>
          <p:cNvPicPr>
            <a:picLocks noGrp="1" noChangeAspect="1"/>
          </p:cNvPicPr>
          <p:nvPr>
            <p:ph idx="1"/>
          </p:nvPr>
        </p:nvPicPr>
        <p:blipFill>
          <a:blip r:embed="rId1"/>
          <a:stretch>
            <a:fillRect/>
          </a:stretch>
        </p:blipFill>
        <p:spPr>
          <a:xfrm>
            <a:off x="2082338" y="1299045"/>
            <a:ext cx="7475047" cy="493776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66"/>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Kafka Manages Data &amp; Metadata Separately</a:t>
            </a:r>
            <a:endParaRPr dirty="0"/>
          </a:p>
        </p:txBody>
      </p:sp>
      <p:sp>
        <p:nvSpPr>
          <p:cNvPr id="1849" name="Google Shape;1849;p66"/>
          <p:cNvSpPr/>
          <p:nvPr/>
        </p:nvSpPr>
        <p:spPr>
          <a:xfrm>
            <a:off x="666750" y="1665863"/>
            <a:ext cx="10858500" cy="39732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274313" tIns="45713" rIns="502913" bIns="45713" anchor="t" anchorCtr="0">
            <a:noAutofit/>
          </a:bodyPr>
          <a:lstStyle/>
          <a:p>
            <a:r>
              <a:rPr lang="en-US" sz="2400">
                <a:solidFill>
                  <a:schemeClr val="dk2"/>
                </a:solidFill>
                <a:latin typeface="Montserrat"/>
                <a:ea typeface="Montserrat"/>
                <a:cs typeface="Montserrat"/>
                <a:sym typeface="Montserrat"/>
              </a:rPr>
              <a:t>Kafka Cluster</a:t>
            </a:r>
            <a:endParaRPr sz="2400">
              <a:solidFill>
                <a:schemeClr val="dk2"/>
              </a:solidFill>
              <a:latin typeface="Montserrat"/>
              <a:ea typeface="Montserrat"/>
              <a:cs typeface="Montserrat"/>
              <a:sym typeface="Montserrat"/>
            </a:endParaRPr>
          </a:p>
        </p:txBody>
      </p:sp>
      <p:grpSp>
        <p:nvGrpSpPr>
          <p:cNvPr id="1850" name="Google Shape;1850;p66"/>
          <p:cNvGrpSpPr/>
          <p:nvPr/>
        </p:nvGrpSpPr>
        <p:grpSpPr>
          <a:xfrm>
            <a:off x="8056504" y="2655918"/>
            <a:ext cx="1499510" cy="2403510"/>
            <a:chOff x="12793080" y="4671807"/>
            <a:chExt cx="2999020" cy="4807020"/>
          </a:xfrm>
        </p:grpSpPr>
        <p:sp>
          <p:nvSpPr>
            <p:cNvPr id="1851" name="Google Shape;1851;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852" name="Google Shape;1852;p66"/>
            <p:cNvGrpSpPr/>
            <p:nvPr/>
          </p:nvGrpSpPr>
          <p:grpSpPr>
            <a:xfrm>
              <a:off x="14178219" y="7077456"/>
              <a:ext cx="914430" cy="991704"/>
              <a:chOff x="5715755" y="6011791"/>
              <a:chExt cx="727297" cy="793109"/>
            </a:xfrm>
          </p:grpSpPr>
          <p:sp>
            <p:nvSpPr>
              <p:cNvPr id="1853" name="Google Shape;1853;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854" name="Google Shape;1854;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55" name="Google Shape;1855;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56" name="Google Shape;1856;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57" name="Google Shape;1857;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58" name="Google Shape;1858;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59" name="Google Shape;1859;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60" name="Google Shape;1860;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61" name="Google Shape;1861;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62" name="Google Shape;1862;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863" name="Google Shape;1863;p66"/>
            <p:cNvSpPr/>
            <p:nvPr/>
          </p:nvSpPr>
          <p:spPr>
            <a:xfrm>
              <a:off x="13355200" y="5184648"/>
              <a:ext cx="2377500" cy="9144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22850" rIns="45713" bIns="45713" anchor="t" anchorCtr="0">
              <a:noAutofit/>
            </a:bodyPr>
            <a:lstStyle/>
            <a:p>
              <a:pPr algn="ctr"/>
              <a:r>
                <a:rPr lang="en-US" sz="1500">
                  <a:solidFill>
                    <a:schemeClr val="dk2"/>
                  </a:solidFill>
                  <a:latin typeface="Montserrat"/>
                  <a:ea typeface="Montserrat"/>
                  <a:cs typeface="Montserrat"/>
                  <a:sym typeface="Montserrat"/>
                </a:rPr>
                <a:t>Controller</a:t>
              </a:r>
              <a:endParaRPr sz="1200">
                <a:solidFill>
                  <a:schemeClr val="dk2"/>
                </a:solidFill>
                <a:latin typeface="Montserrat"/>
                <a:ea typeface="Montserrat"/>
                <a:cs typeface="Montserrat"/>
                <a:sym typeface="Montserrat"/>
              </a:endParaRPr>
            </a:p>
            <a:p>
              <a:pPr algn="ctr"/>
              <a:endParaRPr sz="1500">
                <a:solidFill>
                  <a:schemeClr val="dk2"/>
                </a:solidFill>
                <a:latin typeface="Montserrat"/>
                <a:ea typeface="Montserrat"/>
                <a:cs typeface="Montserrat"/>
                <a:sym typeface="Montserrat"/>
              </a:endParaRPr>
            </a:p>
          </p:txBody>
        </p:sp>
        <p:sp>
          <p:nvSpPr>
            <p:cNvPr id="1864" name="Google Shape;1864;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865" name="Google Shape;1865;p66"/>
            <p:cNvGrpSpPr/>
            <p:nvPr/>
          </p:nvGrpSpPr>
          <p:grpSpPr>
            <a:xfrm>
              <a:off x="12793080" y="4671807"/>
              <a:ext cx="694200" cy="4807020"/>
              <a:chOff x="6049692" y="4671807"/>
              <a:chExt cx="694200" cy="4807020"/>
            </a:xfrm>
          </p:grpSpPr>
          <p:cxnSp>
            <p:nvCxnSpPr>
              <p:cNvPr id="1866" name="Google Shape;1866;p66"/>
              <p:cNvCxnSpPr>
                <a:stCxn id="1867" idx="1"/>
              </p:cNvCxnSpPr>
              <p:nvPr/>
            </p:nvCxnSpPr>
            <p:spPr>
              <a:xfrm rot="10800000">
                <a:off x="6057792" y="4671807"/>
                <a:ext cx="411900" cy="974400"/>
              </a:xfrm>
              <a:prstGeom prst="bentConnector2">
                <a:avLst/>
              </a:prstGeom>
              <a:noFill/>
              <a:ln w="38100" cap="flat" cmpd="sng">
                <a:solidFill>
                  <a:schemeClr val="dk2"/>
                </a:solidFill>
                <a:prstDash val="dash"/>
                <a:round/>
                <a:headEnd type="none" w="med" len="med"/>
                <a:tailEnd type="none" w="med" len="med"/>
              </a:ln>
            </p:spPr>
          </p:cxnSp>
          <p:cxnSp>
            <p:nvCxnSpPr>
              <p:cNvPr id="1868" name="Google Shape;1868;p66"/>
              <p:cNvCxnSpPr>
                <a:stCxn id="1869" idx="1"/>
              </p:cNvCxnSpPr>
              <p:nvPr/>
            </p:nvCxnSpPr>
            <p:spPr>
              <a:xfrm flipH="1">
                <a:off x="6049692" y="8663727"/>
                <a:ext cx="420000" cy="815100"/>
              </a:xfrm>
              <a:prstGeom prst="bentConnector2">
                <a:avLst/>
              </a:prstGeom>
              <a:noFill/>
              <a:ln w="38100" cap="flat" cmpd="sng">
                <a:solidFill>
                  <a:schemeClr val="dk2"/>
                </a:solidFill>
                <a:prstDash val="dash"/>
                <a:round/>
                <a:headEnd type="none" w="med" len="med"/>
                <a:tailEnd type="none" w="med" len="med"/>
              </a:ln>
            </p:spPr>
          </p:cxnSp>
          <p:sp>
            <p:nvSpPr>
              <p:cNvPr id="1867" name="Google Shape;1867;p66"/>
              <p:cNvSpPr/>
              <p:nvPr/>
            </p:nvSpPr>
            <p:spPr>
              <a:xfrm>
                <a:off x="6469692" y="5486157"/>
                <a:ext cx="274200" cy="320100"/>
              </a:xfrm>
              <a:prstGeom prst="flowChartDelay">
                <a:avLst/>
              </a:prstGeom>
              <a:solidFill>
                <a:schemeClr val="accent5"/>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869" name="Google Shape;1869;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1870" name="Google Shape;1870;p66"/>
          <p:cNvGrpSpPr/>
          <p:nvPr/>
        </p:nvGrpSpPr>
        <p:grpSpPr>
          <a:xfrm>
            <a:off x="955739" y="4992863"/>
            <a:ext cx="9281162" cy="137100"/>
            <a:chOff x="1911477" y="9986013"/>
            <a:chExt cx="18562323" cy="274200"/>
          </a:xfrm>
        </p:grpSpPr>
        <p:cxnSp>
          <p:nvCxnSpPr>
            <p:cNvPr id="1871" name="Google Shape;1871;p66"/>
            <p:cNvCxnSpPr/>
            <p:nvPr/>
          </p:nvCxnSpPr>
          <p:spPr>
            <a:xfrm>
              <a:off x="2185674" y="10122963"/>
              <a:ext cx="18013800" cy="300"/>
            </a:xfrm>
            <a:prstGeom prst="straightConnector1">
              <a:avLst/>
            </a:prstGeom>
            <a:noFill/>
            <a:ln w="38100" cap="flat" cmpd="sng">
              <a:solidFill>
                <a:schemeClr val="dk2"/>
              </a:solidFill>
              <a:prstDash val="dash"/>
              <a:round/>
              <a:headEnd type="none" w="med" len="med"/>
              <a:tailEnd type="none" w="med" len="med"/>
            </a:ln>
          </p:spPr>
        </p:cxnSp>
        <p:sp>
          <p:nvSpPr>
            <p:cNvPr id="1872" name="Google Shape;1872;p66"/>
            <p:cNvSpPr/>
            <p:nvPr/>
          </p:nvSpPr>
          <p:spPr>
            <a:xfrm>
              <a:off x="20199600" y="9986013"/>
              <a:ext cx="274200" cy="2742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873" name="Google Shape;1873;p66"/>
            <p:cNvSpPr/>
            <p:nvPr/>
          </p:nvSpPr>
          <p:spPr>
            <a:xfrm>
              <a:off x="1911477" y="9986013"/>
              <a:ext cx="274200" cy="2742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1874" name="Google Shape;1874;p66"/>
          <p:cNvGrpSpPr/>
          <p:nvPr/>
        </p:nvGrpSpPr>
        <p:grpSpPr>
          <a:xfrm>
            <a:off x="9733002" y="2656668"/>
            <a:ext cx="1506410" cy="2405010"/>
            <a:chOff x="12779280" y="4673307"/>
            <a:chExt cx="3012820" cy="4810020"/>
          </a:xfrm>
        </p:grpSpPr>
        <p:sp>
          <p:nvSpPr>
            <p:cNvPr id="1875" name="Google Shape;1875;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876" name="Google Shape;1876;p66"/>
            <p:cNvGrpSpPr/>
            <p:nvPr/>
          </p:nvGrpSpPr>
          <p:grpSpPr>
            <a:xfrm>
              <a:off x="14178219" y="7077456"/>
              <a:ext cx="914430" cy="991704"/>
              <a:chOff x="5715755" y="6011791"/>
              <a:chExt cx="727297" cy="793109"/>
            </a:xfrm>
          </p:grpSpPr>
          <p:sp>
            <p:nvSpPr>
              <p:cNvPr id="1877" name="Google Shape;1877;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878" name="Google Shape;1878;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79" name="Google Shape;1879;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0" name="Google Shape;1880;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1" name="Google Shape;1881;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2" name="Google Shape;1882;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3" name="Google Shape;1883;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4" name="Google Shape;1884;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5" name="Google Shape;1885;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6" name="Google Shape;1886;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887" name="Google Shape;1887;p66"/>
            <p:cNvSpPr/>
            <p:nvPr/>
          </p:nvSpPr>
          <p:spPr>
            <a:xfrm>
              <a:off x="13355200" y="5184648"/>
              <a:ext cx="2377500" cy="9144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22850" rIns="45713" bIns="45713" anchor="t" anchorCtr="0">
              <a:noAutofit/>
            </a:bodyPr>
            <a:lstStyle/>
            <a:p>
              <a:pPr algn="ctr"/>
              <a:r>
                <a:rPr lang="en-US" sz="1500">
                  <a:solidFill>
                    <a:schemeClr val="dk2"/>
                  </a:solidFill>
                  <a:latin typeface="Montserrat"/>
                  <a:ea typeface="Montserrat"/>
                  <a:cs typeface="Montserrat"/>
                  <a:sym typeface="Montserrat"/>
                </a:rPr>
                <a:t>Controller</a:t>
              </a:r>
              <a:endParaRPr sz="1200">
                <a:solidFill>
                  <a:schemeClr val="dk2"/>
                </a:solidFill>
                <a:latin typeface="Montserrat"/>
                <a:ea typeface="Montserrat"/>
                <a:cs typeface="Montserrat"/>
                <a:sym typeface="Montserrat"/>
              </a:endParaRPr>
            </a:p>
            <a:p>
              <a:pPr algn="ctr"/>
              <a:endParaRPr sz="1500">
                <a:solidFill>
                  <a:schemeClr val="dk2"/>
                </a:solidFill>
                <a:latin typeface="Montserrat"/>
                <a:ea typeface="Montserrat"/>
                <a:cs typeface="Montserrat"/>
                <a:sym typeface="Montserrat"/>
              </a:endParaRPr>
            </a:p>
          </p:txBody>
        </p:sp>
        <p:sp>
          <p:nvSpPr>
            <p:cNvPr id="1888" name="Google Shape;1888;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889" name="Google Shape;1889;p66"/>
            <p:cNvGrpSpPr/>
            <p:nvPr/>
          </p:nvGrpSpPr>
          <p:grpSpPr>
            <a:xfrm>
              <a:off x="12779280" y="4673307"/>
              <a:ext cx="708000" cy="4810020"/>
              <a:chOff x="6035892" y="4673307"/>
              <a:chExt cx="708000" cy="4810020"/>
            </a:xfrm>
          </p:grpSpPr>
          <p:cxnSp>
            <p:nvCxnSpPr>
              <p:cNvPr id="1890" name="Google Shape;1890;p66"/>
              <p:cNvCxnSpPr>
                <a:stCxn id="1891" idx="1"/>
              </p:cNvCxnSpPr>
              <p:nvPr/>
            </p:nvCxnSpPr>
            <p:spPr>
              <a:xfrm rot="10800000">
                <a:off x="6035892" y="4673307"/>
                <a:ext cx="433800" cy="972900"/>
              </a:xfrm>
              <a:prstGeom prst="bentConnector2">
                <a:avLst/>
              </a:prstGeom>
              <a:noFill/>
              <a:ln w="38100" cap="flat" cmpd="sng">
                <a:solidFill>
                  <a:schemeClr val="dk2"/>
                </a:solidFill>
                <a:prstDash val="dash"/>
                <a:round/>
                <a:headEnd type="none" w="med" len="med"/>
                <a:tailEnd type="none" w="med" len="med"/>
              </a:ln>
            </p:spPr>
          </p:cxnSp>
          <p:cxnSp>
            <p:nvCxnSpPr>
              <p:cNvPr id="1892" name="Google Shape;1892;p66"/>
              <p:cNvCxnSpPr>
                <a:stCxn id="1893" idx="1"/>
              </p:cNvCxnSpPr>
              <p:nvPr/>
            </p:nvCxnSpPr>
            <p:spPr>
              <a:xfrm flipH="1">
                <a:off x="6049992" y="8663727"/>
                <a:ext cx="419700" cy="819600"/>
              </a:xfrm>
              <a:prstGeom prst="bentConnector2">
                <a:avLst/>
              </a:prstGeom>
              <a:noFill/>
              <a:ln w="38100" cap="flat" cmpd="sng">
                <a:solidFill>
                  <a:schemeClr val="dk2"/>
                </a:solidFill>
                <a:prstDash val="dash"/>
                <a:round/>
                <a:headEnd type="none" w="med" len="med"/>
                <a:tailEnd type="none" w="med" len="med"/>
              </a:ln>
            </p:spPr>
          </p:cxnSp>
          <p:sp>
            <p:nvSpPr>
              <p:cNvPr id="1891" name="Google Shape;1891;p66"/>
              <p:cNvSpPr/>
              <p:nvPr/>
            </p:nvSpPr>
            <p:spPr>
              <a:xfrm>
                <a:off x="6469692" y="5486157"/>
                <a:ext cx="274200" cy="320100"/>
              </a:xfrm>
              <a:prstGeom prst="flowChartDelay">
                <a:avLst/>
              </a:prstGeom>
              <a:solidFill>
                <a:schemeClr val="accent5"/>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893" name="Google Shape;1893;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1894" name="Google Shape;1894;p66"/>
          <p:cNvGrpSpPr/>
          <p:nvPr/>
        </p:nvGrpSpPr>
        <p:grpSpPr>
          <a:xfrm>
            <a:off x="1346160" y="2861925"/>
            <a:ext cx="1499060" cy="2195103"/>
            <a:chOff x="12793980" y="5083821"/>
            <a:chExt cx="2998120" cy="4390206"/>
          </a:xfrm>
        </p:grpSpPr>
        <p:sp>
          <p:nvSpPr>
            <p:cNvPr id="1895" name="Google Shape;1895;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896" name="Google Shape;1896;p66"/>
            <p:cNvGrpSpPr/>
            <p:nvPr/>
          </p:nvGrpSpPr>
          <p:grpSpPr>
            <a:xfrm>
              <a:off x="14178219" y="7077456"/>
              <a:ext cx="914430" cy="991704"/>
              <a:chOff x="5715755" y="6011791"/>
              <a:chExt cx="727297" cy="793109"/>
            </a:xfrm>
          </p:grpSpPr>
          <p:sp>
            <p:nvSpPr>
              <p:cNvPr id="1897" name="Google Shape;1897;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898" name="Google Shape;1898;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99" name="Google Shape;1899;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0" name="Google Shape;1900;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1" name="Google Shape;1901;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2" name="Google Shape;1902;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3" name="Google Shape;1903;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4" name="Google Shape;1904;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5" name="Google Shape;1905;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6" name="Google Shape;1906;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907" name="Google Shape;1907;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908" name="Google Shape;1908;p66"/>
            <p:cNvGrpSpPr/>
            <p:nvPr/>
          </p:nvGrpSpPr>
          <p:grpSpPr>
            <a:xfrm>
              <a:off x="12793980" y="8503677"/>
              <a:ext cx="693300" cy="970350"/>
              <a:chOff x="6050592" y="8503677"/>
              <a:chExt cx="693300" cy="970350"/>
            </a:xfrm>
          </p:grpSpPr>
          <p:cxnSp>
            <p:nvCxnSpPr>
              <p:cNvPr id="1909" name="Google Shape;1909;p66"/>
              <p:cNvCxnSpPr>
                <a:stCxn id="1910" idx="1"/>
              </p:cNvCxnSpPr>
              <p:nvPr/>
            </p:nvCxnSpPr>
            <p:spPr>
              <a:xfrm flipH="1">
                <a:off x="6050592" y="8663727"/>
                <a:ext cx="419100" cy="810300"/>
              </a:xfrm>
              <a:prstGeom prst="bentConnector2">
                <a:avLst/>
              </a:prstGeom>
              <a:noFill/>
              <a:ln w="38100" cap="flat" cmpd="sng">
                <a:solidFill>
                  <a:schemeClr val="dk2"/>
                </a:solidFill>
                <a:prstDash val="dash"/>
                <a:round/>
                <a:headEnd type="none" w="med" len="med"/>
                <a:tailEnd type="none" w="med" len="med"/>
              </a:ln>
            </p:spPr>
          </p:cxnSp>
          <p:sp>
            <p:nvSpPr>
              <p:cNvPr id="1910" name="Google Shape;1910;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1911" name="Google Shape;1911;p66"/>
          <p:cNvGrpSpPr/>
          <p:nvPr/>
        </p:nvGrpSpPr>
        <p:grpSpPr>
          <a:xfrm>
            <a:off x="955708" y="2592180"/>
            <a:ext cx="9281162" cy="137100"/>
            <a:chOff x="1911415" y="5003463"/>
            <a:chExt cx="18562323" cy="274200"/>
          </a:xfrm>
        </p:grpSpPr>
        <p:cxnSp>
          <p:nvCxnSpPr>
            <p:cNvPr id="1912" name="Google Shape;1912;p66"/>
            <p:cNvCxnSpPr/>
            <p:nvPr/>
          </p:nvCxnSpPr>
          <p:spPr>
            <a:xfrm>
              <a:off x="2185612" y="5140413"/>
              <a:ext cx="18013800" cy="300"/>
            </a:xfrm>
            <a:prstGeom prst="straightConnector1">
              <a:avLst/>
            </a:prstGeom>
            <a:noFill/>
            <a:ln w="38100" cap="flat" cmpd="sng">
              <a:solidFill>
                <a:schemeClr val="dk2"/>
              </a:solidFill>
              <a:prstDash val="dash"/>
              <a:round/>
              <a:headEnd type="none" w="med" len="med"/>
              <a:tailEnd type="none" w="med" len="med"/>
            </a:ln>
          </p:spPr>
        </p:cxnSp>
        <p:sp>
          <p:nvSpPr>
            <p:cNvPr id="1913" name="Google Shape;1913;p66"/>
            <p:cNvSpPr/>
            <p:nvPr/>
          </p:nvSpPr>
          <p:spPr>
            <a:xfrm>
              <a:off x="20199538" y="5003463"/>
              <a:ext cx="274200" cy="2742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914" name="Google Shape;1914;p66"/>
            <p:cNvSpPr/>
            <p:nvPr/>
          </p:nvSpPr>
          <p:spPr>
            <a:xfrm>
              <a:off x="1911415" y="5003463"/>
              <a:ext cx="274200" cy="2742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1915" name="Google Shape;1915;p66"/>
          <p:cNvSpPr/>
          <p:nvPr/>
        </p:nvSpPr>
        <p:spPr>
          <a:xfrm>
            <a:off x="8057550" y="1046988"/>
            <a:ext cx="3007350" cy="1190250"/>
          </a:xfrm>
          <a:prstGeom prst="wedgeRoundRectCallout">
            <a:avLst>
              <a:gd name="adj1" fmla="val -73571"/>
              <a:gd name="adj2" fmla="val 52863"/>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22850" rIns="45713" bIns="22850" anchor="ctr" anchorCtr="0">
            <a:noAutofit/>
          </a:bodyPr>
          <a:lstStyle/>
          <a:p>
            <a:pPr>
              <a:lnSpc>
                <a:spcPct val="115000"/>
              </a:lnSpc>
            </a:pPr>
            <a:r>
              <a:rPr lang="en-US" sz="1500" b="1" dirty="0" err="1">
                <a:solidFill>
                  <a:schemeClr val="lt1"/>
                </a:solidFill>
                <a:latin typeface="Montserrat"/>
                <a:ea typeface="Montserrat"/>
                <a:cs typeface="Montserrat"/>
                <a:sym typeface="Montserrat"/>
              </a:rPr>
              <a:t>KRaft</a:t>
            </a:r>
            <a:r>
              <a:rPr lang="en-US" sz="1500" b="1" dirty="0">
                <a:solidFill>
                  <a:schemeClr val="lt1"/>
                </a:solidFill>
                <a:latin typeface="Montserrat"/>
                <a:ea typeface="Montserrat"/>
                <a:cs typeface="Montserrat"/>
                <a:sym typeface="Montserrat"/>
              </a:rPr>
              <a:t> Consensus protocol for the Control Plane </a:t>
            </a:r>
            <a:endParaRPr sz="1500" b="1" dirty="0">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Char char="●"/>
            </a:pPr>
            <a:r>
              <a:rPr lang="en-US" sz="1500" b="1" dirty="0">
                <a:solidFill>
                  <a:schemeClr val="lt1"/>
                </a:solidFill>
                <a:latin typeface="Montserrat"/>
                <a:ea typeface="Montserrat"/>
                <a:cs typeface="Montserrat"/>
                <a:sym typeface="Montserrat"/>
              </a:rPr>
              <a:t>Old: </a:t>
            </a:r>
            <a:r>
              <a:rPr lang="en-US" sz="1500" dirty="0">
                <a:solidFill>
                  <a:schemeClr val="lt1"/>
                </a:solidFill>
                <a:latin typeface="Montserrat"/>
                <a:ea typeface="Montserrat"/>
                <a:cs typeface="Montserrat"/>
                <a:sym typeface="Montserrat"/>
              </a:rPr>
              <a:t>Zookeeper </a:t>
            </a:r>
            <a:endParaRPr sz="1500" dirty="0">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Char char="●"/>
            </a:pPr>
            <a:r>
              <a:rPr lang="en-US" sz="1500" b="1" dirty="0">
                <a:solidFill>
                  <a:schemeClr val="lt1"/>
                </a:solidFill>
                <a:latin typeface="Montserrat"/>
                <a:ea typeface="Montserrat"/>
                <a:cs typeface="Montserrat"/>
                <a:sym typeface="Montserrat"/>
              </a:rPr>
              <a:t>New: </a:t>
            </a:r>
            <a:r>
              <a:rPr lang="en-US" sz="1500" dirty="0" err="1">
                <a:solidFill>
                  <a:schemeClr val="lt1"/>
                </a:solidFill>
                <a:latin typeface="Montserrat"/>
                <a:ea typeface="Montserrat"/>
                <a:cs typeface="Montserrat"/>
                <a:sym typeface="Montserrat"/>
              </a:rPr>
              <a:t>KRaft</a:t>
            </a:r>
            <a:r>
              <a:rPr lang="en-US" sz="1500" dirty="0">
                <a:solidFill>
                  <a:schemeClr val="lt1"/>
                </a:solidFill>
                <a:latin typeface="Montserrat"/>
                <a:ea typeface="Montserrat"/>
                <a:cs typeface="Montserrat"/>
                <a:sym typeface="Montserrat"/>
              </a:rPr>
              <a:t> Controller</a:t>
            </a:r>
            <a:endParaRPr sz="1500" dirty="0">
              <a:solidFill>
                <a:schemeClr val="lt1"/>
              </a:solidFill>
              <a:latin typeface="Montserrat"/>
              <a:ea typeface="Montserrat"/>
              <a:cs typeface="Montserrat"/>
              <a:sym typeface="Montserrat"/>
            </a:endParaRPr>
          </a:p>
        </p:txBody>
      </p:sp>
      <p:sp>
        <p:nvSpPr>
          <p:cNvPr id="1916" name="Google Shape;1916;p66"/>
          <p:cNvSpPr/>
          <p:nvPr/>
        </p:nvSpPr>
        <p:spPr>
          <a:xfrm>
            <a:off x="7898475" y="5317563"/>
            <a:ext cx="2820900" cy="740700"/>
          </a:xfrm>
          <a:prstGeom prst="wedgeRoundRectCallout">
            <a:avLst>
              <a:gd name="adj1" fmla="val -69705"/>
              <a:gd name="adj2" fmla="val -38308"/>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dirty="0">
                <a:solidFill>
                  <a:schemeClr val="lt1"/>
                </a:solidFill>
                <a:latin typeface="Montserrat"/>
                <a:ea typeface="Montserrat"/>
                <a:cs typeface="Montserrat"/>
                <a:sym typeface="Montserrat"/>
              </a:rPr>
              <a:t>Client request processing + data replication</a:t>
            </a:r>
            <a:endParaRPr sz="1500" b="1" dirty="0">
              <a:solidFill>
                <a:schemeClr val="lt1"/>
              </a:solidFill>
              <a:latin typeface="Montserrat"/>
              <a:ea typeface="Montserrat"/>
              <a:cs typeface="Montserrat"/>
              <a:sym typeface="Montserrat"/>
            </a:endParaRPr>
          </a:p>
        </p:txBody>
      </p:sp>
      <p:sp>
        <p:nvSpPr>
          <p:cNvPr id="1917" name="Google Shape;1917;p66"/>
          <p:cNvSpPr txBox="1"/>
          <p:nvPr/>
        </p:nvSpPr>
        <p:spPr>
          <a:xfrm>
            <a:off x="5336925" y="2195846"/>
            <a:ext cx="2160150" cy="369318"/>
          </a:xfrm>
          <a:prstGeom prst="rect">
            <a:avLst/>
          </a:prstGeom>
          <a:noFill/>
          <a:ln>
            <a:noFill/>
          </a:ln>
        </p:spPr>
        <p:txBody>
          <a:bodyPr spcFirstLastPara="1" wrap="square" lIns="45713" tIns="45713" rIns="45713" bIns="45713" anchor="t" anchorCtr="0">
            <a:spAutoFit/>
          </a:bodyPr>
          <a:lstStyle/>
          <a:p>
            <a:pPr algn="ctr"/>
            <a:r>
              <a:rPr lang="en-US">
                <a:solidFill>
                  <a:schemeClr val="dk2"/>
                </a:solidFill>
                <a:latin typeface="Montserrat"/>
                <a:ea typeface="Montserrat"/>
                <a:cs typeface="Montserrat"/>
                <a:sym typeface="Montserrat"/>
              </a:rPr>
              <a:t>Control Plane</a:t>
            </a:r>
            <a:endParaRPr>
              <a:solidFill>
                <a:schemeClr val="dk2"/>
              </a:solidFill>
              <a:latin typeface="Montserrat"/>
              <a:ea typeface="Montserrat"/>
              <a:cs typeface="Montserrat"/>
              <a:sym typeface="Montserrat"/>
            </a:endParaRPr>
          </a:p>
        </p:txBody>
      </p:sp>
      <p:sp>
        <p:nvSpPr>
          <p:cNvPr id="1918" name="Google Shape;1918;p66"/>
          <p:cNvSpPr txBox="1"/>
          <p:nvPr/>
        </p:nvSpPr>
        <p:spPr>
          <a:xfrm>
            <a:off x="5336925" y="5152955"/>
            <a:ext cx="2160150" cy="369318"/>
          </a:xfrm>
          <a:prstGeom prst="rect">
            <a:avLst/>
          </a:prstGeom>
          <a:noFill/>
          <a:ln>
            <a:noFill/>
          </a:ln>
        </p:spPr>
        <p:txBody>
          <a:bodyPr spcFirstLastPara="1" wrap="square" lIns="45713" tIns="45713" rIns="45713" bIns="45713" anchor="t" anchorCtr="0">
            <a:spAutoFit/>
          </a:bodyPr>
          <a:lstStyle/>
          <a:p>
            <a:pPr algn="ctr"/>
            <a:r>
              <a:rPr lang="en-US">
                <a:solidFill>
                  <a:schemeClr val="dk2"/>
                </a:solidFill>
                <a:latin typeface="Montserrat"/>
                <a:ea typeface="Montserrat"/>
                <a:cs typeface="Montserrat"/>
                <a:sym typeface="Montserrat"/>
              </a:rPr>
              <a:t>Data Plane</a:t>
            </a:r>
            <a:endParaRPr>
              <a:solidFill>
                <a:schemeClr val="dk2"/>
              </a:solidFill>
              <a:latin typeface="Montserrat"/>
              <a:ea typeface="Montserrat"/>
              <a:cs typeface="Montserrat"/>
              <a:sym typeface="Montserrat"/>
            </a:endParaRPr>
          </a:p>
        </p:txBody>
      </p:sp>
      <p:sp>
        <p:nvSpPr>
          <p:cNvPr id="1919" name="Google Shape;1919;p66"/>
          <p:cNvSpPr/>
          <p:nvPr/>
        </p:nvSpPr>
        <p:spPr>
          <a:xfrm rot="-2191017">
            <a:off x="5216438" y="1523180"/>
            <a:ext cx="730514" cy="71668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920" name="Google Shape;1920;p66"/>
          <p:cNvSpPr txBox="1"/>
          <p:nvPr/>
        </p:nvSpPr>
        <p:spPr>
          <a:xfrm>
            <a:off x="4366260" y="918972"/>
            <a:ext cx="1963350" cy="615539"/>
          </a:xfrm>
          <a:prstGeom prst="rect">
            <a:avLst/>
          </a:prstGeom>
          <a:noFill/>
          <a:ln>
            <a:noFill/>
          </a:ln>
        </p:spPr>
        <p:txBody>
          <a:bodyPr spcFirstLastPara="1" wrap="square" lIns="45713" tIns="45713" rIns="45713" bIns="45713" anchor="t" anchorCtr="0">
            <a:spAutoFit/>
          </a:bodyPr>
          <a:lstStyle/>
          <a:p>
            <a:endParaRPr sz="1700" b="1" dirty="0">
              <a:solidFill>
                <a:srgbClr val="F26135"/>
              </a:solidFill>
              <a:latin typeface="Montserrat"/>
              <a:ea typeface="Montserrat"/>
              <a:cs typeface="Montserrat"/>
              <a:sym typeface="Montserrat"/>
            </a:endParaRPr>
          </a:p>
          <a:p>
            <a:r>
              <a:rPr lang="en-US" sz="1700" b="1" dirty="0">
                <a:solidFill>
                  <a:srgbClr val="F26135"/>
                </a:solidFill>
                <a:latin typeface="Montserrat"/>
                <a:ea typeface="Montserrat"/>
                <a:cs typeface="Montserrat"/>
                <a:sym typeface="Montserrat"/>
              </a:rPr>
              <a:t>Control Plane</a:t>
            </a:r>
            <a:endParaRPr sz="1700" b="1" dirty="0">
              <a:solidFill>
                <a:srgbClr val="F26135"/>
              </a:solidFill>
              <a:latin typeface="Montserrat"/>
              <a:ea typeface="Montserrat"/>
              <a:cs typeface="Montserrat"/>
              <a:sym typeface="Montserrat"/>
            </a:endParaRPr>
          </a:p>
        </p:txBody>
      </p:sp>
      <p:grpSp>
        <p:nvGrpSpPr>
          <p:cNvPr id="1921" name="Google Shape;1921;p66"/>
          <p:cNvGrpSpPr/>
          <p:nvPr/>
        </p:nvGrpSpPr>
        <p:grpSpPr>
          <a:xfrm>
            <a:off x="6377005" y="2861925"/>
            <a:ext cx="1502960" cy="2195103"/>
            <a:chOff x="12786180" y="5083821"/>
            <a:chExt cx="3005920" cy="4390206"/>
          </a:xfrm>
        </p:grpSpPr>
        <p:sp>
          <p:nvSpPr>
            <p:cNvPr id="1922" name="Google Shape;1922;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923" name="Google Shape;1923;p66"/>
            <p:cNvGrpSpPr/>
            <p:nvPr/>
          </p:nvGrpSpPr>
          <p:grpSpPr>
            <a:xfrm>
              <a:off x="14178219" y="7077456"/>
              <a:ext cx="914430" cy="991704"/>
              <a:chOff x="5715755" y="6011791"/>
              <a:chExt cx="727297" cy="793109"/>
            </a:xfrm>
          </p:grpSpPr>
          <p:sp>
            <p:nvSpPr>
              <p:cNvPr id="1924" name="Google Shape;1924;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925" name="Google Shape;1925;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26" name="Google Shape;1926;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27" name="Google Shape;1927;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28" name="Google Shape;1928;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29" name="Google Shape;1929;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30" name="Google Shape;1930;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31" name="Google Shape;1931;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32" name="Google Shape;1932;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33" name="Google Shape;1933;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934" name="Google Shape;1934;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935" name="Google Shape;1935;p66"/>
            <p:cNvGrpSpPr/>
            <p:nvPr/>
          </p:nvGrpSpPr>
          <p:grpSpPr>
            <a:xfrm>
              <a:off x="12786180" y="8503677"/>
              <a:ext cx="701100" cy="970350"/>
              <a:chOff x="6042792" y="8503677"/>
              <a:chExt cx="701100" cy="970350"/>
            </a:xfrm>
          </p:grpSpPr>
          <p:cxnSp>
            <p:nvCxnSpPr>
              <p:cNvPr id="1936" name="Google Shape;1936;p66"/>
              <p:cNvCxnSpPr>
                <a:stCxn id="1937" idx="1"/>
              </p:cNvCxnSpPr>
              <p:nvPr/>
            </p:nvCxnSpPr>
            <p:spPr>
              <a:xfrm flipH="1">
                <a:off x="6042792" y="8663727"/>
                <a:ext cx="426900" cy="810300"/>
              </a:xfrm>
              <a:prstGeom prst="bentConnector2">
                <a:avLst/>
              </a:prstGeom>
              <a:noFill/>
              <a:ln w="38100" cap="flat" cmpd="sng">
                <a:solidFill>
                  <a:schemeClr val="dk2"/>
                </a:solidFill>
                <a:prstDash val="dash"/>
                <a:round/>
                <a:headEnd type="none" w="med" len="med"/>
                <a:tailEnd type="none" w="med" len="med"/>
              </a:ln>
            </p:spPr>
          </p:cxnSp>
          <p:sp>
            <p:nvSpPr>
              <p:cNvPr id="1937" name="Google Shape;1937;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1938" name="Google Shape;1938;p66"/>
          <p:cNvGrpSpPr/>
          <p:nvPr/>
        </p:nvGrpSpPr>
        <p:grpSpPr>
          <a:xfrm>
            <a:off x="3023409" y="2659068"/>
            <a:ext cx="1499210" cy="2397960"/>
            <a:chOff x="12793680" y="4678107"/>
            <a:chExt cx="2998420" cy="4795920"/>
          </a:xfrm>
        </p:grpSpPr>
        <p:sp>
          <p:nvSpPr>
            <p:cNvPr id="1939" name="Google Shape;1939;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940" name="Google Shape;1940;p66"/>
            <p:cNvGrpSpPr/>
            <p:nvPr/>
          </p:nvGrpSpPr>
          <p:grpSpPr>
            <a:xfrm>
              <a:off x="14178219" y="7077456"/>
              <a:ext cx="914430" cy="991704"/>
              <a:chOff x="5715755" y="6011791"/>
              <a:chExt cx="727297" cy="793109"/>
            </a:xfrm>
          </p:grpSpPr>
          <p:sp>
            <p:nvSpPr>
              <p:cNvPr id="1941" name="Google Shape;1941;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942" name="Google Shape;1942;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3" name="Google Shape;1943;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4" name="Google Shape;1944;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5" name="Google Shape;1945;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6" name="Google Shape;1946;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7" name="Google Shape;1947;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8" name="Google Shape;1948;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9" name="Google Shape;1949;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50" name="Google Shape;1950;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951" name="Google Shape;1951;p66"/>
            <p:cNvSpPr/>
            <p:nvPr/>
          </p:nvSpPr>
          <p:spPr>
            <a:xfrm>
              <a:off x="13355200" y="5184648"/>
              <a:ext cx="2377500" cy="9144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22850" rIns="45713" bIns="45713" anchor="t" anchorCtr="0">
              <a:noAutofit/>
            </a:bodyPr>
            <a:lstStyle/>
            <a:p>
              <a:pPr algn="ctr"/>
              <a:r>
                <a:rPr lang="en-US" sz="1500">
                  <a:solidFill>
                    <a:schemeClr val="dk2"/>
                  </a:solidFill>
                  <a:latin typeface="Montserrat"/>
                  <a:ea typeface="Montserrat"/>
                  <a:cs typeface="Montserrat"/>
                  <a:sym typeface="Montserrat"/>
                </a:rPr>
                <a:t>Controller</a:t>
              </a:r>
              <a:endParaRPr sz="1500">
                <a:solidFill>
                  <a:schemeClr val="dk2"/>
                </a:solidFill>
                <a:latin typeface="Montserrat"/>
                <a:ea typeface="Montserrat"/>
                <a:cs typeface="Montserrat"/>
                <a:sym typeface="Montserrat"/>
              </a:endParaRPr>
            </a:p>
            <a:p>
              <a:pPr algn="ctr"/>
              <a:r>
                <a:rPr lang="en-US" sz="1200">
                  <a:solidFill>
                    <a:schemeClr val="dk2"/>
                  </a:solidFill>
                  <a:latin typeface="Montserrat"/>
                  <a:ea typeface="Montserrat"/>
                  <a:cs typeface="Montserrat"/>
                  <a:sym typeface="Montserrat"/>
                </a:rPr>
                <a:t>(active)</a:t>
              </a:r>
              <a:endParaRPr sz="1200">
                <a:solidFill>
                  <a:schemeClr val="dk2"/>
                </a:solidFill>
                <a:latin typeface="Montserrat"/>
                <a:ea typeface="Montserrat"/>
                <a:cs typeface="Montserrat"/>
                <a:sym typeface="Montserrat"/>
              </a:endParaRPr>
            </a:p>
            <a:p>
              <a:pPr algn="ctr"/>
              <a:endParaRPr sz="1500">
                <a:solidFill>
                  <a:schemeClr val="dk2"/>
                </a:solidFill>
                <a:latin typeface="Montserrat"/>
                <a:ea typeface="Montserrat"/>
                <a:cs typeface="Montserrat"/>
                <a:sym typeface="Montserrat"/>
              </a:endParaRPr>
            </a:p>
          </p:txBody>
        </p:sp>
        <p:sp>
          <p:nvSpPr>
            <p:cNvPr id="1952" name="Google Shape;1952;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953" name="Google Shape;1953;p66"/>
            <p:cNvGrpSpPr/>
            <p:nvPr/>
          </p:nvGrpSpPr>
          <p:grpSpPr>
            <a:xfrm>
              <a:off x="12793680" y="4678107"/>
              <a:ext cx="693600" cy="4795920"/>
              <a:chOff x="6050292" y="4678107"/>
              <a:chExt cx="693600" cy="4795920"/>
            </a:xfrm>
          </p:grpSpPr>
          <p:cxnSp>
            <p:nvCxnSpPr>
              <p:cNvPr id="1954" name="Google Shape;1954;p66"/>
              <p:cNvCxnSpPr>
                <a:stCxn id="1955" idx="1"/>
              </p:cNvCxnSpPr>
              <p:nvPr/>
            </p:nvCxnSpPr>
            <p:spPr>
              <a:xfrm rot="10800000">
                <a:off x="6050292" y="4678107"/>
                <a:ext cx="419400" cy="968100"/>
              </a:xfrm>
              <a:prstGeom prst="bentConnector2">
                <a:avLst/>
              </a:prstGeom>
              <a:noFill/>
              <a:ln w="38100" cap="flat" cmpd="sng">
                <a:solidFill>
                  <a:schemeClr val="dk2"/>
                </a:solidFill>
                <a:prstDash val="dash"/>
                <a:round/>
                <a:headEnd type="none" w="med" len="med"/>
                <a:tailEnd type="none" w="med" len="med"/>
              </a:ln>
            </p:spPr>
          </p:cxnSp>
          <p:cxnSp>
            <p:nvCxnSpPr>
              <p:cNvPr id="1956" name="Google Shape;1956;p66"/>
              <p:cNvCxnSpPr>
                <a:stCxn id="1957" idx="1"/>
              </p:cNvCxnSpPr>
              <p:nvPr/>
            </p:nvCxnSpPr>
            <p:spPr>
              <a:xfrm flipH="1">
                <a:off x="6050292" y="8663727"/>
                <a:ext cx="419400" cy="810300"/>
              </a:xfrm>
              <a:prstGeom prst="bentConnector2">
                <a:avLst/>
              </a:prstGeom>
              <a:noFill/>
              <a:ln w="38100" cap="flat" cmpd="sng">
                <a:solidFill>
                  <a:schemeClr val="dk2"/>
                </a:solidFill>
                <a:prstDash val="dash"/>
                <a:round/>
                <a:headEnd type="none" w="med" len="med"/>
                <a:tailEnd type="none" w="med" len="med"/>
              </a:ln>
            </p:spPr>
          </p:cxnSp>
          <p:sp>
            <p:nvSpPr>
              <p:cNvPr id="1955" name="Google Shape;1955;p66"/>
              <p:cNvSpPr/>
              <p:nvPr/>
            </p:nvSpPr>
            <p:spPr>
              <a:xfrm>
                <a:off x="6469692" y="5486157"/>
                <a:ext cx="274200" cy="320100"/>
              </a:xfrm>
              <a:prstGeom prst="flowChartDelay">
                <a:avLst/>
              </a:prstGeom>
              <a:solidFill>
                <a:schemeClr val="accent5"/>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957" name="Google Shape;1957;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1958" name="Google Shape;1958;p66"/>
          <p:cNvGrpSpPr/>
          <p:nvPr/>
        </p:nvGrpSpPr>
        <p:grpSpPr>
          <a:xfrm>
            <a:off x="4700016" y="2862072"/>
            <a:ext cx="1499060" cy="2195103"/>
            <a:chOff x="12793980" y="5083821"/>
            <a:chExt cx="2998120" cy="4390206"/>
          </a:xfrm>
        </p:grpSpPr>
        <p:sp>
          <p:nvSpPr>
            <p:cNvPr id="1959" name="Google Shape;1959;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960" name="Google Shape;1960;p66"/>
            <p:cNvGrpSpPr/>
            <p:nvPr/>
          </p:nvGrpSpPr>
          <p:grpSpPr>
            <a:xfrm>
              <a:off x="14178219" y="7077456"/>
              <a:ext cx="914430" cy="991704"/>
              <a:chOff x="5715755" y="6011791"/>
              <a:chExt cx="727297" cy="793109"/>
            </a:xfrm>
          </p:grpSpPr>
          <p:sp>
            <p:nvSpPr>
              <p:cNvPr id="1961" name="Google Shape;1961;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962" name="Google Shape;1962;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3" name="Google Shape;1963;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4" name="Google Shape;1964;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5" name="Google Shape;1965;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6" name="Google Shape;1966;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7" name="Google Shape;1967;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8" name="Google Shape;1968;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9" name="Google Shape;1969;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70" name="Google Shape;1970;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971" name="Google Shape;1971;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972" name="Google Shape;1972;p66"/>
            <p:cNvGrpSpPr/>
            <p:nvPr/>
          </p:nvGrpSpPr>
          <p:grpSpPr>
            <a:xfrm>
              <a:off x="12793980" y="8503677"/>
              <a:ext cx="693300" cy="970350"/>
              <a:chOff x="6050592" y="8503677"/>
              <a:chExt cx="693300" cy="970350"/>
            </a:xfrm>
          </p:grpSpPr>
          <p:cxnSp>
            <p:nvCxnSpPr>
              <p:cNvPr id="1973" name="Google Shape;1973;p66"/>
              <p:cNvCxnSpPr>
                <a:stCxn id="1974" idx="1"/>
              </p:cNvCxnSpPr>
              <p:nvPr/>
            </p:nvCxnSpPr>
            <p:spPr>
              <a:xfrm flipH="1">
                <a:off x="6050592" y="8663727"/>
                <a:ext cx="419100" cy="810300"/>
              </a:xfrm>
              <a:prstGeom prst="bentConnector2">
                <a:avLst/>
              </a:prstGeom>
              <a:noFill/>
              <a:ln w="38100" cap="flat" cmpd="sng">
                <a:solidFill>
                  <a:schemeClr val="dk2"/>
                </a:solidFill>
                <a:prstDash val="dash"/>
                <a:round/>
                <a:headEnd type="none" w="med" len="med"/>
                <a:tailEnd type="none" w="med" len="med"/>
              </a:ln>
            </p:spPr>
          </p:cxnSp>
          <p:sp>
            <p:nvSpPr>
              <p:cNvPr id="1974" name="Google Shape;1974;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7"/>
          <p:cNvSpPr txBox="1"/>
          <p:nvPr/>
        </p:nvSpPr>
        <p:spPr>
          <a:xfrm>
            <a:off x="2957400" y="1383738"/>
            <a:ext cx="6262350" cy="48633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sp>
        <p:nvSpPr>
          <p:cNvPr id="1003" name="Google Shape;1003;p47"/>
          <p:cNvSpPr txBox="1"/>
          <p:nvPr/>
        </p:nvSpPr>
        <p:spPr>
          <a:xfrm>
            <a:off x="5372100" y="1721241"/>
            <a:ext cx="13441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004" name="Google Shape;1004;p47"/>
          <p:cNvSpPr txBox="1"/>
          <p:nvPr/>
        </p:nvSpPr>
        <p:spPr>
          <a:xfrm>
            <a:off x="5419150" y="3016958"/>
            <a:ext cx="13441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005" name="Google Shape;1005;p47"/>
          <p:cNvSpPr txBox="1"/>
          <p:nvPr/>
        </p:nvSpPr>
        <p:spPr>
          <a:xfrm>
            <a:off x="5419150" y="4313171"/>
            <a:ext cx="13441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graphicFrame>
        <p:nvGraphicFramePr>
          <p:cNvPr id="1006" name="Google Shape;1006;p47"/>
          <p:cNvGraphicFramePr/>
          <p:nvPr/>
        </p:nvGraphicFramePr>
        <p:xfrm>
          <a:off x="4420947" y="2480718"/>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007" name="Google Shape;1007;p47"/>
          <p:cNvGraphicFramePr/>
          <p:nvPr/>
        </p:nvGraphicFramePr>
        <p:xfrm>
          <a:off x="4420947" y="377916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008" name="Google Shape;1008;p47"/>
          <p:cNvGraphicFramePr/>
          <p:nvPr/>
        </p:nvGraphicFramePr>
        <p:xfrm>
          <a:off x="4420947" y="5073538"/>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009" name="Google Shape;1009;p47"/>
          <p:cNvSpPr txBox="1"/>
          <p:nvPr/>
        </p:nvSpPr>
        <p:spPr>
          <a:xfrm>
            <a:off x="3818950" y="247565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010" name="Google Shape;1010;p47"/>
          <p:cNvSpPr txBox="1"/>
          <p:nvPr/>
        </p:nvSpPr>
        <p:spPr>
          <a:xfrm>
            <a:off x="3818950" y="37715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011" name="Google Shape;1011;p47"/>
          <p:cNvSpPr txBox="1"/>
          <p:nvPr/>
        </p:nvSpPr>
        <p:spPr>
          <a:xfrm>
            <a:off x="3818950" y="5073034"/>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012" name="Google Shape;1012;p47"/>
          <p:cNvSpPr txBox="1">
            <a:spLocks noGrp="1"/>
          </p:cNvSpPr>
          <p:nvPr>
            <p:ph type="title"/>
          </p:nvPr>
        </p:nvSpPr>
        <p:spPr>
          <a:xfrm>
            <a:off x="817704" y="247821"/>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Kafka Data Replication Protocol</a:t>
            </a:r>
            <a:endParaRPr dirty="0"/>
          </a:p>
        </p:txBody>
      </p:sp>
      <p:graphicFrame>
        <p:nvGraphicFramePr>
          <p:cNvPr id="1013" name="Google Shape;1013;p47"/>
          <p:cNvGraphicFramePr/>
          <p:nvPr/>
        </p:nvGraphicFramePr>
        <p:xfrm>
          <a:off x="4422454" y="2020083"/>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014" name="Google Shape;1014;p47"/>
          <p:cNvGraphicFramePr/>
          <p:nvPr/>
        </p:nvGraphicFramePr>
        <p:xfrm>
          <a:off x="4422454" y="3315804"/>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015" name="Google Shape;1015;p47"/>
          <p:cNvGraphicFramePr/>
          <p:nvPr/>
        </p:nvGraphicFramePr>
        <p:xfrm>
          <a:off x="4422454" y="4612038"/>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016" name="Google Shape;1016;p47"/>
          <p:cNvSpPr txBox="1"/>
          <p:nvPr/>
        </p:nvSpPr>
        <p:spPr>
          <a:xfrm>
            <a:off x="3238306" y="2125491"/>
            <a:ext cx="11155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partition 0</a:t>
            </a:r>
            <a:endParaRPr sz="1450">
              <a:latin typeface="Montserrat"/>
              <a:ea typeface="Montserrat"/>
              <a:cs typeface="Montserrat"/>
              <a:sym typeface="Montserrat"/>
            </a:endParaRPr>
          </a:p>
        </p:txBody>
      </p:sp>
      <p:sp>
        <p:nvSpPr>
          <p:cNvPr id="1017" name="Google Shape;1017;p47"/>
          <p:cNvSpPr txBox="1"/>
          <p:nvPr/>
        </p:nvSpPr>
        <p:spPr>
          <a:xfrm>
            <a:off x="3284756" y="3421209"/>
            <a:ext cx="11155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partition 0</a:t>
            </a:r>
            <a:endParaRPr sz="1450">
              <a:latin typeface="Montserrat"/>
              <a:ea typeface="Montserrat"/>
              <a:cs typeface="Montserrat"/>
              <a:sym typeface="Montserrat"/>
            </a:endParaRPr>
          </a:p>
        </p:txBody>
      </p:sp>
      <p:sp>
        <p:nvSpPr>
          <p:cNvPr id="1018" name="Google Shape;1018;p47"/>
          <p:cNvSpPr txBox="1"/>
          <p:nvPr/>
        </p:nvSpPr>
        <p:spPr>
          <a:xfrm>
            <a:off x="3284756" y="4775109"/>
            <a:ext cx="11155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partition 0</a:t>
            </a:r>
            <a:endParaRPr sz="1450">
              <a:latin typeface="Montserrat"/>
              <a:ea typeface="Montserrat"/>
              <a:cs typeface="Montserrat"/>
              <a:sym typeface="Montserrat"/>
            </a:endParaRPr>
          </a:p>
        </p:txBody>
      </p:sp>
      <p:grpSp>
        <p:nvGrpSpPr>
          <p:cNvPr id="1019" name="Google Shape;1019;p47"/>
          <p:cNvGrpSpPr/>
          <p:nvPr/>
        </p:nvGrpSpPr>
        <p:grpSpPr>
          <a:xfrm>
            <a:off x="744838" y="3332988"/>
            <a:ext cx="1302150" cy="964800"/>
            <a:chOff x="1489675" y="5406006"/>
            <a:chExt cx="2604300" cy="1929600"/>
          </a:xfrm>
        </p:grpSpPr>
        <p:sp>
          <p:nvSpPr>
            <p:cNvPr id="1020" name="Google Shape;1020;p47"/>
            <p:cNvSpPr txBox="1"/>
            <p:nvPr/>
          </p:nvSpPr>
          <p:spPr>
            <a:xfrm>
              <a:off x="1489675" y="5406006"/>
              <a:ext cx="2604300" cy="19296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pSp>
          <p:nvGrpSpPr>
            <p:cNvPr id="1021" name="Google Shape;1021;p47"/>
            <p:cNvGrpSpPr/>
            <p:nvPr/>
          </p:nvGrpSpPr>
          <p:grpSpPr>
            <a:xfrm>
              <a:off x="1743025" y="5637538"/>
              <a:ext cx="2097600" cy="1466338"/>
              <a:chOff x="12869500" y="6713864"/>
              <a:chExt cx="2097600" cy="1466338"/>
            </a:xfrm>
          </p:grpSpPr>
          <p:pic>
            <p:nvPicPr>
              <p:cNvPr id="1022" name="Google Shape;1022;p47"/>
              <p:cNvPicPr preferRelativeResize="0"/>
              <p:nvPr/>
            </p:nvPicPr>
            <p:blipFill rotWithShape="1">
              <a:blip r:embed="rId1"/>
              <a:srcRect/>
              <a:stretch>
                <a:fillRect/>
              </a:stretch>
            </p:blipFill>
            <p:spPr>
              <a:xfrm>
                <a:off x="13508298" y="6713864"/>
                <a:ext cx="820038" cy="820038"/>
              </a:xfrm>
              <a:prstGeom prst="rect">
                <a:avLst/>
              </a:prstGeom>
              <a:noFill/>
              <a:ln>
                <a:noFill/>
              </a:ln>
            </p:spPr>
          </p:pic>
          <p:sp>
            <p:nvSpPr>
              <p:cNvPr id="1023" name="Google Shape;1023;p47"/>
              <p:cNvSpPr txBox="1"/>
              <p:nvPr/>
            </p:nvSpPr>
            <p:spPr>
              <a:xfrm>
                <a:off x="12869500" y="7533900"/>
                <a:ext cx="2097600" cy="646302"/>
              </a:xfrm>
              <a:prstGeom prst="rect">
                <a:avLst/>
              </a:prstGeom>
              <a:noFill/>
              <a:ln>
                <a:noFill/>
              </a:ln>
            </p:spPr>
            <p:txBody>
              <a:bodyPr spcFirstLastPara="1" wrap="square" lIns="45713" tIns="45713" rIns="45713" bIns="45713" anchor="t" anchorCtr="0">
                <a:spAutoFit/>
              </a:bodyPr>
              <a:lstStyle/>
              <a:p>
                <a:pPr algn="ctr"/>
                <a:r>
                  <a:rPr lang="en-US" sz="1500">
                    <a:solidFill>
                      <a:schemeClr val="dk2"/>
                    </a:solidFill>
                    <a:latin typeface="Montserrat"/>
                    <a:ea typeface="Montserrat"/>
                    <a:cs typeface="Montserrat"/>
                    <a:sym typeface="Montserrat"/>
                  </a:rPr>
                  <a:t>producer</a:t>
                </a:r>
                <a:endParaRPr sz="1500">
                  <a:solidFill>
                    <a:schemeClr val="dk2"/>
                  </a:solidFill>
                  <a:latin typeface="Montserrat"/>
                  <a:ea typeface="Montserrat"/>
                  <a:cs typeface="Montserrat"/>
                  <a:sym typeface="Montserrat"/>
                </a:endParaRPr>
              </a:p>
            </p:txBody>
          </p:sp>
        </p:grpSp>
      </p:grpSp>
      <p:grpSp>
        <p:nvGrpSpPr>
          <p:cNvPr id="1024" name="Google Shape;1024;p47"/>
          <p:cNvGrpSpPr/>
          <p:nvPr/>
        </p:nvGrpSpPr>
        <p:grpSpPr>
          <a:xfrm>
            <a:off x="10130163" y="1885142"/>
            <a:ext cx="1447350" cy="2530500"/>
            <a:chOff x="20260250" y="3858762"/>
            <a:chExt cx="2894700" cy="5061000"/>
          </a:xfrm>
        </p:grpSpPr>
        <p:sp>
          <p:nvSpPr>
            <p:cNvPr id="1025" name="Google Shape;1025;p47"/>
            <p:cNvSpPr txBox="1"/>
            <p:nvPr/>
          </p:nvSpPr>
          <p:spPr>
            <a:xfrm>
              <a:off x="20260250" y="3858762"/>
              <a:ext cx="2894700" cy="50610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t" anchorCtr="0">
              <a:noAutofit/>
            </a:bodyPr>
            <a:lstStyle/>
            <a:p>
              <a:pPr algn="ctr"/>
              <a:r>
                <a:rPr lang="en-US">
                  <a:solidFill>
                    <a:srgbClr val="040531"/>
                  </a:solidFill>
                  <a:latin typeface="Montserrat"/>
                  <a:ea typeface="Montserrat"/>
                  <a:cs typeface="Montserrat"/>
                  <a:sym typeface="Montserrat"/>
                </a:rPr>
                <a:t>Consumer Group</a:t>
              </a:r>
              <a:endParaRPr>
                <a:solidFill>
                  <a:srgbClr val="040531"/>
                </a:solidFill>
                <a:latin typeface="Montserrat"/>
                <a:ea typeface="Montserrat"/>
                <a:cs typeface="Montserrat"/>
                <a:sym typeface="Montserrat"/>
              </a:endParaRPr>
            </a:p>
          </p:txBody>
        </p:sp>
        <p:grpSp>
          <p:nvGrpSpPr>
            <p:cNvPr id="1026" name="Google Shape;1026;p47"/>
            <p:cNvGrpSpPr/>
            <p:nvPr/>
          </p:nvGrpSpPr>
          <p:grpSpPr>
            <a:xfrm>
              <a:off x="20523350" y="5372768"/>
              <a:ext cx="2368500" cy="3331584"/>
              <a:chOff x="21385100" y="5563268"/>
              <a:chExt cx="2368500" cy="3331584"/>
            </a:xfrm>
          </p:grpSpPr>
          <p:grpSp>
            <p:nvGrpSpPr>
              <p:cNvPr id="1027" name="Google Shape;1027;p47"/>
              <p:cNvGrpSpPr/>
              <p:nvPr/>
            </p:nvGrpSpPr>
            <p:grpSpPr>
              <a:xfrm>
                <a:off x="21385100" y="5563268"/>
                <a:ext cx="2368500" cy="1507559"/>
                <a:chOff x="21385100" y="5563268"/>
                <a:chExt cx="2368500" cy="1507559"/>
              </a:xfrm>
            </p:grpSpPr>
            <p:pic>
              <p:nvPicPr>
                <p:cNvPr id="1028" name="Google Shape;1028;p47"/>
                <p:cNvPicPr preferRelativeResize="0"/>
                <p:nvPr/>
              </p:nvPicPr>
              <p:blipFill rotWithShape="1">
                <a:blip r:embed="rId1"/>
                <a:srcRect/>
                <a:stretch>
                  <a:fillRect/>
                </a:stretch>
              </p:blipFill>
              <p:spPr>
                <a:xfrm>
                  <a:off x="22106407" y="5563268"/>
                  <a:ext cx="925905" cy="924839"/>
                </a:xfrm>
                <a:prstGeom prst="rect">
                  <a:avLst/>
                </a:prstGeom>
                <a:noFill/>
                <a:ln>
                  <a:noFill/>
                </a:ln>
              </p:spPr>
            </p:pic>
            <p:sp>
              <p:nvSpPr>
                <p:cNvPr id="1029" name="Google Shape;1029;p47"/>
                <p:cNvSpPr txBox="1"/>
                <p:nvPr/>
              </p:nvSpPr>
              <p:spPr>
                <a:xfrm>
                  <a:off x="21385100" y="6435727"/>
                  <a:ext cx="2368500" cy="635100"/>
                </a:xfrm>
                <a:prstGeom prst="rect">
                  <a:avLst/>
                </a:prstGeom>
                <a:noFill/>
                <a:ln>
                  <a:noFill/>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consumer</a:t>
                  </a:r>
                  <a:endParaRPr sz="1500">
                    <a:solidFill>
                      <a:schemeClr val="dk2"/>
                    </a:solidFill>
                    <a:latin typeface="Montserrat"/>
                    <a:ea typeface="Montserrat"/>
                    <a:cs typeface="Montserrat"/>
                    <a:sym typeface="Montserrat"/>
                  </a:endParaRPr>
                </a:p>
              </p:txBody>
            </p:sp>
          </p:grpSp>
          <p:grpSp>
            <p:nvGrpSpPr>
              <p:cNvPr id="1030" name="Google Shape;1030;p47"/>
              <p:cNvGrpSpPr/>
              <p:nvPr/>
            </p:nvGrpSpPr>
            <p:grpSpPr>
              <a:xfrm>
                <a:off x="21385100" y="7387293"/>
                <a:ext cx="2368500" cy="1507559"/>
                <a:chOff x="21385100" y="5563268"/>
                <a:chExt cx="2368500" cy="1507559"/>
              </a:xfrm>
            </p:grpSpPr>
            <p:pic>
              <p:nvPicPr>
                <p:cNvPr id="1031" name="Google Shape;1031;p47"/>
                <p:cNvPicPr preferRelativeResize="0"/>
                <p:nvPr/>
              </p:nvPicPr>
              <p:blipFill rotWithShape="1">
                <a:blip r:embed="rId1"/>
                <a:srcRect/>
                <a:stretch>
                  <a:fillRect/>
                </a:stretch>
              </p:blipFill>
              <p:spPr>
                <a:xfrm>
                  <a:off x="22106407" y="5563268"/>
                  <a:ext cx="925905" cy="924839"/>
                </a:xfrm>
                <a:prstGeom prst="rect">
                  <a:avLst/>
                </a:prstGeom>
                <a:noFill/>
                <a:ln>
                  <a:noFill/>
                </a:ln>
              </p:spPr>
            </p:pic>
            <p:sp>
              <p:nvSpPr>
                <p:cNvPr id="1032" name="Google Shape;1032;p47"/>
                <p:cNvSpPr txBox="1"/>
                <p:nvPr/>
              </p:nvSpPr>
              <p:spPr>
                <a:xfrm>
                  <a:off x="21385100" y="6435727"/>
                  <a:ext cx="2368500" cy="635100"/>
                </a:xfrm>
                <a:prstGeom prst="rect">
                  <a:avLst/>
                </a:prstGeom>
                <a:noFill/>
                <a:ln>
                  <a:noFill/>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consumer</a:t>
                  </a:r>
                  <a:endParaRPr sz="1500">
                    <a:solidFill>
                      <a:schemeClr val="dk2"/>
                    </a:solidFill>
                    <a:latin typeface="Montserrat"/>
                    <a:ea typeface="Montserrat"/>
                    <a:cs typeface="Montserrat"/>
                    <a:sym typeface="Montserrat"/>
                  </a:endParaRPr>
                </a:p>
              </p:txBody>
            </p:sp>
          </p:grpSp>
        </p:grpSp>
      </p:grpSp>
      <p:sp>
        <p:nvSpPr>
          <p:cNvPr id="1033" name="Google Shape;1033;p47"/>
          <p:cNvSpPr/>
          <p:nvPr/>
        </p:nvSpPr>
        <p:spPr>
          <a:xfrm>
            <a:off x="7251421" y="1034267"/>
            <a:ext cx="2977800" cy="740700"/>
          </a:xfrm>
          <a:prstGeom prst="roundRect">
            <a:avLst>
              <a:gd name="adj"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91438" rIns="45713" bIns="45713" anchor="ctr" anchorCtr="0">
            <a:noAutofit/>
          </a:bodyPr>
          <a:lstStyle/>
          <a:p>
            <a:pPr>
              <a:lnSpc>
                <a:spcPct val="115000"/>
              </a:lnSpc>
            </a:pPr>
            <a:r>
              <a:rPr lang="en-US" sz="1500" b="1" dirty="0">
                <a:solidFill>
                  <a:schemeClr val="lt1"/>
                </a:solidFill>
                <a:latin typeface="Montserrat"/>
                <a:ea typeface="Montserrat"/>
                <a:cs typeface="Montserrat"/>
                <a:sym typeface="Montserrat"/>
              </a:rPr>
              <a:t>Given n replicas, no data loss with n-1 replica failure</a:t>
            </a:r>
            <a:endParaRPr sz="1500" b="1" dirty="0">
              <a:solidFill>
                <a:schemeClr val="lt1"/>
              </a:solidFill>
              <a:latin typeface="Montserrat"/>
              <a:ea typeface="Montserrat"/>
              <a:cs typeface="Montserrat"/>
              <a:sym typeface="Montserrat"/>
            </a:endParaRPr>
          </a:p>
        </p:txBody>
      </p:sp>
      <p:sp>
        <p:nvSpPr>
          <p:cNvPr id="1034" name="Google Shape;1034;p47"/>
          <p:cNvSpPr/>
          <p:nvPr/>
        </p:nvSpPr>
        <p:spPr>
          <a:xfrm>
            <a:off x="827804" y="1269153"/>
            <a:ext cx="2240250" cy="1051500"/>
          </a:xfrm>
          <a:prstGeom prst="roundRect">
            <a:avLst>
              <a:gd name="adj"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91438" rIns="45713" bIns="45713" anchor="ctr" anchorCtr="0">
            <a:noAutofit/>
          </a:bodyPr>
          <a:lstStyle/>
          <a:p>
            <a:pPr>
              <a:lnSpc>
                <a:spcPct val="115000"/>
              </a:lnSpc>
            </a:pPr>
            <a:r>
              <a:rPr lang="en-US" sz="1500" b="1" dirty="0">
                <a:solidFill>
                  <a:schemeClr val="lt1"/>
                </a:solidFill>
                <a:latin typeface="Montserrat"/>
                <a:ea typeface="Montserrat"/>
                <a:cs typeface="Montserrat"/>
                <a:sym typeface="Montserrat"/>
              </a:rPr>
              <a:t>Each topic partition is replicated to multiple brokers</a:t>
            </a:r>
            <a:endParaRPr sz="1500" b="1" dirty="0">
              <a:solidFill>
                <a:schemeClr val="lt1"/>
              </a:solidFill>
              <a:latin typeface="Montserrat"/>
              <a:ea typeface="Montserrat"/>
              <a:cs typeface="Montserrat"/>
              <a:sym typeface="Montserra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48"/>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Leader, Follower, and In-Sync Replica (ISR) List</a:t>
            </a:r>
            <a:endParaRPr dirty="0"/>
          </a:p>
        </p:txBody>
      </p:sp>
      <p:grpSp>
        <p:nvGrpSpPr>
          <p:cNvPr id="1041" name="Google Shape;1041;p48"/>
          <p:cNvGrpSpPr/>
          <p:nvPr/>
        </p:nvGrpSpPr>
        <p:grpSpPr>
          <a:xfrm>
            <a:off x="10119513" y="1375217"/>
            <a:ext cx="1447350" cy="2530500"/>
            <a:chOff x="20260250" y="3858762"/>
            <a:chExt cx="2894700" cy="5061000"/>
          </a:xfrm>
        </p:grpSpPr>
        <p:sp>
          <p:nvSpPr>
            <p:cNvPr id="1042" name="Google Shape;1042;p48"/>
            <p:cNvSpPr txBox="1"/>
            <p:nvPr/>
          </p:nvSpPr>
          <p:spPr>
            <a:xfrm>
              <a:off x="20260250" y="3858762"/>
              <a:ext cx="2894700" cy="50610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t" anchorCtr="0">
              <a:noAutofit/>
            </a:bodyPr>
            <a:lstStyle/>
            <a:p>
              <a:pPr algn="ctr"/>
              <a:r>
                <a:rPr lang="en-US">
                  <a:solidFill>
                    <a:srgbClr val="040531"/>
                  </a:solidFill>
                  <a:latin typeface="Montserrat"/>
                  <a:ea typeface="Montserrat"/>
                  <a:cs typeface="Montserrat"/>
                  <a:sym typeface="Montserrat"/>
                </a:rPr>
                <a:t>Consumer Group</a:t>
              </a:r>
              <a:endParaRPr>
                <a:solidFill>
                  <a:srgbClr val="040531"/>
                </a:solidFill>
                <a:latin typeface="Montserrat"/>
                <a:ea typeface="Montserrat"/>
                <a:cs typeface="Montserrat"/>
                <a:sym typeface="Montserrat"/>
              </a:endParaRPr>
            </a:p>
          </p:txBody>
        </p:sp>
        <p:grpSp>
          <p:nvGrpSpPr>
            <p:cNvPr id="1043" name="Google Shape;1043;p48"/>
            <p:cNvGrpSpPr/>
            <p:nvPr/>
          </p:nvGrpSpPr>
          <p:grpSpPr>
            <a:xfrm>
              <a:off x="20523350" y="5372768"/>
              <a:ext cx="2368500" cy="3331584"/>
              <a:chOff x="21385100" y="5563268"/>
              <a:chExt cx="2368500" cy="3331584"/>
            </a:xfrm>
          </p:grpSpPr>
          <p:grpSp>
            <p:nvGrpSpPr>
              <p:cNvPr id="1044" name="Google Shape;1044;p48"/>
              <p:cNvGrpSpPr/>
              <p:nvPr/>
            </p:nvGrpSpPr>
            <p:grpSpPr>
              <a:xfrm>
                <a:off x="21385100" y="5563268"/>
                <a:ext cx="2368500" cy="1507559"/>
                <a:chOff x="21385100" y="5563268"/>
                <a:chExt cx="2368500" cy="1507559"/>
              </a:xfrm>
            </p:grpSpPr>
            <p:pic>
              <p:nvPicPr>
                <p:cNvPr id="1045" name="Google Shape;1045;p48"/>
                <p:cNvPicPr preferRelativeResize="0"/>
                <p:nvPr/>
              </p:nvPicPr>
              <p:blipFill rotWithShape="1">
                <a:blip r:embed="rId1"/>
                <a:srcRect/>
                <a:stretch>
                  <a:fillRect/>
                </a:stretch>
              </p:blipFill>
              <p:spPr>
                <a:xfrm>
                  <a:off x="22106407" y="5563268"/>
                  <a:ext cx="925905" cy="924839"/>
                </a:xfrm>
                <a:prstGeom prst="rect">
                  <a:avLst/>
                </a:prstGeom>
                <a:noFill/>
                <a:ln>
                  <a:noFill/>
                </a:ln>
              </p:spPr>
            </p:pic>
            <p:sp>
              <p:nvSpPr>
                <p:cNvPr id="1046" name="Google Shape;1046;p48"/>
                <p:cNvSpPr txBox="1"/>
                <p:nvPr/>
              </p:nvSpPr>
              <p:spPr>
                <a:xfrm>
                  <a:off x="21385100" y="6435727"/>
                  <a:ext cx="2368500" cy="635100"/>
                </a:xfrm>
                <a:prstGeom prst="rect">
                  <a:avLst/>
                </a:prstGeom>
                <a:noFill/>
                <a:ln>
                  <a:noFill/>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consumer</a:t>
                  </a:r>
                  <a:endParaRPr sz="1500">
                    <a:solidFill>
                      <a:schemeClr val="dk2"/>
                    </a:solidFill>
                    <a:latin typeface="Montserrat"/>
                    <a:ea typeface="Montserrat"/>
                    <a:cs typeface="Montserrat"/>
                    <a:sym typeface="Montserrat"/>
                  </a:endParaRPr>
                </a:p>
              </p:txBody>
            </p:sp>
          </p:grpSp>
          <p:grpSp>
            <p:nvGrpSpPr>
              <p:cNvPr id="1047" name="Google Shape;1047;p48"/>
              <p:cNvGrpSpPr/>
              <p:nvPr/>
            </p:nvGrpSpPr>
            <p:grpSpPr>
              <a:xfrm>
                <a:off x="21385100" y="7387293"/>
                <a:ext cx="2368500" cy="1507559"/>
                <a:chOff x="21385100" y="5563268"/>
                <a:chExt cx="2368500" cy="1507559"/>
              </a:xfrm>
            </p:grpSpPr>
            <p:pic>
              <p:nvPicPr>
                <p:cNvPr id="1048" name="Google Shape;1048;p48"/>
                <p:cNvPicPr preferRelativeResize="0"/>
                <p:nvPr/>
              </p:nvPicPr>
              <p:blipFill rotWithShape="1">
                <a:blip r:embed="rId1"/>
                <a:srcRect/>
                <a:stretch>
                  <a:fillRect/>
                </a:stretch>
              </p:blipFill>
              <p:spPr>
                <a:xfrm>
                  <a:off x="22106407" y="5563268"/>
                  <a:ext cx="925905" cy="924839"/>
                </a:xfrm>
                <a:prstGeom prst="rect">
                  <a:avLst/>
                </a:prstGeom>
                <a:noFill/>
                <a:ln>
                  <a:noFill/>
                </a:ln>
              </p:spPr>
            </p:pic>
            <p:sp>
              <p:nvSpPr>
                <p:cNvPr id="1049" name="Google Shape;1049;p48"/>
                <p:cNvSpPr txBox="1"/>
                <p:nvPr/>
              </p:nvSpPr>
              <p:spPr>
                <a:xfrm>
                  <a:off x="21385100" y="6435727"/>
                  <a:ext cx="2368500" cy="635100"/>
                </a:xfrm>
                <a:prstGeom prst="rect">
                  <a:avLst/>
                </a:prstGeom>
                <a:noFill/>
                <a:ln>
                  <a:noFill/>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consumer</a:t>
                  </a:r>
                  <a:endParaRPr sz="1500">
                    <a:solidFill>
                      <a:schemeClr val="dk2"/>
                    </a:solidFill>
                    <a:latin typeface="Montserrat"/>
                    <a:ea typeface="Montserrat"/>
                    <a:cs typeface="Montserrat"/>
                    <a:sym typeface="Montserrat"/>
                  </a:endParaRPr>
                </a:p>
              </p:txBody>
            </p:sp>
          </p:grpSp>
        </p:grpSp>
      </p:grpSp>
      <p:sp>
        <p:nvSpPr>
          <p:cNvPr id="1050" name="Google Shape;1050;p48"/>
          <p:cNvSpPr txBox="1"/>
          <p:nvPr/>
        </p:nvSpPr>
        <p:spPr>
          <a:xfrm>
            <a:off x="3506724" y="1375213"/>
            <a:ext cx="5954100" cy="48633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sp>
        <p:nvSpPr>
          <p:cNvPr id="1051" name="Google Shape;1051;p48"/>
          <p:cNvSpPr txBox="1"/>
          <p:nvPr/>
        </p:nvSpPr>
        <p:spPr>
          <a:xfrm>
            <a:off x="5739096" y="1721241"/>
            <a:ext cx="13441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052" name="Google Shape;1052;p48"/>
          <p:cNvSpPr txBox="1"/>
          <p:nvPr/>
        </p:nvSpPr>
        <p:spPr>
          <a:xfrm>
            <a:off x="5739096" y="3016958"/>
            <a:ext cx="13441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053" name="Google Shape;1053;p48"/>
          <p:cNvSpPr txBox="1"/>
          <p:nvPr/>
        </p:nvSpPr>
        <p:spPr>
          <a:xfrm>
            <a:off x="5739096" y="4313171"/>
            <a:ext cx="13441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graphicFrame>
        <p:nvGraphicFramePr>
          <p:cNvPr id="1054" name="Google Shape;1054;p48"/>
          <p:cNvGraphicFramePr/>
          <p:nvPr/>
        </p:nvGraphicFramePr>
        <p:xfrm>
          <a:off x="4787942" y="2480718"/>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055" name="Google Shape;1055;p48"/>
          <p:cNvGraphicFramePr/>
          <p:nvPr/>
        </p:nvGraphicFramePr>
        <p:xfrm>
          <a:off x="4787942" y="377916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056" name="Google Shape;1056;p48"/>
          <p:cNvGraphicFramePr/>
          <p:nvPr/>
        </p:nvGraphicFramePr>
        <p:xfrm>
          <a:off x="4787942" y="5073538"/>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057" name="Google Shape;1057;p48"/>
          <p:cNvSpPr txBox="1"/>
          <p:nvPr/>
        </p:nvSpPr>
        <p:spPr>
          <a:xfrm>
            <a:off x="4185946" y="247565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058" name="Google Shape;1058;p48"/>
          <p:cNvSpPr txBox="1"/>
          <p:nvPr/>
        </p:nvSpPr>
        <p:spPr>
          <a:xfrm>
            <a:off x="4185946" y="37715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059" name="Google Shape;1059;p48"/>
          <p:cNvSpPr txBox="1"/>
          <p:nvPr/>
        </p:nvSpPr>
        <p:spPr>
          <a:xfrm>
            <a:off x="4185946" y="5073034"/>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graphicFrame>
        <p:nvGraphicFramePr>
          <p:cNvPr id="1060" name="Google Shape;1060;p48"/>
          <p:cNvGraphicFramePr/>
          <p:nvPr/>
        </p:nvGraphicFramePr>
        <p:xfrm>
          <a:off x="4789450" y="2020083"/>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061" name="Google Shape;1061;p48"/>
          <p:cNvGraphicFramePr/>
          <p:nvPr/>
        </p:nvGraphicFramePr>
        <p:xfrm>
          <a:off x="4789450" y="3315804"/>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062" name="Google Shape;1062;p48"/>
          <p:cNvGraphicFramePr/>
          <p:nvPr/>
        </p:nvGraphicFramePr>
        <p:xfrm>
          <a:off x="4789450" y="4612038"/>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063" name="Google Shape;1063;p48"/>
          <p:cNvSpPr txBox="1"/>
          <p:nvPr/>
        </p:nvSpPr>
        <p:spPr>
          <a:xfrm>
            <a:off x="3605302" y="2125491"/>
            <a:ext cx="11155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partition 0</a:t>
            </a:r>
            <a:endParaRPr sz="1450">
              <a:latin typeface="Montserrat"/>
              <a:ea typeface="Montserrat"/>
              <a:cs typeface="Montserrat"/>
              <a:sym typeface="Montserrat"/>
            </a:endParaRPr>
          </a:p>
        </p:txBody>
      </p:sp>
      <p:sp>
        <p:nvSpPr>
          <p:cNvPr id="1064" name="Google Shape;1064;p48"/>
          <p:cNvSpPr txBox="1"/>
          <p:nvPr/>
        </p:nvSpPr>
        <p:spPr>
          <a:xfrm>
            <a:off x="3651752" y="3421209"/>
            <a:ext cx="11155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partition 0</a:t>
            </a:r>
            <a:endParaRPr sz="1450">
              <a:latin typeface="Montserrat"/>
              <a:ea typeface="Montserrat"/>
              <a:cs typeface="Montserrat"/>
              <a:sym typeface="Montserrat"/>
            </a:endParaRPr>
          </a:p>
        </p:txBody>
      </p:sp>
      <p:sp>
        <p:nvSpPr>
          <p:cNvPr id="1065" name="Google Shape;1065;p48"/>
          <p:cNvSpPr txBox="1"/>
          <p:nvPr/>
        </p:nvSpPr>
        <p:spPr>
          <a:xfrm>
            <a:off x="3651752" y="4775109"/>
            <a:ext cx="11155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partition 0</a:t>
            </a:r>
            <a:endParaRPr sz="1450">
              <a:latin typeface="Montserrat"/>
              <a:ea typeface="Montserrat"/>
              <a:cs typeface="Montserrat"/>
              <a:sym typeface="Montserrat"/>
            </a:endParaRPr>
          </a:p>
        </p:txBody>
      </p:sp>
      <p:grpSp>
        <p:nvGrpSpPr>
          <p:cNvPr id="1066" name="Google Shape;1066;p48"/>
          <p:cNvGrpSpPr/>
          <p:nvPr/>
        </p:nvGrpSpPr>
        <p:grpSpPr>
          <a:xfrm>
            <a:off x="1545888" y="1427532"/>
            <a:ext cx="1302150" cy="964800"/>
            <a:chOff x="1489675" y="5406006"/>
            <a:chExt cx="2604300" cy="1929600"/>
          </a:xfrm>
        </p:grpSpPr>
        <p:sp>
          <p:nvSpPr>
            <p:cNvPr id="1067" name="Google Shape;1067;p48"/>
            <p:cNvSpPr txBox="1"/>
            <p:nvPr/>
          </p:nvSpPr>
          <p:spPr>
            <a:xfrm>
              <a:off x="1489675" y="5406006"/>
              <a:ext cx="2604300" cy="19296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pSp>
          <p:nvGrpSpPr>
            <p:cNvPr id="1068" name="Google Shape;1068;p48"/>
            <p:cNvGrpSpPr/>
            <p:nvPr/>
          </p:nvGrpSpPr>
          <p:grpSpPr>
            <a:xfrm>
              <a:off x="1743025" y="5637538"/>
              <a:ext cx="2097600" cy="1466338"/>
              <a:chOff x="12869500" y="6713864"/>
              <a:chExt cx="2097600" cy="1466338"/>
            </a:xfrm>
          </p:grpSpPr>
          <p:pic>
            <p:nvPicPr>
              <p:cNvPr id="1069" name="Google Shape;1069;p48"/>
              <p:cNvPicPr preferRelativeResize="0"/>
              <p:nvPr/>
            </p:nvPicPr>
            <p:blipFill rotWithShape="1">
              <a:blip r:embed="rId1"/>
              <a:srcRect/>
              <a:stretch>
                <a:fillRect/>
              </a:stretch>
            </p:blipFill>
            <p:spPr>
              <a:xfrm>
                <a:off x="13508298" y="6713864"/>
                <a:ext cx="820038" cy="820038"/>
              </a:xfrm>
              <a:prstGeom prst="rect">
                <a:avLst/>
              </a:prstGeom>
              <a:noFill/>
              <a:ln>
                <a:noFill/>
              </a:ln>
            </p:spPr>
          </p:pic>
          <p:sp>
            <p:nvSpPr>
              <p:cNvPr id="1070" name="Google Shape;1070;p48"/>
              <p:cNvSpPr txBox="1"/>
              <p:nvPr/>
            </p:nvSpPr>
            <p:spPr>
              <a:xfrm>
                <a:off x="12869500" y="7533900"/>
                <a:ext cx="2097600" cy="646302"/>
              </a:xfrm>
              <a:prstGeom prst="rect">
                <a:avLst/>
              </a:prstGeom>
              <a:noFill/>
              <a:ln>
                <a:noFill/>
              </a:ln>
            </p:spPr>
            <p:txBody>
              <a:bodyPr spcFirstLastPara="1" wrap="square" lIns="45713" tIns="45713" rIns="45713" bIns="45713" anchor="t" anchorCtr="0">
                <a:spAutoFit/>
              </a:bodyPr>
              <a:lstStyle/>
              <a:p>
                <a:pPr algn="ctr"/>
                <a:r>
                  <a:rPr lang="en-US" sz="1500">
                    <a:solidFill>
                      <a:schemeClr val="dk2"/>
                    </a:solidFill>
                    <a:latin typeface="Montserrat"/>
                    <a:ea typeface="Montserrat"/>
                    <a:cs typeface="Montserrat"/>
                    <a:sym typeface="Montserrat"/>
                  </a:rPr>
                  <a:t>producer</a:t>
                </a:r>
                <a:endParaRPr sz="1500">
                  <a:solidFill>
                    <a:schemeClr val="dk2"/>
                  </a:solidFill>
                  <a:latin typeface="Montserrat"/>
                  <a:ea typeface="Montserrat"/>
                  <a:cs typeface="Montserrat"/>
                  <a:sym typeface="Montserrat"/>
                </a:endParaRPr>
              </a:p>
            </p:txBody>
          </p:sp>
        </p:grpSp>
      </p:grpSp>
      <p:cxnSp>
        <p:nvCxnSpPr>
          <p:cNvPr id="1071" name="Google Shape;1071;p48"/>
          <p:cNvCxnSpPr>
            <a:stCxn id="1067" idx="3"/>
            <a:endCxn id="1063" idx="1"/>
          </p:cNvCxnSpPr>
          <p:nvPr/>
        </p:nvCxnSpPr>
        <p:spPr>
          <a:xfrm>
            <a:off x="2848038" y="1909932"/>
            <a:ext cx="757200" cy="349050"/>
          </a:xfrm>
          <a:prstGeom prst="straightConnector1">
            <a:avLst/>
          </a:prstGeom>
          <a:noFill/>
          <a:ln w="76200" cap="flat" cmpd="sng">
            <a:solidFill>
              <a:schemeClr val="accent1"/>
            </a:solidFill>
            <a:prstDash val="solid"/>
            <a:round/>
            <a:headEnd type="none" w="med" len="med"/>
            <a:tailEnd type="triangle" w="med" len="med"/>
          </a:ln>
        </p:spPr>
      </p:cxnSp>
      <p:cxnSp>
        <p:nvCxnSpPr>
          <p:cNvPr id="1072" name="Google Shape;1072;p48"/>
          <p:cNvCxnSpPr>
            <a:stCxn id="1073" idx="3"/>
          </p:cNvCxnSpPr>
          <p:nvPr/>
        </p:nvCxnSpPr>
        <p:spPr>
          <a:xfrm>
            <a:off x="9415026" y="2258916"/>
            <a:ext cx="730650" cy="99750"/>
          </a:xfrm>
          <a:prstGeom prst="straightConnector1">
            <a:avLst/>
          </a:prstGeom>
          <a:noFill/>
          <a:ln w="76200" cap="flat" cmpd="sng">
            <a:solidFill>
              <a:schemeClr val="accent1"/>
            </a:solidFill>
            <a:prstDash val="solid"/>
            <a:round/>
            <a:headEnd type="none" w="med" len="med"/>
            <a:tailEnd type="triangle" w="med" len="med"/>
          </a:ln>
        </p:spPr>
      </p:cxnSp>
      <p:sp>
        <p:nvSpPr>
          <p:cNvPr id="1073" name="Google Shape;1073;p48"/>
          <p:cNvSpPr txBox="1"/>
          <p:nvPr/>
        </p:nvSpPr>
        <p:spPr>
          <a:xfrm>
            <a:off x="8436576" y="2125491"/>
            <a:ext cx="9784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leader</a:t>
            </a:r>
            <a:endParaRPr sz="1450">
              <a:latin typeface="Montserrat"/>
              <a:ea typeface="Montserrat"/>
              <a:cs typeface="Montserrat"/>
              <a:sym typeface="Montserrat"/>
            </a:endParaRPr>
          </a:p>
        </p:txBody>
      </p:sp>
      <p:sp>
        <p:nvSpPr>
          <p:cNvPr id="1074" name="Google Shape;1074;p48"/>
          <p:cNvSpPr txBox="1"/>
          <p:nvPr/>
        </p:nvSpPr>
        <p:spPr>
          <a:xfrm>
            <a:off x="8436576" y="3421213"/>
            <a:ext cx="102420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latin typeface="Montserrat"/>
              <a:ea typeface="Montserrat"/>
              <a:cs typeface="Montserrat"/>
              <a:sym typeface="Montserrat"/>
            </a:endParaRPr>
          </a:p>
        </p:txBody>
      </p:sp>
      <p:sp>
        <p:nvSpPr>
          <p:cNvPr id="1075" name="Google Shape;1075;p48"/>
          <p:cNvSpPr txBox="1"/>
          <p:nvPr/>
        </p:nvSpPr>
        <p:spPr>
          <a:xfrm>
            <a:off x="8436576" y="4717447"/>
            <a:ext cx="9784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follower</a:t>
            </a:r>
            <a:endParaRPr sz="1450">
              <a:latin typeface="Montserrat"/>
              <a:ea typeface="Montserrat"/>
              <a:cs typeface="Montserrat"/>
              <a:sym typeface="Montserrat"/>
            </a:endParaRPr>
          </a:p>
        </p:txBody>
      </p:sp>
      <p:sp>
        <p:nvSpPr>
          <p:cNvPr id="1076" name="Google Shape;1076;p48"/>
          <p:cNvSpPr txBox="1"/>
          <p:nvPr/>
        </p:nvSpPr>
        <p:spPr>
          <a:xfrm>
            <a:off x="7189296" y="5773663"/>
            <a:ext cx="2323200" cy="369318"/>
          </a:xfrm>
          <a:prstGeom prst="rect">
            <a:avLst/>
          </a:prstGeom>
          <a:noFill/>
          <a:ln>
            <a:noFill/>
          </a:ln>
        </p:spPr>
        <p:txBody>
          <a:bodyPr spcFirstLastPara="1" wrap="square" lIns="45713" tIns="45713" rIns="45713" bIns="45713" anchor="t" anchorCtr="0">
            <a:spAutoFit/>
          </a:bodyPr>
          <a:lstStyle/>
          <a:p>
            <a:r>
              <a:rPr lang="en-US">
                <a:solidFill>
                  <a:schemeClr val="dk2"/>
                </a:solidFill>
                <a:latin typeface="Montserrat"/>
                <a:ea typeface="Montserrat"/>
                <a:cs typeface="Montserrat"/>
                <a:sym typeface="Montserrat"/>
              </a:rPr>
              <a:t>ISR = [101, 102, 103]</a:t>
            </a:r>
            <a:endParaRPr>
              <a:solidFill>
                <a:schemeClr val="dk2"/>
              </a:solidFill>
              <a:latin typeface="Montserrat"/>
              <a:ea typeface="Montserrat"/>
              <a:cs typeface="Montserrat"/>
              <a:sym typeface="Montserrat"/>
            </a:endParaRPr>
          </a:p>
        </p:txBody>
      </p:sp>
      <p:sp>
        <p:nvSpPr>
          <p:cNvPr id="1077" name="Google Shape;1077;p48"/>
          <p:cNvSpPr/>
          <p:nvPr/>
        </p:nvSpPr>
        <p:spPr>
          <a:xfrm>
            <a:off x="3506726" y="2722250"/>
            <a:ext cx="1322425" cy="1875288"/>
          </a:xfrm>
          <a:custGeom>
            <a:avLst/>
            <a:gdLst/>
            <a:ahLst/>
            <a:cxnLst/>
            <a:rect l="l" t="t" r="r" b="b"/>
            <a:pathLst>
              <a:path w="105794" h="150023" extrusionOk="0">
                <a:moveTo>
                  <a:pt x="99597" y="150023"/>
                </a:moveTo>
                <a:cubicBezTo>
                  <a:pt x="86429" y="143666"/>
                  <a:pt x="37162" y="125276"/>
                  <a:pt x="20588" y="111881"/>
                </a:cubicBezTo>
                <a:cubicBezTo>
                  <a:pt x="4014" y="98486"/>
                  <a:pt x="-981" y="83842"/>
                  <a:pt x="154" y="69652"/>
                </a:cubicBezTo>
                <a:cubicBezTo>
                  <a:pt x="1289" y="55462"/>
                  <a:pt x="9792" y="38350"/>
                  <a:pt x="27399" y="26741"/>
                </a:cubicBezTo>
                <a:cubicBezTo>
                  <a:pt x="45006" y="15132"/>
                  <a:pt x="92728" y="4457"/>
                  <a:pt x="105794" y="0"/>
                </a:cubicBezTo>
              </a:path>
            </a:pathLst>
          </a:custGeom>
          <a:noFill/>
          <a:ln w="76200" cap="flat" cmpd="sng">
            <a:solidFill>
              <a:schemeClr val="accent1"/>
            </a:solidFill>
            <a:prstDash val="solid"/>
            <a:round/>
            <a:headEnd type="triangle" w="med" len="med"/>
            <a:tailEnd type="none" w="med" len="med"/>
          </a:ln>
        </p:spPr>
      </p:sp>
      <p:cxnSp>
        <p:nvCxnSpPr>
          <p:cNvPr id="1078" name="Google Shape;1078;p48"/>
          <p:cNvCxnSpPr/>
          <p:nvPr/>
        </p:nvCxnSpPr>
        <p:spPr>
          <a:xfrm>
            <a:off x="4960908" y="2718750"/>
            <a:ext cx="1500" cy="554550"/>
          </a:xfrm>
          <a:prstGeom prst="straightConnector1">
            <a:avLst/>
          </a:prstGeom>
          <a:noFill/>
          <a:ln w="76200" cap="flat" cmpd="sng">
            <a:solidFill>
              <a:schemeClr val="accent1"/>
            </a:solidFill>
            <a:prstDash val="solid"/>
            <a:round/>
            <a:headEnd type="none" w="med" len="med"/>
            <a:tailEnd type="triangle" w="med" len="med"/>
          </a:ln>
        </p:spPr>
      </p:cxnSp>
      <p:sp>
        <p:nvSpPr>
          <p:cNvPr id="1079" name="Google Shape;1079;p48"/>
          <p:cNvSpPr/>
          <p:nvPr/>
        </p:nvSpPr>
        <p:spPr>
          <a:xfrm>
            <a:off x="2947896" y="2258907"/>
            <a:ext cx="314700" cy="320100"/>
          </a:xfrm>
          <a:prstGeom prst="ellipse">
            <a:avLst/>
          </a:prstGeom>
          <a:solidFill>
            <a:schemeClr val="accent1"/>
          </a:solidFill>
          <a:ln>
            <a:noFill/>
          </a:ln>
        </p:spPr>
        <p:txBody>
          <a:bodyPr spcFirstLastPara="1" wrap="square" lIns="0" tIns="45713" rIns="0" bIns="45713" anchor="ctr" anchorCtr="0">
            <a:noAutofit/>
          </a:bodyPr>
          <a:lstStyle/>
          <a:p>
            <a:pPr algn="ctr"/>
            <a:r>
              <a:rPr lang="en-US" b="1">
                <a:solidFill>
                  <a:schemeClr val="lt1"/>
                </a:solidFill>
                <a:latin typeface="Montserrat"/>
                <a:ea typeface="Montserrat"/>
                <a:cs typeface="Montserrat"/>
                <a:sym typeface="Montserrat"/>
              </a:rPr>
              <a:t>1</a:t>
            </a:r>
            <a:endParaRPr b="1">
              <a:solidFill>
                <a:schemeClr val="lt1"/>
              </a:solidFill>
              <a:latin typeface="Montserrat"/>
              <a:ea typeface="Montserrat"/>
              <a:cs typeface="Montserrat"/>
              <a:sym typeface="Montserrat"/>
            </a:endParaRPr>
          </a:p>
        </p:txBody>
      </p:sp>
      <p:sp>
        <p:nvSpPr>
          <p:cNvPr id="1080" name="Google Shape;1080;p48"/>
          <p:cNvSpPr/>
          <p:nvPr/>
        </p:nvSpPr>
        <p:spPr>
          <a:xfrm>
            <a:off x="9632818" y="2480407"/>
            <a:ext cx="314700" cy="320100"/>
          </a:xfrm>
          <a:prstGeom prst="ellipse">
            <a:avLst/>
          </a:prstGeom>
          <a:solidFill>
            <a:schemeClr val="accent1"/>
          </a:solidFill>
          <a:ln>
            <a:noFill/>
          </a:ln>
        </p:spPr>
        <p:txBody>
          <a:bodyPr spcFirstLastPara="1" wrap="square" lIns="0" tIns="45713" rIns="0" bIns="45713" anchor="ctr" anchorCtr="0">
            <a:noAutofit/>
          </a:bodyPr>
          <a:lstStyle/>
          <a:p>
            <a:pPr algn="ctr"/>
            <a:r>
              <a:rPr lang="en-US" b="1">
                <a:solidFill>
                  <a:schemeClr val="lt1"/>
                </a:solidFill>
                <a:latin typeface="Montserrat"/>
                <a:ea typeface="Montserrat"/>
                <a:cs typeface="Montserrat"/>
                <a:sym typeface="Montserrat"/>
              </a:rPr>
              <a:t>3</a:t>
            </a:r>
            <a:endParaRPr b="1">
              <a:solidFill>
                <a:schemeClr val="lt1"/>
              </a:solidFill>
              <a:latin typeface="Montserrat"/>
              <a:ea typeface="Montserrat"/>
              <a:cs typeface="Montserrat"/>
              <a:sym typeface="Montserrat"/>
            </a:endParaRPr>
          </a:p>
        </p:txBody>
      </p:sp>
      <p:sp>
        <p:nvSpPr>
          <p:cNvPr id="1081" name="Google Shape;1081;p48"/>
          <p:cNvSpPr/>
          <p:nvPr/>
        </p:nvSpPr>
        <p:spPr>
          <a:xfrm>
            <a:off x="4474748" y="2871626"/>
            <a:ext cx="314700" cy="320100"/>
          </a:xfrm>
          <a:prstGeom prst="ellipse">
            <a:avLst/>
          </a:prstGeom>
          <a:solidFill>
            <a:schemeClr val="accent1"/>
          </a:solidFill>
          <a:ln>
            <a:noFill/>
          </a:ln>
        </p:spPr>
        <p:txBody>
          <a:bodyPr spcFirstLastPara="1" wrap="square" lIns="0" tIns="45713" rIns="0" bIns="45713" anchor="ctr" anchorCtr="0">
            <a:noAutofit/>
          </a:bodyPr>
          <a:lstStyle/>
          <a:p>
            <a:pPr algn="ctr"/>
            <a:r>
              <a:rPr lang="en-US" b="1">
                <a:solidFill>
                  <a:schemeClr val="lt1"/>
                </a:solidFill>
                <a:latin typeface="Montserrat"/>
                <a:ea typeface="Montserrat"/>
                <a:cs typeface="Montserrat"/>
                <a:sym typeface="Montserrat"/>
              </a:rPr>
              <a:t>2</a:t>
            </a:r>
            <a:endParaRPr b="1">
              <a:solidFill>
                <a:schemeClr val="lt1"/>
              </a:solidFill>
              <a:latin typeface="Montserrat"/>
              <a:ea typeface="Montserrat"/>
              <a:cs typeface="Montserrat"/>
              <a:sym typeface="Montserrat"/>
            </a:endParaRPr>
          </a:p>
        </p:txBody>
      </p:sp>
      <p:sp>
        <p:nvSpPr>
          <p:cNvPr id="1082" name="Google Shape;1082;p48"/>
          <p:cNvSpPr/>
          <p:nvPr/>
        </p:nvSpPr>
        <p:spPr>
          <a:xfrm>
            <a:off x="408313" y="3016963"/>
            <a:ext cx="2688300" cy="1969350"/>
          </a:xfrm>
          <a:prstGeom prst="roundRect">
            <a:avLst>
              <a:gd name="adj" fmla="val 9711"/>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91438" rIns="45713" bIns="45713" anchor="ctr" anchorCtr="0">
            <a:noAutofit/>
          </a:bodyPr>
          <a:lstStyle/>
          <a:p>
            <a:pPr marL="228600" indent="-209550">
              <a:lnSpc>
                <a:spcPct val="115000"/>
              </a:lnSpc>
              <a:buClr>
                <a:schemeClr val="lt1"/>
              </a:buClr>
              <a:buSzPts val="3000"/>
              <a:buFont typeface="Montserrat"/>
              <a:buAutoNum type="arabicParenR"/>
            </a:pPr>
            <a:r>
              <a:rPr lang="en-US" sz="1500" b="1">
                <a:solidFill>
                  <a:schemeClr val="lt1"/>
                </a:solidFill>
                <a:latin typeface="Montserrat"/>
                <a:ea typeface="Montserrat"/>
                <a:cs typeface="Montserrat"/>
                <a:sym typeface="Montserrat"/>
              </a:rPr>
              <a:t>Clients always write to the leader</a:t>
            </a:r>
            <a:endParaRPr sz="1500" b="1">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AutoNum type="arabicParenR"/>
            </a:pPr>
            <a:r>
              <a:rPr lang="en-US" sz="1500" b="1">
                <a:solidFill>
                  <a:schemeClr val="lt1"/>
                </a:solidFill>
                <a:latin typeface="Montserrat"/>
                <a:ea typeface="Montserrat"/>
                <a:cs typeface="Montserrat"/>
                <a:sym typeface="Montserrat"/>
              </a:rPr>
              <a:t>Followers replicate from the leader</a:t>
            </a:r>
            <a:endParaRPr sz="1500" b="1">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AutoNum type="arabicParenR"/>
            </a:pPr>
            <a:r>
              <a:rPr lang="en-US" sz="1500" b="1">
                <a:solidFill>
                  <a:schemeClr val="lt1"/>
                </a:solidFill>
                <a:latin typeface="Montserrat"/>
                <a:ea typeface="Montserrat"/>
                <a:cs typeface="Montserrat"/>
                <a:sym typeface="Montserrat"/>
              </a:rPr>
              <a:t>Clients typically read from the leader</a:t>
            </a:r>
            <a:endParaRPr sz="1500" b="1">
              <a:solidFill>
                <a:schemeClr val="lt1"/>
              </a:solidFill>
              <a:latin typeface="Montserrat"/>
              <a:ea typeface="Montserrat"/>
              <a:cs typeface="Montserrat"/>
              <a:sym typeface="Montserra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49"/>
          <p:cNvSpPr txBox="1"/>
          <p:nvPr/>
        </p:nvSpPr>
        <p:spPr>
          <a:xfrm>
            <a:off x="609338" y="1531620"/>
            <a:ext cx="790140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sp>
        <p:nvSpPr>
          <p:cNvPr id="1089" name="Google Shape;1089;p49"/>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graphicFrame>
        <p:nvGraphicFramePr>
          <p:cNvPr id="1090" name="Google Shape;1090;p49"/>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091" name="Google Shape;1091;p49"/>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092" name="Google Shape;1092;p49"/>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093" name="Google Shape;1093;p49"/>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094" name="Google Shape;1094;p49"/>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095" name="Google Shape;1095;p49"/>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096" name="Google Shape;1096;p49"/>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097" name="Google Shape;1097;p49"/>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098" name="Google Shape;1098;p49"/>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099" name="Google Shape;1099;p49"/>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Leader Epoch : life time of particular leader</a:t>
            </a:r>
            <a:endParaRPr dirty="0"/>
          </a:p>
        </p:txBody>
      </p:sp>
      <p:graphicFrame>
        <p:nvGraphicFramePr>
          <p:cNvPr id="1100" name="Google Shape;1100;p49"/>
          <p:cNvGraphicFramePr/>
          <p:nvPr/>
        </p:nvGraphicFramePr>
        <p:xfrm>
          <a:off x="3619517"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101" name="Google Shape;1101;p49"/>
          <p:cNvGraphicFramePr/>
          <p:nvPr/>
        </p:nvGraphicFramePr>
        <p:xfrm>
          <a:off x="3619517"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102" name="Google Shape;1102;p49"/>
          <p:cNvGraphicFramePr/>
          <p:nvPr/>
        </p:nvGraphicFramePr>
        <p:xfrm>
          <a:off x="3619517"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endParaRPr sz="10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103" name="Google Shape;1103;p49"/>
          <p:cNvSpPr txBox="1"/>
          <p:nvPr/>
        </p:nvSpPr>
        <p:spPr>
          <a:xfrm>
            <a:off x="4624903"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104" name="Google Shape;1104;p49"/>
          <p:cNvSpPr txBox="1"/>
          <p:nvPr/>
        </p:nvSpPr>
        <p:spPr>
          <a:xfrm>
            <a:off x="4624903"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105" name="Google Shape;1105;p49"/>
          <p:cNvSpPr txBox="1"/>
          <p:nvPr/>
        </p:nvSpPr>
        <p:spPr>
          <a:xfrm>
            <a:off x="4624903"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sp>
        <p:nvSpPr>
          <p:cNvPr id="1106" name="Google Shape;1106;p49"/>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[101, 102, 103]</a:t>
            </a:r>
            <a:endParaRPr sz="1450">
              <a:solidFill>
                <a:schemeClr val="dk2"/>
              </a:solidFill>
              <a:latin typeface="Montserrat"/>
              <a:ea typeface="Montserrat"/>
              <a:cs typeface="Montserrat"/>
              <a:sym typeface="Montserrat"/>
            </a:endParaRPr>
          </a:p>
        </p:txBody>
      </p:sp>
      <p:sp>
        <p:nvSpPr>
          <p:cNvPr id="1107" name="Google Shape;1107;p49"/>
          <p:cNvSpPr/>
          <p:nvPr/>
        </p:nvSpPr>
        <p:spPr>
          <a:xfrm>
            <a:off x="831388" y="1422713"/>
            <a:ext cx="2103150" cy="978450"/>
          </a:xfrm>
          <a:prstGeom prst="wedgeRoundRectCallout">
            <a:avLst>
              <a:gd name="adj1" fmla="val 83233"/>
              <a:gd name="adj2" fmla="val 37695"/>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Leader epoch is included for a batch of records</a:t>
            </a:r>
            <a:endParaRPr sz="1500" b="1">
              <a:solidFill>
                <a:schemeClr val="lt1"/>
              </a:solidFill>
              <a:latin typeface="Montserrat"/>
              <a:ea typeface="Montserrat"/>
              <a:cs typeface="Montserrat"/>
              <a:sym typeface="Montserra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50"/>
          <p:cNvSpPr txBox="1"/>
          <p:nvPr/>
        </p:nvSpPr>
        <p:spPr>
          <a:xfrm>
            <a:off x="609338" y="1531620"/>
            <a:ext cx="790140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114" name="Google Shape;1114;p50"/>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115" name="Google Shape;1115;p50"/>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116" name="Google Shape;1116;p50"/>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117" name="Google Shape;1117;p50"/>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118" name="Google Shape;1118;p50"/>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119" name="Google Shape;1119;p50"/>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120" name="Google Shape;1120;p50"/>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Follower Fetch Request</a:t>
            </a:r>
            <a:endParaRPr dirty="0"/>
          </a:p>
        </p:txBody>
      </p:sp>
      <p:graphicFrame>
        <p:nvGraphicFramePr>
          <p:cNvPr id="1121" name="Google Shape;1121;p50"/>
          <p:cNvGraphicFramePr/>
          <p:nvPr/>
        </p:nvGraphicFramePr>
        <p:xfrm>
          <a:off x="3619517"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122" name="Google Shape;1122;p50"/>
          <p:cNvGraphicFramePr/>
          <p:nvPr/>
        </p:nvGraphicFramePr>
        <p:xfrm>
          <a:off x="3619517"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123" name="Google Shape;1123;p50"/>
          <p:cNvGraphicFramePr/>
          <p:nvPr/>
        </p:nvGraphicFramePr>
        <p:xfrm>
          <a:off x="3619517"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endParaRPr sz="10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124" name="Google Shape;1124;p50"/>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125" name="Google Shape;1125;p50"/>
          <p:cNvSpPr/>
          <p:nvPr/>
        </p:nvSpPr>
        <p:spPr>
          <a:xfrm>
            <a:off x="8533684" y="2278900"/>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rgbClr val="0E68BC"/>
            </a:solidFill>
            <a:prstDash val="solid"/>
            <a:round/>
            <a:headEnd type="triangle" w="med" len="med"/>
            <a:tailEnd type="none" w="med" len="med"/>
          </a:ln>
        </p:spPr>
      </p:sp>
      <p:sp>
        <p:nvSpPr>
          <p:cNvPr id="1126" name="Google Shape;1126;p50"/>
          <p:cNvSpPr txBox="1"/>
          <p:nvPr/>
        </p:nvSpPr>
        <p:spPr>
          <a:xfrm>
            <a:off x="8915400" y="2549663"/>
            <a:ext cx="2743200" cy="477600"/>
          </a:xfrm>
          <a:prstGeom prst="rect">
            <a:avLst/>
          </a:prstGeom>
          <a:noFill/>
          <a:ln>
            <a:noFill/>
          </a:ln>
        </p:spPr>
        <p:txBody>
          <a:bodyPr spcFirstLastPara="1" wrap="square" lIns="60950" tIns="60950" rIns="60950" bIns="60950" anchor="ctr" anchorCtr="0">
            <a:noAutofit/>
          </a:bodyPr>
          <a:lstStyle/>
          <a:p>
            <a:r>
              <a:rPr lang="en-US" sz="1350" b="1" dirty="0" err="1">
                <a:solidFill>
                  <a:srgbClr val="6144D7"/>
                </a:solidFill>
                <a:latin typeface="Source Code Pro"/>
                <a:ea typeface="Source Code Pro"/>
                <a:cs typeface="Source Code Pro"/>
                <a:sym typeface="Source Code Pro"/>
              </a:rPr>
              <a:t>FetchRequest</a:t>
            </a:r>
            <a:endParaRPr sz="1350" b="1" dirty="0">
              <a:solidFill>
                <a:srgbClr val="6144D7"/>
              </a:solidFill>
              <a:latin typeface="Source Code Pro"/>
              <a:ea typeface="Source Code Pro"/>
              <a:cs typeface="Source Code Pro"/>
              <a:sym typeface="Source Code Pro"/>
            </a:endParaRPr>
          </a:p>
          <a:p>
            <a:r>
              <a:rPr lang="en-US" sz="1350" b="1" dirty="0">
                <a:solidFill>
                  <a:srgbClr val="6144D7"/>
                </a:solidFill>
                <a:latin typeface="Source Code Pro"/>
                <a:ea typeface="Source Code Pro"/>
                <a:cs typeface="Source Code Pro"/>
                <a:sym typeface="Source Code Pro"/>
              </a:rPr>
              <a:t> offset: 0</a:t>
            </a:r>
            <a:endParaRPr sz="1350" b="1" dirty="0">
              <a:solidFill>
                <a:srgbClr val="6144D7"/>
              </a:solidFill>
              <a:latin typeface="Source Code Pro"/>
              <a:ea typeface="Source Code Pro"/>
              <a:cs typeface="Source Code Pro"/>
              <a:sym typeface="Source Code Pro"/>
            </a:endParaRPr>
          </a:p>
        </p:txBody>
      </p:sp>
      <p:sp>
        <p:nvSpPr>
          <p:cNvPr id="1127" name="Google Shape;1127;p50"/>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[101, 102, 103]</a:t>
            </a:r>
            <a:endParaRPr sz="1450">
              <a:solidFill>
                <a:schemeClr val="dk2"/>
              </a:solidFill>
              <a:latin typeface="Montserrat"/>
              <a:ea typeface="Montserrat"/>
              <a:cs typeface="Montserrat"/>
              <a:sym typeface="Montserrat"/>
            </a:endParaRPr>
          </a:p>
        </p:txBody>
      </p:sp>
      <p:sp>
        <p:nvSpPr>
          <p:cNvPr id="1128" name="Google Shape;1128;p50"/>
          <p:cNvSpPr txBox="1"/>
          <p:nvPr/>
        </p:nvSpPr>
        <p:spPr>
          <a:xfrm>
            <a:off x="4624903"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129" name="Google Shape;1129;p50"/>
          <p:cNvSpPr txBox="1"/>
          <p:nvPr/>
        </p:nvSpPr>
        <p:spPr>
          <a:xfrm>
            <a:off x="4624903"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130" name="Google Shape;1130;p50"/>
          <p:cNvSpPr txBox="1"/>
          <p:nvPr/>
        </p:nvSpPr>
        <p:spPr>
          <a:xfrm>
            <a:off x="4624903"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sp>
        <p:nvSpPr>
          <p:cNvPr id="1131" name="Google Shape;1131;p50"/>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132" name="Google Shape;1132;p50"/>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133" name="Google Shape;1133;p50"/>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51"/>
          <p:cNvSpPr txBox="1"/>
          <p:nvPr/>
        </p:nvSpPr>
        <p:spPr>
          <a:xfrm>
            <a:off x="609338" y="1531620"/>
            <a:ext cx="790140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140" name="Google Shape;1140;p51"/>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141" name="Google Shape;1141;p51"/>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142" name="Google Shape;1142;p51"/>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143" name="Google Shape;1143;p51"/>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144" name="Google Shape;1144;p51"/>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145" name="Google Shape;1145;p51"/>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146" name="Google Shape;1146;p51"/>
          <p:cNvSpPr/>
          <p:nvPr/>
        </p:nvSpPr>
        <p:spPr>
          <a:xfrm>
            <a:off x="8533684" y="2278900"/>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none" w="med" len="med"/>
            <a:tailEnd type="triangle" w="med" len="med"/>
          </a:ln>
        </p:spPr>
      </p:sp>
      <p:sp>
        <p:nvSpPr>
          <p:cNvPr id="1147" name="Google Shape;1147;p51"/>
          <p:cNvSpPr txBox="1"/>
          <p:nvPr/>
        </p:nvSpPr>
        <p:spPr>
          <a:xfrm>
            <a:off x="8915400" y="2554967"/>
            <a:ext cx="2743200" cy="477600"/>
          </a:xfrm>
          <a:prstGeom prst="rect">
            <a:avLst/>
          </a:prstGeom>
          <a:noFill/>
          <a:ln>
            <a:noFill/>
          </a:ln>
        </p:spPr>
        <p:txBody>
          <a:bodyPr spcFirstLastPara="1" wrap="square" lIns="60950" tIns="60950" rIns="60950" bIns="60950" anchor="ctr" anchorCtr="0">
            <a:noAutofit/>
          </a:bodyPr>
          <a:lstStyle/>
          <a:p>
            <a:r>
              <a:rPr lang="en-US" sz="1350" b="1">
                <a:solidFill>
                  <a:schemeClr val="accent3"/>
                </a:solidFill>
                <a:latin typeface="Source Code Pro"/>
                <a:ea typeface="Source Code Pro"/>
                <a:cs typeface="Source Code Pro"/>
                <a:sym typeface="Source Code Pro"/>
              </a:rPr>
              <a:t>FetchResponse</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records: [</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(offset: 0, epoch: 1),</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(offset: 1, epoch: 1),</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(offset: 2, epoch: 1)</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a:t>
            </a:r>
            <a:endParaRPr sz="1350" b="1">
              <a:solidFill>
                <a:schemeClr val="accent3"/>
              </a:solidFill>
              <a:latin typeface="Source Code Pro"/>
              <a:ea typeface="Source Code Pro"/>
              <a:cs typeface="Source Code Pro"/>
              <a:sym typeface="Source Code Pro"/>
            </a:endParaRPr>
          </a:p>
        </p:txBody>
      </p:sp>
      <p:sp>
        <p:nvSpPr>
          <p:cNvPr id="1148" name="Google Shape;1148;p51"/>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Follower Fetch Response</a:t>
            </a:r>
            <a:endParaRPr lang="en-US"/>
          </a:p>
        </p:txBody>
      </p:sp>
      <p:graphicFrame>
        <p:nvGraphicFramePr>
          <p:cNvPr id="1149" name="Google Shape;1149;p51"/>
          <p:cNvGraphicFramePr/>
          <p:nvPr/>
        </p:nvGraphicFramePr>
        <p:xfrm>
          <a:off x="3619517"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150" name="Google Shape;1150;p51"/>
          <p:cNvGraphicFramePr/>
          <p:nvPr/>
        </p:nvGraphicFramePr>
        <p:xfrm>
          <a:off x="3619517"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dirty="0">
                          <a:solidFill>
                            <a:schemeClr val="lt1"/>
                          </a:solidFill>
                          <a:latin typeface="Montserrat"/>
                          <a:ea typeface="Montserrat"/>
                          <a:cs typeface="Montserrat"/>
                          <a:sym typeface="Montserrat"/>
                        </a:rPr>
                        <a:t>1</a:t>
                      </a:r>
                      <a:endParaRPr sz="1800" b="1" dirty="0">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151" name="Google Shape;1151;p51"/>
          <p:cNvGraphicFramePr/>
          <p:nvPr/>
        </p:nvGraphicFramePr>
        <p:xfrm>
          <a:off x="3619517"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152" name="Google Shape;1152;p51"/>
          <p:cNvSpPr/>
          <p:nvPr/>
        </p:nvSpPr>
        <p:spPr>
          <a:xfrm>
            <a:off x="8844597" y="3863221"/>
            <a:ext cx="1860750" cy="978450"/>
          </a:xfrm>
          <a:prstGeom prst="wedgeRoundRectCallout">
            <a:avLst>
              <a:gd name="adj1" fmla="val -136433"/>
              <a:gd name="adj2" fmla="val -61952"/>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Follower writes fetched records to its replica</a:t>
            </a:r>
            <a:endParaRPr sz="1500" b="1">
              <a:solidFill>
                <a:schemeClr val="lt1"/>
              </a:solidFill>
              <a:latin typeface="Montserrat"/>
              <a:ea typeface="Montserrat"/>
              <a:cs typeface="Montserrat"/>
              <a:sym typeface="Montserrat"/>
            </a:endParaRPr>
          </a:p>
        </p:txBody>
      </p:sp>
      <p:sp>
        <p:nvSpPr>
          <p:cNvPr id="1153" name="Google Shape;1153;p51"/>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154" name="Google Shape;1154;p51"/>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[101, 102, 103]</a:t>
            </a:r>
            <a:endParaRPr sz="1450">
              <a:solidFill>
                <a:schemeClr val="dk2"/>
              </a:solidFill>
              <a:latin typeface="Montserrat"/>
              <a:ea typeface="Montserrat"/>
              <a:cs typeface="Montserrat"/>
              <a:sym typeface="Montserrat"/>
            </a:endParaRPr>
          </a:p>
        </p:txBody>
      </p:sp>
      <p:sp>
        <p:nvSpPr>
          <p:cNvPr id="1155" name="Google Shape;1155;p51"/>
          <p:cNvSpPr txBox="1"/>
          <p:nvPr/>
        </p:nvSpPr>
        <p:spPr>
          <a:xfrm>
            <a:off x="4624903"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156" name="Google Shape;1156;p51"/>
          <p:cNvSpPr txBox="1"/>
          <p:nvPr/>
        </p:nvSpPr>
        <p:spPr>
          <a:xfrm>
            <a:off x="4624903"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157" name="Google Shape;1157;p51"/>
          <p:cNvSpPr txBox="1"/>
          <p:nvPr/>
        </p:nvSpPr>
        <p:spPr>
          <a:xfrm>
            <a:off x="4624903"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sp>
        <p:nvSpPr>
          <p:cNvPr id="1158" name="Google Shape;1158;p51"/>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159" name="Google Shape;1159;p51"/>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dirty="0">
                <a:solidFill>
                  <a:schemeClr val="dk2"/>
                </a:solidFill>
                <a:latin typeface="Montserrat"/>
                <a:ea typeface="Montserrat"/>
                <a:cs typeface="Montserrat"/>
                <a:sym typeface="Montserrat"/>
              </a:rPr>
              <a:t>follower</a:t>
            </a:r>
            <a:endParaRPr sz="1450" dirty="0">
              <a:solidFill>
                <a:schemeClr val="dk2"/>
              </a:solidFill>
              <a:latin typeface="Montserrat"/>
              <a:ea typeface="Montserrat"/>
              <a:cs typeface="Montserrat"/>
              <a:sym typeface="Montserrat"/>
            </a:endParaRPr>
          </a:p>
        </p:txBody>
      </p:sp>
      <p:sp>
        <p:nvSpPr>
          <p:cNvPr id="1160" name="Google Shape;1160;p51"/>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52"/>
          <p:cNvSpPr txBox="1"/>
          <p:nvPr/>
        </p:nvSpPr>
        <p:spPr>
          <a:xfrm>
            <a:off x="609338" y="1531620"/>
            <a:ext cx="790140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167" name="Google Shape;1167;p52"/>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168" name="Google Shape;1168;p52"/>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169" name="Google Shape;1169;p52"/>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170" name="Google Shape;1170;p52"/>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171" name="Google Shape;1171;p52"/>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172" name="Google Shape;1172;p52"/>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173" name="Google Shape;1173;p52"/>
          <p:cNvSpPr txBox="1"/>
          <p:nvPr/>
        </p:nvSpPr>
        <p:spPr>
          <a:xfrm>
            <a:off x="8915400" y="2549667"/>
            <a:ext cx="2743200" cy="477600"/>
          </a:xfrm>
          <a:prstGeom prst="rect">
            <a:avLst/>
          </a:prstGeom>
          <a:noFill/>
          <a:ln>
            <a:noFill/>
          </a:ln>
        </p:spPr>
        <p:txBody>
          <a:bodyPr spcFirstLastPara="1" wrap="square" lIns="60950" tIns="60950" rIns="60950" bIns="60950" anchor="ctr" anchorCtr="0">
            <a:noAutofit/>
          </a:bodyPr>
          <a:lstStyle/>
          <a:p>
            <a:r>
              <a:rPr lang="en-US" sz="1350" b="1" dirty="0">
                <a:solidFill>
                  <a:schemeClr val="accent3"/>
                </a:solidFill>
                <a:latin typeface="Source Code Pro"/>
                <a:ea typeface="Source Code Pro"/>
                <a:cs typeface="Source Code Pro"/>
                <a:sym typeface="Source Code Pro"/>
              </a:rPr>
              <a:t>Fetch Request</a:t>
            </a:r>
            <a:endParaRPr sz="1350" b="1" dirty="0">
              <a:solidFill>
                <a:schemeClr val="accent3"/>
              </a:solidFill>
              <a:latin typeface="Source Code Pro"/>
              <a:ea typeface="Source Code Pro"/>
              <a:cs typeface="Source Code Pro"/>
              <a:sym typeface="Source Code Pro"/>
            </a:endParaRPr>
          </a:p>
          <a:p>
            <a:r>
              <a:rPr lang="en-US" sz="1350" b="1" dirty="0">
                <a:solidFill>
                  <a:schemeClr val="accent3"/>
                </a:solidFill>
                <a:latin typeface="Source Code Pro"/>
                <a:ea typeface="Source Code Pro"/>
                <a:cs typeface="Source Code Pro"/>
                <a:sym typeface="Source Code Pro"/>
              </a:rPr>
              <a:t> offset: 3</a:t>
            </a:r>
            <a:endParaRPr sz="1350" b="1" dirty="0">
              <a:solidFill>
                <a:schemeClr val="accent3"/>
              </a:solidFill>
              <a:latin typeface="Source Code Pro"/>
              <a:ea typeface="Source Code Pro"/>
              <a:cs typeface="Source Code Pro"/>
              <a:sym typeface="Source Code Pro"/>
            </a:endParaRPr>
          </a:p>
        </p:txBody>
      </p:sp>
      <p:sp>
        <p:nvSpPr>
          <p:cNvPr id="1174" name="Google Shape;1174;p52"/>
          <p:cNvSpPr/>
          <p:nvPr/>
        </p:nvSpPr>
        <p:spPr>
          <a:xfrm>
            <a:off x="8533684" y="2278900"/>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triangle" w="med" len="med"/>
            <a:tailEnd type="none" w="med" len="med"/>
          </a:ln>
        </p:spPr>
      </p:sp>
      <p:sp>
        <p:nvSpPr>
          <p:cNvPr id="1175" name="Google Shape;1175;p52"/>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Committing Partition Offsets : piggybacking</a:t>
            </a:r>
            <a:endParaRPr dirty="0"/>
          </a:p>
        </p:txBody>
      </p:sp>
      <p:graphicFrame>
        <p:nvGraphicFramePr>
          <p:cNvPr id="1176" name="Google Shape;1176;p52"/>
          <p:cNvGraphicFramePr/>
          <p:nvPr/>
        </p:nvGraphicFramePr>
        <p:xfrm>
          <a:off x="3619517"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177" name="Google Shape;1177;p52"/>
          <p:cNvGraphicFramePr/>
          <p:nvPr/>
        </p:nvGraphicFramePr>
        <p:xfrm>
          <a:off x="3619517"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dirty="0">
                          <a:solidFill>
                            <a:schemeClr val="lt1"/>
                          </a:solidFill>
                          <a:latin typeface="Montserrat"/>
                          <a:ea typeface="Montserrat"/>
                          <a:cs typeface="Montserrat"/>
                          <a:sym typeface="Montserrat"/>
                        </a:rPr>
                        <a:t>1</a:t>
                      </a:r>
                      <a:endParaRPr sz="1800" b="1" dirty="0">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178" name="Google Shape;1178;p52"/>
          <p:cNvGraphicFramePr/>
          <p:nvPr/>
        </p:nvGraphicFramePr>
        <p:xfrm>
          <a:off x="3619517"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179" name="Google Shape;1179;p52"/>
          <p:cNvSpPr txBox="1"/>
          <p:nvPr/>
        </p:nvSpPr>
        <p:spPr>
          <a:xfrm>
            <a:off x="3913632"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high watermark</a:t>
            </a:r>
            <a:endParaRPr sz="1450">
              <a:solidFill>
                <a:schemeClr val="dk2"/>
              </a:solidFill>
              <a:latin typeface="Montserrat"/>
              <a:ea typeface="Montserrat"/>
              <a:cs typeface="Montserrat"/>
              <a:sym typeface="Montserrat"/>
            </a:endParaRPr>
          </a:p>
        </p:txBody>
      </p:sp>
      <p:sp>
        <p:nvSpPr>
          <p:cNvPr id="1180" name="Google Shape;1180;p52"/>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181" name="Google Shape;1181;p52"/>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[101, 102, 103]</a:t>
            </a:r>
            <a:endParaRPr sz="1450">
              <a:solidFill>
                <a:schemeClr val="dk2"/>
              </a:solidFill>
              <a:latin typeface="Montserrat"/>
              <a:ea typeface="Montserrat"/>
              <a:cs typeface="Montserrat"/>
              <a:sym typeface="Montserrat"/>
            </a:endParaRPr>
          </a:p>
        </p:txBody>
      </p:sp>
      <p:cxnSp>
        <p:nvCxnSpPr>
          <p:cNvPr id="1182" name="Google Shape;1182;p52"/>
          <p:cNvCxnSpPr/>
          <p:nvPr/>
        </p:nvCxnSpPr>
        <p:spPr>
          <a:xfrm rot="10800000">
            <a:off x="3616452" y="2898648"/>
            <a:ext cx="1500" cy="2194500"/>
          </a:xfrm>
          <a:prstGeom prst="straightConnector1">
            <a:avLst/>
          </a:prstGeom>
          <a:noFill/>
          <a:ln w="76200" cap="flat" cmpd="sng">
            <a:solidFill>
              <a:schemeClr val="accent1"/>
            </a:solidFill>
            <a:prstDash val="dash"/>
            <a:round/>
            <a:headEnd type="none" w="med" len="med"/>
            <a:tailEnd type="none" w="med" len="med"/>
          </a:ln>
        </p:spPr>
      </p:cxnSp>
      <p:cxnSp>
        <p:nvCxnSpPr>
          <p:cNvPr id="1183" name="Google Shape;1183;p52"/>
          <p:cNvCxnSpPr/>
          <p:nvPr/>
        </p:nvCxnSpPr>
        <p:spPr>
          <a:xfrm rot="10800000">
            <a:off x="4690872" y="1687008"/>
            <a:ext cx="1500" cy="1133850"/>
          </a:xfrm>
          <a:prstGeom prst="straightConnector1">
            <a:avLst/>
          </a:prstGeom>
          <a:noFill/>
          <a:ln w="76200" cap="flat" cmpd="sng">
            <a:solidFill>
              <a:schemeClr val="accent1"/>
            </a:solidFill>
            <a:prstDash val="dash"/>
            <a:round/>
            <a:headEnd type="none" w="med" len="med"/>
            <a:tailEnd type="none" w="med" len="med"/>
          </a:ln>
        </p:spPr>
      </p:cxnSp>
      <p:sp>
        <p:nvSpPr>
          <p:cNvPr id="1184" name="Google Shape;1184;p52"/>
          <p:cNvSpPr txBox="1"/>
          <p:nvPr/>
        </p:nvSpPr>
        <p:spPr>
          <a:xfrm>
            <a:off x="4624903"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185" name="Google Shape;1185;p52"/>
          <p:cNvSpPr txBox="1"/>
          <p:nvPr/>
        </p:nvSpPr>
        <p:spPr>
          <a:xfrm>
            <a:off x="4624903"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186" name="Google Shape;1186;p52"/>
          <p:cNvSpPr txBox="1"/>
          <p:nvPr/>
        </p:nvSpPr>
        <p:spPr>
          <a:xfrm>
            <a:off x="4624903"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sp>
        <p:nvSpPr>
          <p:cNvPr id="1187" name="Google Shape;1187;p52"/>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188" name="Google Shape;1188;p52"/>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189" name="Google Shape;1189;p52"/>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190" name="Google Shape;1190;p52"/>
          <p:cNvSpPr/>
          <p:nvPr/>
        </p:nvSpPr>
        <p:spPr>
          <a:xfrm>
            <a:off x="8683275" y="3562450"/>
            <a:ext cx="3346650" cy="2458500"/>
          </a:xfrm>
          <a:prstGeom prst="roundRect">
            <a:avLst>
              <a:gd name="adj" fmla="val 469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91438" rIns="45713" bIns="45713" anchor="ctr" anchorCtr="0">
            <a:noAutofit/>
          </a:bodyPr>
          <a:lstStyle/>
          <a:p>
            <a:pPr marL="228600" indent="-209550">
              <a:lnSpc>
                <a:spcPct val="115000"/>
              </a:lnSpc>
              <a:buClr>
                <a:schemeClr val="lt1"/>
              </a:buClr>
              <a:buSzPts val="3000"/>
              <a:buFont typeface="Montserrat"/>
              <a:buAutoNum type="arabicParenR"/>
            </a:pPr>
            <a:r>
              <a:rPr lang="en-US" sz="1500" b="1" dirty="0">
                <a:solidFill>
                  <a:schemeClr val="lt1"/>
                </a:solidFill>
                <a:latin typeface="Montserrat"/>
                <a:ea typeface="Montserrat"/>
                <a:cs typeface="Montserrat"/>
                <a:sym typeface="Montserrat"/>
              </a:rPr>
              <a:t>Subsequent fetch request implicitly confirms receipt of previously fetched records</a:t>
            </a:r>
            <a:endParaRPr sz="1500" b="1" dirty="0">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AutoNum type="arabicParenR"/>
            </a:pPr>
            <a:r>
              <a:rPr lang="en-US" sz="1500" b="1" dirty="0">
                <a:solidFill>
                  <a:schemeClr val="lt1"/>
                </a:solidFill>
                <a:latin typeface="Montserrat"/>
                <a:ea typeface="Montserrat"/>
                <a:cs typeface="Montserrat"/>
                <a:sym typeface="Montserrat"/>
              </a:rPr>
              <a:t>Leader commits records once all followers in ISR have confirmed receipt</a:t>
            </a:r>
            <a:endParaRPr sz="1500" b="1" dirty="0">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AutoNum type="arabicParenR"/>
            </a:pPr>
            <a:r>
              <a:rPr lang="en-US" sz="1500" b="1" dirty="0">
                <a:solidFill>
                  <a:schemeClr val="lt1"/>
                </a:solidFill>
                <a:latin typeface="Montserrat"/>
                <a:ea typeface="Montserrat"/>
                <a:cs typeface="Montserrat"/>
                <a:sym typeface="Montserrat"/>
              </a:rPr>
              <a:t>Only committed records are exposed to consumers</a:t>
            </a:r>
            <a:endParaRPr sz="1500" b="1" dirty="0">
              <a:solidFill>
                <a:schemeClr val="lt1"/>
              </a:solidFill>
              <a:latin typeface="Montserrat"/>
              <a:ea typeface="Montserrat"/>
              <a:cs typeface="Montserrat"/>
              <a:sym typeface="Montserrat"/>
            </a:endParaRPr>
          </a:p>
        </p:txBody>
      </p:sp>
      <p:sp>
        <p:nvSpPr>
          <p:cNvPr id="1191" name="Google Shape;1191;p52"/>
          <p:cNvSpPr/>
          <p:nvPr/>
        </p:nvSpPr>
        <p:spPr>
          <a:xfrm>
            <a:off x="9313158" y="2156101"/>
            <a:ext cx="314700" cy="320100"/>
          </a:xfrm>
          <a:prstGeom prst="ellipse">
            <a:avLst/>
          </a:prstGeom>
          <a:solidFill>
            <a:schemeClr val="accent1"/>
          </a:solidFill>
          <a:ln>
            <a:noFill/>
          </a:ln>
        </p:spPr>
        <p:txBody>
          <a:bodyPr spcFirstLastPara="1" wrap="square" lIns="0" tIns="45713" rIns="0" bIns="45713" anchor="ctr" anchorCtr="0">
            <a:noAutofit/>
          </a:bodyPr>
          <a:lstStyle/>
          <a:p>
            <a:pPr algn="ctr"/>
            <a:r>
              <a:rPr lang="en-US" b="1">
                <a:solidFill>
                  <a:schemeClr val="lt1"/>
                </a:solidFill>
                <a:latin typeface="Montserrat"/>
                <a:ea typeface="Montserrat"/>
                <a:cs typeface="Montserrat"/>
                <a:sym typeface="Montserrat"/>
              </a:rPr>
              <a:t>1</a:t>
            </a:r>
            <a:endParaRPr b="1">
              <a:solidFill>
                <a:schemeClr val="lt1"/>
              </a:solidFill>
              <a:latin typeface="Montserrat"/>
              <a:ea typeface="Montserrat"/>
              <a:cs typeface="Montserrat"/>
              <a:sym typeface="Montserrat"/>
            </a:endParaRPr>
          </a:p>
        </p:txBody>
      </p:sp>
      <p:sp>
        <p:nvSpPr>
          <p:cNvPr id="1192" name="Google Shape;1192;p52"/>
          <p:cNvSpPr/>
          <p:nvPr/>
        </p:nvSpPr>
        <p:spPr>
          <a:xfrm>
            <a:off x="3994943" y="1438120"/>
            <a:ext cx="314700" cy="320100"/>
          </a:xfrm>
          <a:prstGeom prst="ellipse">
            <a:avLst/>
          </a:prstGeom>
          <a:solidFill>
            <a:schemeClr val="accent1"/>
          </a:solidFill>
          <a:ln>
            <a:noFill/>
          </a:ln>
        </p:spPr>
        <p:txBody>
          <a:bodyPr spcFirstLastPara="1" wrap="square" lIns="0" tIns="45713" rIns="0" bIns="45713" anchor="ctr" anchorCtr="0">
            <a:noAutofit/>
          </a:bodyPr>
          <a:lstStyle/>
          <a:p>
            <a:pPr algn="ctr"/>
            <a:r>
              <a:rPr lang="en-US" b="1">
                <a:solidFill>
                  <a:schemeClr val="lt1"/>
                </a:solidFill>
                <a:latin typeface="Montserrat"/>
                <a:ea typeface="Montserrat"/>
                <a:cs typeface="Montserrat"/>
                <a:sym typeface="Montserrat"/>
              </a:rPr>
              <a:t>3</a:t>
            </a:r>
            <a:endParaRPr b="1">
              <a:solidFill>
                <a:schemeClr val="lt1"/>
              </a:solidFill>
              <a:latin typeface="Montserrat"/>
              <a:ea typeface="Montserrat"/>
              <a:cs typeface="Montserrat"/>
              <a:sym typeface="Montserrat"/>
            </a:endParaRPr>
          </a:p>
        </p:txBody>
      </p:sp>
      <p:sp>
        <p:nvSpPr>
          <p:cNvPr id="1193" name="Google Shape;1193;p52"/>
          <p:cNvSpPr/>
          <p:nvPr/>
        </p:nvSpPr>
        <p:spPr>
          <a:xfrm>
            <a:off x="4543710" y="1337882"/>
            <a:ext cx="314700" cy="320100"/>
          </a:xfrm>
          <a:prstGeom prst="ellipse">
            <a:avLst/>
          </a:prstGeom>
          <a:solidFill>
            <a:schemeClr val="accent1"/>
          </a:solidFill>
          <a:ln>
            <a:noFill/>
          </a:ln>
        </p:spPr>
        <p:txBody>
          <a:bodyPr spcFirstLastPara="1" wrap="square" lIns="0" tIns="45713" rIns="0" bIns="45713" anchor="ctr" anchorCtr="0">
            <a:noAutofit/>
          </a:bodyPr>
          <a:lstStyle/>
          <a:p>
            <a:pPr algn="ctr"/>
            <a:r>
              <a:rPr lang="en-US" b="1">
                <a:solidFill>
                  <a:schemeClr val="lt1"/>
                </a:solidFill>
                <a:latin typeface="Montserrat"/>
                <a:ea typeface="Montserrat"/>
                <a:cs typeface="Montserrat"/>
                <a:sym typeface="Montserrat"/>
              </a:rPr>
              <a:t>2</a:t>
            </a:r>
            <a:endParaRPr b="1">
              <a:solidFill>
                <a:schemeClr val="lt1"/>
              </a:solidFill>
              <a:latin typeface="Montserrat"/>
              <a:ea typeface="Montserrat"/>
              <a:cs typeface="Montserrat"/>
              <a:sym typeface="Montserrat"/>
            </a:endParaRPr>
          </a:p>
        </p:txBody>
      </p:sp>
      <p:sp>
        <p:nvSpPr>
          <p:cNvPr id="1194" name="Google Shape;1194;p52"/>
          <p:cNvSpPr/>
          <p:nvPr/>
        </p:nvSpPr>
        <p:spPr>
          <a:xfrm rot="5400000">
            <a:off x="3998355" y="1392033"/>
            <a:ext cx="278550" cy="1051500"/>
          </a:xfrm>
          <a:prstGeom prst="leftBrace">
            <a:avLst>
              <a:gd name="adj1" fmla="val 50000"/>
              <a:gd name="adj2" fmla="val 50000"/>
            </a:avLst>
          </a:prstGeom>
          <a:noFill/>
          <a:ln w="38100" cap="flat" cmpd="sng">
            <a:solidFill>
              <a:schemeClr val="accent1"/>
            </a:solidFill>
            <a:prstDash val="solid"/>
            <a:round/>
            <a:headEnd type="none" w="sm" len="sm"/>
            <a:tailEnd type="none" w="sm" len="sm"/>
          </a:ln>
        </p:spPr>
        <p:txBody>
          <a:bodyPr spcFirstLastPara="1" wrap="square" lIns="45713" tIns="45713" rIns="45713" bIns="45713" anchor="ctr" anchorCtr="0">
            <a:noAutofit/>
          </a:bodyPr>
          <a:lstStyle/>
          <a:p>
            <a:endParaRPr sz="9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53"/>
          <p:cNvSpPr txBox="1"/>
          <p:nvPr/>
        </p:nvSpPr>
        <p:spPr>
          <a:xfrm>
            <a:off x="609338" y="1546860"/>
            <a:ext cx="790140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201" name="Google Shape;1201;p53"/>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202" name="Google Shape;1202;p53"/>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203" name="Google Shape;1203;p53"/>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204" name="Google Shape;1204;p53"/>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205" name="Google Shape;1205;p53"/>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206" name="Google Shape;1206;p53"/>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207" name="Google Shape;1207;p53"/>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Advancing the Follower High Watermark</a:t>
            </a:r>
            <a:endParaRPr dirty="0"/>
          </a:p>
        </p:txBody>
      </p:sp>
      <p:graphicFrame>
        <p:nvGraphicFramePr>
          <p:cNvPr id="1208" name="Google Shape;1208;p53"/>
          <p:cNvGraphicFramePr/>
          <p:nvPr/>
        </p:nvGraphicFramePr>
        <p:xfrm>
          <a:off x="3619517"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209" name="Google Shape;1209;p53"/>
          <p:cNvGraphicFramePr/>
          <p:nvPr/>
        </p:nvGraphicFramePr>
        <p:xfrm>
          <a:off x="3619517"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210" name="Google Shape;1210;p53"/>
          <p:cNvGraphicFramePr/>
          <p:nvPr/>
        </p:nvGraphicFramePr>
        <p:xfrm>
          <a:off x="3619517"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211" name="Google Shape;1211;p53"/>
          <p:cNvSpPr txBox="1"/>
          <p:nvPr/>
        </p:nvSpPr>
        <p:spPr>
          <a:xfrm>
            <a:off x="3913632"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high watermark</a:t>
            </a:r>
            <a:endParaRPr sz="1450">
              <a:solidFill>
                <a:schemeClr val="dk2"/>
              </a:solidFill>
              <a:latin typeface="Montserrat"/>
              <a:ea typeface="Montserrat"/>
              <a:cs typeface="Montserrat"/>
              <a:sym typeface="Montserrat"/>
            </a:endParaRPr>
          </a:p>
        </p:txBody>
      </p:sp>
      <p:sp>
        <p:nvSpPr>
          <p:cNvPr id="1212" name="Google Shape;1212;p53"/>
          <p:cNvSpPr/>
          <p:nvPr/>
        </p:nvSpPr>
        <p:spPr>
          <a:xfrm>
            <a:off x="9086855" y="3802218"/>
            <a:ext cx="2400300" cy="978450"/>
          </a:xfrm>
          <a:prstGeom prst="wedgeRoundRectCallout">
            <a:avLst>
              <a:gd name="adj1" fmla="val -22586"/>
              <a:gd name="adj2" fmla="val -78296"/>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Subsequent fetch responses include new high watermark</a:t>
            </a:r>
            <a:endParaRPr sz="1500" b="1">
              <a:solidFill>
                <a:schemeClr val="lt1"/>
              </a:solidFill>
              <a:latin typeface="Montserrat"/>
              <a:ea typeface="Montserrat"/>
              <a:cs typeface="Montserrat"/>
              <a:sym typeface="Montserrat"/>
            </a:endParaRPr>
          </a:p>
        </p:txBody>
      </p:sp>
      <p:cxnSp>
        <p:nvCxnSpPr>
          <p:cNvPr id="1213" name="Google Shape;1213;p53"/>
          <p:cNvCxnSpPr/>
          <p:nvPr/>
        </p:nvCxnSpPr>
        <p:spPr>
          <a:xfrm rot="10800000">
            <a:off x="4690872" y="1778508"/>
            <a:ext cx="1500" cy="2286000"/>
          </a:xfrm>
          <a:prstGeom prst="straightConnector1">
            <a:avLst/>
          </a:prstGeom>
          <a:noFill/>
          <a:ln w="76200" cap="flat" cmpd="sng">
            <a:solidFill>
              <a:schemeClr val="accent1"/>
            </a:solidFill>
            <a:prstDash val="dash"/>
            <a:round/>
            <a:headEnd type="none" w="med" len="med"/>
            <a:tailEnd type="none" w="med" len="med"/>
          </a:ln>
        </p:spPr>
      </p:cxnSp>
      <p:sp>
        <p:nvSpPr>
          <p:cNvPr id="1214" name="Google Shape;1214;p53"/>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215" name="Google Shape;1215;p53"/>
          <p:cNvSpPr/>
          <p:nvPr/>
        </p:nvSpPr>
        <p:spPr>
          <a:xfrm>
            <a:off x="8533684" y="2278900"/>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none" w="med" len="med"/>
            <a:tailEnd type="triangle" w="med" len="med"/>
          </a:ln>
        </p:spPr>
      </p:sp>
      <p:sp>
        <p:nvSpPr>
          <p:cNvPr id="1216" name="Google Shape;1216;p53"/>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[101, 102, 103]</a:t>
            </a:r>
            <a:endParaRPr sz="1450">
              <a:solidFill>
                <a:schemeClr val="dk2"/>
              </a:solidFill>
              <a:latin typeface="Montserrat"/>
              <a:ea typeface="Montserrat"/>
              <a:cs typeface="Montserrat"/>
              <a:sym typeface="Montserrat"/>
            </a:endParaRPr>
          </a:p>
        </p:txBody>
      </p:sp>
      <p:sp>
        <p:nvSpPr>
          <p:cNvPr id="1217" name="Google Shape;1217;p53"/>
          <p:cNvSpPr txBox="1"/>
          <p:nvPr/>
        </p:nvSpPr>
        <p:spPr>
          <a:xfrm>
            <a:off x="8915400" y="2554967"/>
            <a:ext cx="2743200" cy="477600"/>
          </a:xfrm>
          <a:prstGeom prst="rect">
            <a:avLst/>
          </a:prstGeom>
          <a:noFill/>
          <a:ln>
            <a:noFill/>
          </a:ln>
        </p:spPr>
        <p:txBody>
          <a:bodyPr spcFirstLastPara="1" wrap="square" lIns="60950" tIns="60950" rIns="60950" bIns="60950" anchor="ctr" anchorCtr="0">
            <a:noAutofit/>
          </a:bodyPr>
          <a:lstStyle/>
          <a:p>
            <a:r>
              <a:rPr lang="en-US" sz="1350" b="1" dirty="0" err="1">
                <a:solidFill>
                  <a:schemeClr val="accent3"/>
                </a:solidFill>
                <a:latin typeface="Source Code Pro"/>
                <a:ea typeface="Source Code Pro"/>
                <a:cs typeface="Source Code Pro"/>
                <a:sym typeface="Source Code Pro"/>
              </a:rPr>
              <a:t>FetchResponse</a:t>
            </a:r>
            <a:endParaRPr sz="1350" b="1" dirty="0">
              <a:solidFill>
                <a:schemeClr val="accent3"/>
              </a:solidFill>
              <a:latin typeface="Source Code Pro"/>
              <a:ea typeface="Source Code Pro"/>
              <a:cs typeface="Source Code Pro"/>
              <a:sym typeface="Source Code Pro"/>
            </a:endParaRPr>
          </a:p>
          <a:p>
            <a:r>
              <a:rPr lang="en-US" sz="1350" b="1" dirty="0">
                <a:solidFill>
                  <a:schemeClr val="accent3"/>
                </a:solidFill>
                <a:latin typeface="Source Code Pro"/>
                <a:ea typeface="Source Code Pro"/>
                <a:cs typeface="Source Code Pro"/>
                <a:sym typeface="Source Code Pro"/>
              </a:rPr>
              <a:t> </a:t>
            </a:r>
            <a:r>
              <a:rPr lang="en-US" sz="1350" b="1" dirty="0" err="1">
                <a:solidFill>
                  <a:schemeClr val="accent3"/>
                </a:solidFill>
                <a:latin typeface="Source Code Pro"/>
                <a:ea typeface="Source Code Pro"/>
                <a:cs typeface="Source Code Pro"/>
                <a:sym typeface="Source Code Pro"/>
              </a:rPr>
              <a:t>HighwaterMarkOffset</a:t>
            </a:r>
            <a:r>
              <a:rPr lang="en-US" sz="1350" b="1" dirty="0">
                <a:solidFill>
                  <a:schemeClr val="accent3"/>
                </a:solidFill>
                <a:latin typeface="Source Code Pro"/>
                <a:ea typeface="Source Code Pro"/>
                <a:cs typeface="Source Code Pro"/>
                <a:sym typeface="Source Code Pro"/>
              </a:rPr>
              <a:t>: 3</a:t>
            </a:r>
            <a:endParaRPr sz="1350" b="1" dirty="0">
              <a:solidFill>
                <a:schemeClr val="accent3"/>
              </a:solidFill>
              <a:latin typeface="Source Code Pro"/>
              <a:ea typeface="Source Code Pro"/>
              <a:cs typeface="Source Code Pro"/>
              <a:sym typeface="Source Code Pro"/>
            </a:endParaRPr>
          </a:p>
          <a:p>
            <a:r>
              <a:rPr lang="en-US" sz="1350" b="1" dirty="0">
                <a:solidFill>
                  <a:schemeClr val="accent3"/>
                </a:solidFill>
                <a:latin typeface="Source Code Pro"/>
                <a:ea typeface="Source Code Pro"/>
                <a:cs typeface="Source Code Pro"/>
                <a:sym typeface="Source Code Pro"/>
              </a:rPr>
              <a:t> records: [</a:t>
            </a:r>
            <a:endParaRPr sz="1350" b="1" dirty="0">
              <a:solidFill>
                <a:schemeClr val="accent3"/>
              </a:solidFill>
              <a:latin typeface="Source Code Pro"/>
              <a:ea typeface="Source Code Pro"/>
              <a:cs typeface="Source Code Pro"/>
              <a:sym typeface="Source Code Pro"/>
            </a:endParaRPr>
          </a:p>
          <a:p>
            <a:r>
              <a:rPr lang="en-US" sz="1350" b="1" dirty="0">
                <a:solidFill>
                  <a:schemeClr val="accent3"/>
                </a:solidFill>
                <a:latin typeface="Source Code Pro"/>
                <a:ea typeface="Source Code Pro"/>
                <a:cs typeface="Source Code Pro"/>
                <a:sym typeface="Source Code Pro"/>
              </a:rPr>
              <a:t>  (offset: 3, epoch: 1),</a:t>
            </a:r>
            <a:endParaRPr sz="1350" b="1" dirty="0">
              <a:solidFill>
                <a:schemeClr val="accent3"/>
              </a:solidFill>
              <a:latin typeface="Source Code Pro"/>
              <a:ea typeface="Source Code Pro"/>
              <a:cs typeface="Source Code Pro"/>
              <a:sym typeface="Source Code Pro"/>
            </a:endParaRPr>
          </a:p>
          <a:p>
            <a:r>
              <a:rPr lang="en-US" sz="1350" b="1" dirty="0">
                <a:solidFill>
                  <a:schemeClr val="accent3"/>
                </a:solidFill>
                <a:latin typeface="Source Code Pro"/>
                <a:ea typeface="Source Code Pro"/>
                <a:cs typeface="Source Code Pro"/>
                <a:sym typeface="Source Code Pro"/>
              </a:rPr>
              <a:t>  (offset: 4, epoch: 1)</a:t>
            </a:r>
            <a:endParaRPr sz="1350" b="1" dirty="0">
              <a:solidFill>
                <a:schemeClr val="accent3"/>
              </a:solidFill>
              <a:latin typeface="Source Code Pro"/>
              <a:ea typeface="Source Code Pro"/>
              <a:cs typeface="Source Code Pro"/>
              <a:sym typeface="Source Code Pro"/>
            </a:endParaRPr>
          </a:p>
          <a:p>
            <a:r>
              <a:rPr lang="en-US" sz="1350" b="1" dirty="0">
                <a:solidFill>
                  <a:schemeClr val="accent3"/>
                </a:solidFill>
                <a:latin typeface="Source Code Pro"/>
                <a:ea typeface="Source Code Pro"/>
                <a:cs typeface="Source Code Pro"/>
                <a:sym typeface="Source Code Pro"/>
              </a:rPr>
              <a:t> ]</a:t>
            </a:r>
            <a:endParaRPr sz="1350" b="1" dirty="0">
              <a:solidFill>
                <a:schemeClr val="accent3"/>
              </a:solidFill>
              <a:latin typeface="Source Code Pro"/>
              <a:ea typeface="Source Code Pro"/>
              <a:cs typeface="Source Code Pro"/>
              <a:sym typeface="Source Code Pro"/>
            </a:endParaRPr>
          </a:p>
        </p:txBody>
      </p:sp>
      <p:cxnSp>
        <p:nvCxnSpPr>
          <p:cNvPr id="1218" name="Google Shape;1218;p53"/>
          <p:cNvCxnSpPr/>
          <p:nvPr/>
        </p:nvCxnSpPr>
        <p:spPr>
          <a:xfrm rot="10800000">
            <a:off x="3616452" y="4069080"/>
            <a:ext cx="1500" cy="1042350"/>
          </a:xfrm>
          <a:prstGeom prst="straightConnector1">
            <a:avLst/>
          </a:prstGeom>
          <a:noFill/>
          <a:ln w="76200" cap="flat" cmpd="sng">
            <a:solidFill>
              <a:schemeClr val="accent1"/>
            </a:solidFill>
            <a:prstDash val="dash"/>
            <a:round/>
            <a:headEnd type="none" w="med" len="med"/>
            <a:tailEnd type="none" w="med" len="med"/>
          </a:ln>
        </p:spPr>
      </p:cxnSp>
      <p:sp>
        <p:nvSpPr>
          <p:cNvPr id="1219" name="Google Shape;1219;p53"/>
          <p:cNvSpPr txBox="1"/>
          <p:nvPr/>
        </p:nvSpPr>
        <p:spPr>
          <a:xfrm>
            <a:off x="4624903"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220" name="Google Shape;1220;p53"/>
          <p:cNvSpPr txBox="1"/>
          <p:nvPr/>
        </p:nvSpPr>
        <p:spPr>
          <a:xfrm>
            <a:off x="4624903"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221" name="Google Shape;1221;p53"/>
          <p:cNvSpPr txBox="1"/>
          <p:nvPr/>
        </p:nvSpPr>
        <p:spPr>
          <a:xfrm>
            <a:off x="4624903"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sp>
        <p:nvSpPr>
          <p:cNvPr id="1222" name="Google Shape;1222;p53"/>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223" name="Google Shape;1223;p53"/>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224" name="Google Shape;1224;p53"/>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54"/>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Handling Leader Failure</a:t>
            </a:r>
            <a:endParaRPr dirty="0"/>
          </a:p>
        </p:txBody>
      </p:sp>
      <p:sp>
        <p:nvSpPr>
          <p:cNvPr id="1231" name="Google Shape;1231;p54"/>
          <p:cNvSpPr txBox="1"/>
          <p:nvPr/>
        </p:nvSpPr>
        <p:spPr>
          <a:xfrm>
            <a:off x="609338" y="1531620"/>
            <a:ext cx="790140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232" name="Google Shape;1232;p54"/>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233" name="Google Shape;1233;p54"/>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234" name="Google Shape;1234;p54"/>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235" name="Google Shape;1235;p54"/>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236" name="Google Shape;1236;p54"/>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237" name="Google Shape;1237;p54"/>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graphicFrame>
        <p:nvGraphicFramePr>
          <p:cNvPr id="1238" name="Google Shape;1238;p54"/>
          <p:cNvGraphicFramePr/>
          <p:nvPr/>
        </p:nvGraphicFramePr>
        <p:xfrm>
          <a:off x="3619517"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239" name="Google Shape;1239;p54"/>
          <p:cNvGraphicFramePr/>
          <p:nvPr/>
        </p:nvGraphicFramePr>
        <p:xfrm>
          <a:off x="3619517"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240" name="Google Shape;1240;p54"/>
          <p:cNvGraphicFramePr/>
          <p:nvPr/>
        </p:nvGraphicFramePr>
        <p:xfrm>
          <a:off x="3619517"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dirty="0">
                          <a:solidFill>
                            <a:schemeClr val="lt1"/>
                          </a:solidFill>
                          <a:latin typeface="Montserrat"/>
                          <a:ea typeface="Montserrat"/>
                          <a:cs typeface="Montserrat"/>
                          <a:sym typeface="Montserrat"/>
                        </a:rPr>
                        <a:t>2</a:t>
                      </a:r>
                      <a:endParaRPr sz="1800" b="1" dirty="0">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dirty="0">
                          <a:solidFill>
                            <a:schemeClr val="lt1"/>
                          </a:solidFill>
                          <a:latin typeface="Montserrat"/>
                          <a:ea typeface="Montserrat"/>
                          <a:cs typeface="Montserrat"/>
                          <a:sym typeface="Montserrat"/>
                        </a:rPr>
                        <a:t>2</a:t>
                      </a:r>
                      <a:endParaRPr sz="1800" b="1" dirty="0">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dirty="0">
                          <a:solidFill>
                            <a:schemeClr val="lt1"/>
                          </a:solidFill>
                          <a:latin typeface="Montserrat"/>
                          <a:ea typeface="Montserrat"/>
                          <a:cs typeface="Montserrat"/>
                          <a:sym typeface="Montserrat"/>
                        </a:rPr>
                        <a:t>2</a:t>
                      </a:r>
                      <a:endParaRPr sz="1800" b="1" dirty="0">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dirty="0">
                          <a:solidFill>
                            <a:schemeClr val="lt1"/>
                          </a:solidFill>
                          <a:latin typeface="Montserrat"/>
                          <a:ea typeface="Montserrat"/>
                          <a:cs typeface="Montserrat"/>
                          <a:sym typeface="Montserrat"/>
                        </a:rPr>
                        <a:t>2</a:t>
                      </a:r>
                      <a:endParaRPr sz="1800" b="1" dirty="0">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cxnSp>
        <p:nvCxnSpPr>
          <p:cNvPr id="1241" name="Google Shape;1241;p54"/>
          <p:cNvCxnSpPr/>
          <p:nvPr/>
        </p:nvCxnSpPr>
        <p:spPr>
          <a:xfrm rot="10800000">
            <a:off x="4690872" y="1778508"/>
            <a:ext cx="1500" cy="2286000"/>
          </a:xfrm>
          <a:prstGeom prst="straightConnector1">
            <a:avLst/>
          </a:prstGeom>
          <a:noFill/>
          <a:ln w="76200" cap="flat" cmpd="sng">
            <a:solidFill>
              <a:schemeClr val="accent1"/>
            </a:solidFill>
            <a:prstDash val="dash"/>
            <a:round/>
            <a:headEnd type="none" w="med" len="med"/>
            <a:tailEnd type="none" w="med" len="med"/>
          </a:ln>
        </p:spPr>
      </p:cxnSp>
      <p:sp>
        <p:nvSpPr>
          <p:cNvPr id="1242" name="Google Shape;1242;p54"/>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243" name="Google Shape;1243;p54"/>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dirty="0">
                <a:solidFill>
                  <a:schemeClr val="dk2"/>
                </a:solidFill>
                <a:latin typeface="Montserrat"/>
                <a:ea typeface="Montserrat"/>
                <a:cs typeface="Montserrat"/>
                <a:sym typeface="Montserrat"/>
              </a:rPr>
              <a:t>ISR = [103, 102]</a:t>
            </a:r>
            <a:endParaRPr sz="1450" dirty="0">
              <a:solidFill>
                <a:schemeClr val="dk2"/>
              </a:solidFill>
              <a:latin typeface="Montserrat"/>
              <a:ea typeface="Montserrat"/>
              <a:cs typeface="Montserrat"/>
              <a:sym typeface="Montserrat"/>
            </a:endParaRPr>
          </a:p>
        </p:txBody>
      </p:sp>
      <p:cxnSp>
        <p:nvCxnSpPr>
          <p:cNvPr id="1244" name="Google Shape;1244;p54"/>
          <p:cNvCxnSpPr/>
          <p:nvPr/>
        </p:nvCxnSpPr>
        <p:spPr>
          <a:xfrm rot="10800000">
            <a:off x="3616452" y="4069080"/>
            <a:ext cx="1500" cy="1042350"/>
          </a:xfrm>
          <a:prstGeom prst="straightConnector1">
            <a:avLst/>
          </a:prstGeom>
          <a:noFill/>
          <a:ln w="76200" cap="flat" cmpd="sng">
            <a:solidFill>
              <a:schemeClr val="accent1"/>
            </a:solidFill>
            <a:prstDash val="dash"/>
            <a:round/>
            <a:headEnd type="none" w="med" len="med"/>
            <a:tailEnd type="none" w="med" len="med"/>
          </a:ln>
        </p:spPr>
      </p:cxnSp>
      <p:sp>
        <p:nvSpPr>
          <p:cNvPr id="1245" name="Google Shape;1245;p54"/>
          <p:cNvSpPr/>
          <p:nvPr/>
        </p:nvSpPr>
        <p:spPr>
          <a:xfrm>
            <a:off x="3314700" y="2217420"/>
            <a:ext cx="5166300" cy="201150"/>
          </a:xfrm>
          <a:prstGeom prst="rect">
            <a:avLst/>
          </a:prstGeom>
          <a:solidFill>
            <a:srgbClr val="CC0000">
              <a:alpha val="64310"/>
            </a:srgbClr>
          </a:solidFill>
          <a:ln>
            <a:noFill/>
          </a:ln>
        </p:spPr>
        <p:txBody>
          <a:bodyPr spcFirstLastPara="1" wrap="square" lIns="45713" tIns="45713" rIns="45713" bIns="45713" anchor="ctr" anchorCtr="0">
            <a:noAutofit/>
          </a:bodyPr>
          <a:lstStyle/>
          <a:p>
            <a:endParaRPr sz="900"/>
          </a:p>
        </p:txBody>
      </p:sp>
      <p:sp>
        <p:nvSpPr>
          <p:cNvPr id="1246" name="Google Shape;1246;p54"/>
          <p:cNvSpPr/>
          <p:nvPr/>
        </p:nvSpPr>
        <p:spPr>
          <a:xfrm>
            <a:off x="8661713" y="4898025"/>
            <a:ext cx="2808750" cy="1042350"/>
          </a:xfrm>
          <a:prstGeom prst="wedgeRoundRectCallout">
            <a:avLst>
              <a:gd name="adj1" fmla="val -70791"/>
              <a:gd name="adj2" fmla="val 30832"/>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New leader elected from ISR and propagated through control plane</a:t>
            </a:r>
            <a:endParaRPr sz="1500" b="1">
              <a:solidFill>
                <a:schemeClr val="lt1"/>
              </a:solidFill>
              <a:latin typeface="Montserrat"/>
              <a:ea typeface="Montserrat"/>
              <a:cs typeface="Montserrat"/>
              <a:sym typeface="Montserrat"/>
            </a:endParaRPr>
          </a:p>
        </p:txBody>
      </p:sp>
      <p:sp>
        <p:nvSpPr>
          <p:cNvPr id="1247" name="Google Shape;1247;p54"/>
          <p:cNvSpPr txBox="1"/>
          <p:nvPr/>
        </p:nvSpPr>
        <p:spPr>
          <a:xfrm>
            <a:off x="4624903"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248" name="Google Shape;1248;p54"/>
          <p:cNvSpPr txBox="1"/>
          <p:nvPr/>
        </p:nvSpPr>
        <p:spPr>
          <a:xfrm>
            <a:off x="4624903"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249" name="Google Shape;1249;p54"/>
          <p:cNvSpPr txBox="1"/>
          <p:nvPr/>
        </p:nvSpPr>
        <p:spPr>
          <a:xfrm>
            <a:off x="4624903"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sp>
        <p:nvSpPr>
          <p:cNvPr id="1250" name="Google Shape;1250;p54"/>
          <p:cNvSpPr txBox="1"/>
          <p:nvPr/>
        </p:nvSpPr>
        <p:spPr>
          <a:xfrm>
            <a:off x="2828200"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high watermark</a:t>
            </a:r>
            <a:endParaRPr sz="1450">
              <a:solidFill>
                <a:schemeClr val="dk2"/>
              </a:solidFill>
              <a:latin typeface="Montserrat"/>
              <a:ea typeface="Montserrat"/>
              <a:cs typeface="Montserrat"/>
              <a:sym typeface="Montserrat"/>
            </a:endParaRPr>
          </a:p>
        </p:txBody>
      </p:sp>
      <p:sp>
        <p:nvSpPr>
          <p:cNvPr id="1251" name="Google Shape;1251;p54"/>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252" name="Google Shape;1252;p54"/>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253" name="Google Shape;1253;p54"/>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new</a:t>
            </a:r>
            <a:endParaRPr sz="1450">
              <a:solidFill>
                <a:schemeClr val="dk2"/>
              </a:solidFill>
              <a:latin typeface="Montserrat"/>
              <a:ea typeface="Montserrat"/>
              <a:cs typeface="Montserrat"/>
              <a:sym typeface="Montserrat"/>
            </a:endParaRPr>
          </a:p>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55"/>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Temporary Decreased High Watermark</a:t>
            </a:r>
            <a:endParaRPr dirty="0"/>
          </a:p>
        </p:txBody>
      </p:sp>
      <p:sp>
        <p:nvSpPr>
          <p:cNvPr id="1260" name="Google Shape;1260;p55"/>
          <p:cNvSpPr txBox="1"/>
          <p:nvPr/>
        </p:nvSpPr>
        <p:spPr>
          <a:xfrm>
            <a:off x="609338" y="1531620"/>
            <a:ext cx="790140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261" name="Google Shape;1261;p55"/>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262" name="Google Shape;1262;p55"/>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263" name="Google Shape;1263;p55"/>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264" name="Google Shape;1264;p55"/>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265" name="Google Shape;1265;p55"/>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266" name="Google Shape;1266;p55"/>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graphicFrame>
        <p:nvGraphicFramePr>
          <p:cNvPr id="1267" name="Google Shape;1267;p55"/>
          <p:cNvGraphicFramePr/>
          <p:nvPr/>
        </p:nvGraphicFramePr>
        <p:xfrm>
          <a:off x="3619517"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268" name="Google Shape;1268;p55"/>
          <p:cNvGraphicFramePr/>
          <p:nvPr/>
        </p:nvGraphicFramePr>
        <p:xfrm>
          <a:off x="3619517"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269" name="Google Shape;1269;p55"/>
          <p:cNvGraphicFramePr/>
          <p:nvPr/>
        </p:nvGraphicFramePr>
        <p:xfrm>
          <a:off x="3619517"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cxnSp>
        <p:nvCxnSpPr>
          <p:cNvPr id="1270" name="Google Shape;1270;p55"/>
          <p:cNvCxnSpPr/>
          <p:nvPr/>
        </p:nvCxnSpPr>
        <p:spPr>
          <a:xfrm rot="10800000">
            <a:off x="4690872" y="1778508"/>
            <a:ext cx="1500" cy="2286000"/>
          </a:xfrm>
          <a:prstGeom prst="straightConnector1">
            <a:avLst/>
          </a:prstGeom>
          <a:noFill/>
          <a:ln w="76200" cap="flat" cmpd="sng">
            <a:solidFill>
              <a:schemeClr val="accent1"/>
            </a:solidFill>
            <a:prstDash val="dash"/>
            <a:round/>
            <a:headEnd type="none" w="med" len="med"/>
            <a:tailEnd type="none" w="med" len="med"/>
          </a:ln>
        </p:spPr>
      </p:cxnSp>
      <p:sp>
        <p:nvSpPr>
          <p:cNvPr id="1271" name="Google Shape;1271;p55"/>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272" name="Google Shape;1272;p55"/>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[103, 102]</a:t>
            </a:r>
            <a:endParaRPr sz="1450">
              <a:solidFill>
                <a:schemeClr val="dk2"/>
              </a:solidFill>
              <a:latin typeface="Montserrat"/>
              <a:ea typeface="Montserrat"/>
              <a:cs typeface="Montserrat"/>
              <a:sym typeface="Montserrat"/>
            </a:endParaRPr>
          </a:p>
        </p:txBody>
      </p:sp>
      <p:cxnSp>
        <p:nvCxnSpPr>
          <p:cNvPr id="1273" name="Google Shape;1273;p55"/>
          <p:cNvCxnSpPr/>
          <p:nvPr/>
        </p:nvCxnSpPr>
        <p:spPr>
          <a:xfrm rot="10800000">
            <a:off x="3616452" y="4069080"/>
            <a:ext cx="1500" cy="1042350"/>
          </a:xfrm>
          <a:prstGeom prst="straightConnector1">
            <a:avLst/>
          </a:prstGeom>
          <a:noFill/>
          <a:ln w="76200" cap="flat" cmpd="sng">
            <a:solidFill>
              <a:schemeClr val="accent1"/>
            </a:solidFill>
            <a:prstDash val="dash"/>
            <a:round/>
            <a:headEnd type="none" w="med" len="med"/>
            <a:tailEnd type="none" w="med" len="med"/>
          </a:ln>
        </p:spPr>
      </p:cxnSp>
      <p:sp>
        <p:nvSpPr>
          <p:cNvPr id="1274" name="Google Shape;1274;p55"/>
          <p:cNvSpPr/>
          <p:nvPr/>
        </p:nvSpPr>
        <p:spPr>
          <a:xfrm>
            <a:off x="3314700" y="2217420"/>
            <a:ext cx="5166300" cy="201150"/>
          </a:xfrm>
          <a:prstGeom prst="rect">
            <a:avLst/>
          </a:prstGeom>
          <a:solidFill>
            <a:srgbClr val="CC0000">
              <a:alpha val="64310"/>
            </a:srgbClr>
          </a:solidFill>
          <a:ln>
            <a:noFill/>
          </a:ln>
        </p:spPr>
        <p:txBody>
          <a:bodyPr spcFirstLastPara="1" wrap="square" lIns="45713" tIns="45713" rIns="45713" bIns="45713" anchor="ctr" anchorCtr="0">
            <a:noAutofit/>
          </a:bodyPr>
          <a:lstStyle/>
          <a:p>
            <a:endParaRPr sz="900"/>
          </a:p>
        </p:txBody>
      </p:sp>
      <p:sp>
        <p:nvSpPr>
          <p:cNvPr id="1275" name="Google Shape;1275;p55"/>
          <p:cNvSpPr txBox="1"/>
          <p:nvPr/>
        </p:nvSpPr>
        <p:spPr>
          <a:xfrm>
            <a:off x="4624903"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276" name="Google Shape;1276;p55"/>
          <p:cNvSpPr txBox="1"/>
          <p:nvPr/>
        </p:nvSpPr>
        <p:spPr>
          <a:xfrm>
            <a:off x="4624903"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277" name="Google Shape;1277;p55"/>
          <p:cNvSpPr txBox="1"/>
          <p:nvPr/>
        </p:nvSpPr>
        <p:spPr>
          <a:xfrm>
            <a:off x="4624903"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sp>
        <p:nvSpPr>
          <p:cNvPr id="1278" name="Google Shape;1278;p55"/>
          <p:cNvSpPr txBox="1"/>
          <p:nvPr/>
        </p:nvSpPr>
        <p:spPr>
          <a:xfrm>
            <a:off x="2828200"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high watermark</a:t>
            </a:r>
            <a:endParaRPr sz="1450">
              <a:solidFill>
                <a:schemeClr val="dk2"/>
              </a:solidFill>
              <a:latin typeface="Montserrat"/>
              <a:ea typeface="Montserrat"/>
              <a:cs typeface="Montserrat"/>
              <a:sym typeface="Montserrat"/>
            </a:endParaRPr>
          </a:p>
        </p:txBody>
      </p:sp>
      <p:sp>
        <p:nvSpPr>
          <p:cNvPr id="1279" name="Google Shape;1279;p55"/>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280" name="Google Shape;1280;p55"/>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281" name="Google Shape;1281;p55"/>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new</a:t>
            </a:r>
            <a:endParaRPr sz="1450">
              <a:solidFill>
                <a:schemeClr val="dk2"/>
              </a:solidFill>
              <a:latin typeface="Montserrat"/>
              <a:ea typeface="Montserrat"/>
              <a:cs typeface="Montserrat"/>
              <a:sym typeface="Montserrat"/>
            </a:endParaRPr>
          </a:p>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282" name="Google Shape;1282;p55"/>
          <p:cNvSpPr/>
          <p:nvPr/>
        </p:nvSpPr>
        <p:spPr>
          <a:xfrm>
            <a:off x="8661450" y="2891350"/>
            <a:ext cx="3118050" cy="2615250"/>
          </a:xfrm>
          <a:prstGeom prst="roundRect">
            <a:avLst>
              <a:gd name="adj" fmla="val 659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91438" rIns="45713" bIns="45713" anchor="ctr" anchorCtr="0">
            <a:noAutofit/>
          </a:bodyPr>
          <a:lstStyle/>
          <a:p>
            <a:pPr>
              <a:lnSpc>
                <a:spcPct val="115000"/>
              </a:lnSpc>
            </a:pPr>
            <a:r>
              <a:rPr lang="en-US" sz="1300" b="1">
                <a:solidFill>
                  <a:schemeClr val="lt1"/>
                </a:solidFill>
                <a:latin typeface="Montserrat"/>
                <a:ea typeface="Montserrat"/>
                <a:cs typeface="Montserrat"/>
                <a:sym typeface="Montserrat"/>
              </a:rPr>
              <a:t>New leader high watermark could be less than true high watermark</a:t>
            </a:r>
            <a:endParaRPr sz="1300" b="1">
              <a:solidFill>
                <a:schemeClr val="lt1"/>
              </a:solidFill>
              <a:latin typeface="Montserrat"/>
              <a:ea typeface="Montserrat"/>
              <a:cs typeface="Montserrat"/>
              <a:sym typeface="Montserrat"/>
            </a:endParaRPr>
          </a:p>
          <a:p>
            <a:pPr marL="228600" indent="-196850">
              <a:lnSpc>
                <a:spcPct val="115000"/>
              </a:lnSpc>
              <a:spcBef>
                <a:spcPts val="500"/>
              </a:spcBef>
              <a:buClr>
                <a:schemeClr val="lt1"/>
              </a:buClr>
              <a:buSzPts val="2600"/>
              <a:buFont typeface="Montserrat"/>
              <a:buChar char="●"/>
            </a:pPr>
            <a:r>
              <a:rPr lang="en-US" sz="1300" b="1">
                <a:solidFill>
                  <a:schemeClr val="lt1"/>
                </a:solidFill>
                <a:latin typeface="Montserrat"/>
                <a:ea typeface="Montserrat"/>
                <a:cs typeface="Montserrat"/>
                <a:sym typeface="Montserrat"/>
              </a:rPr>
              <a:t>If consumer tries to read data in between, it gets a retriable OFFSET_NOT_AVAILABLE error</a:t>
            </a:r>
            <a:endParaRPr sz="1300" b="1">
              <a:solidFill>
                <a:schemeClr val="lt1"/>
              </a:solidFill>
              <a:latin typeface="Montserrat"/>
              <a:ea typeface="Montserrat"/>
              <a:cs typeface="Montserrat"/>
              <a:sym typeface="Montserrat"/>
            </a:endParaRPr>
          </a:p>
          <a:p>
            <a:pPr marL="228600" indent="-196850">
              <a:lnSpc>
                <a:spcPct val="115000"/>
              </a:lnSpc>
              <a:spcBef>
                <a:spcPts val="500"/>
              </a:spcBef>
              <a:buClr>
                <a:schemeClr val="lt1"/>
              </a:buClr>
              <a:buSzPts val="2600"/>
              <a:buFont typeface="Montserrat"/>
              <a:buChar char="●"/>
            </a:pPr>
            <a:r>
              <a:rPr lang="en-US" sz="1300" b="1">
                <a:solidFill>
                  <a:schemeClr val="lt1"/>
                </a:solidFill>
                <a:latin typeface="Montserrat"/>
                <a:ea typeface="Montserrat"/>
                <a:cs typeface="Montserrat"/>
                <a:sym typeface="Montserrat"/>
              </a:rPr>
              <a:t>Once high watermark catches up, normal consumption continues</a:t>
            </a:r>
            <a:endParaRPr sz="1300" b="1">
              <a:solidFill>
                <a:schemeClr val="lt1"/>
              </a:solidFill>
              <a:latin typeface="Montserrat"/>
              <a:ea typeface="Montserrat"/>
              <a:cs typeface="Montserrat"/>
              <a:sym typeface="Montserrat"/>
            </a:endParaRPr>
          </a:p>
        </p:txBody>
      </p:sp>
      <p:sp>
        <p:nvSpPr>
          <p:cNvPr id="1283" name="Google Shape;1283;p55"/>
          <p:cNvSpPr/>
          <p:nvPr/>
        </p:nvSpPr>
        <p:spPr>
          <a:xfrm rot="-1993" flipH="1">
            <a:off x="2970038" y="5077775"/>
            <a:ext cx="1293900" cy="565650"/>
          </a:xfrm>
          <a:prstGeom prst="roundRect">
            <a:avLst>
              <a:gd name="adj" fmla="val 20423"/>
            </a:avLst>
          </a:prstGeom>
          <a:noFill/>
          <a:ln w="76200" cap="flat" cmpd="sng">
            <a:solidFill>
              <a:srgbClr val="D8365D"/>
            </a:solidFill>
            <a:prstDash val="dash"/>
            <a:round/>
            <a:headEnd type="none" w="sm" len="sm"/>
            <a:tailEnd type="none" w="sm" len="sm"/>
          </a:ln>
        </p:spPr>
        <p:txBody>
          <a:bodyPr spcFirstLastPara="1" wrap="square" lIns="45713" tIns="45713" rIns="45713" bIns="45713" anchor="ctr" anchorCtr="0">
            <a:noAutofit/>
          </a:bodyPr>
          <a:lstStyle/>
          <a:p>
            <a:endParaRPr sz="900"/>
          </a:p>
        </p:txBody>
      </p:sp>
      <p:sp>
        <p:nvSpPr>
          <p:cNvPr id="1284" name="Google Shape;1284;p55"/>
          <p:cNvSpPr/>
          <p:nvPr/>
        </p:nvSpPr>
        <p:spPr>
          <a:xfrm>
            <a:off x="4274438" y="5597725"/>
            <a:ext cx="5324663" cy="567613"/>
          </a:xfrm>
          <a:custGeom>
            <a:avLst/>
            <a:gdLst/>
            <a:ahLst/>
            <a:cxnLst/>
            <a:rect l="l" t="t" r="r" b="b"/>
            <a:pathLst>
              <a:path w="425973" h="45409" extrusionOk="0">
                <a:moveTo>
                  <a:pt x="0" y="3361"/>
                </a:moveTo>
                <a:cubicBezTo>
                  <a:pt x="11623" y="9242"/>
                  <a:pt x="36548" y="31647"/>
                  <a:pt x="69735" y="38648"/>
                </a:cubicBezTo>
                <a:cubicBezTo>
                  <a:pt x="102922" y="45650"/>
                  <a:pt x="153053" y="45510"/>
                  <a:pt x="199123" y="45370"/>
                </a:cubicBezTo>
                <a:cubicBezTo>
                  <a:pt x="245193" y="45230"/>
                  <a:pt x="308347" y="45370"/>
                  <a:pt x="346155" y="37808"/>
                </a:cubicBezTo>
                <a:cubicBezTo>
                  <a:pt x="383963" y="30246"/>
                  <a:pt x="412670" y="6301"/>
                  <a:pt x="425973" y="0"/>
                </a:cubicBezTo>
              </a:path>
            </a:pathLst>
          </a:custGeom>
          <a:noFill/>
          <a:ln w="76200" cap="flat" cmpd="sng">
            <a:solidFill>
              <a:schemeClr val="accent1"/>
            </a:solidFill>
            <a:prstDash val="solid"/>
            <a:round/>
            <a:headEnd type="triangle" w="med" len="med"/>
            <a:tailEnd type="non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endParaRPr lang="en-US" dirty="0"/>
          </a:p>
        </p:txBody>
      </p:sp>
      <p:sp>
        <p:nvSpPr>
          <p:cNvPr id="3" name="Content Placeholder 2"/>
          <p:cNvSpPr>
            <a:spLocks noGrp="1"/>
          </p:cNvSpPr>
          <p:nvPr>
            <p:ph idx="1"/>
          </p:nvPr>
        </p:nvSpPr>
        <p:spPr>
          <a:xfrm>
            <a:off x="694267" y="1540933"/>
            <a:ext cx="10659533" cy="4636030"/>
          </a:xfrm>
        </p:spPr>
        <p:txBody>
          <a:bodyPr/>
          <a:lstStyle/>
          <a:p>
            <a:r>
              <a:rPr lang="en-US" dirty="0">
                <a:solidFill>
                  <a:srgbClr val="231F20"/>
                </a:solidFill>
              </a:rPr>
              <a:t> Events are produced to, stored in, and consumed from an Event      Stream</a:t>
            </a:r>
            <a:endParaRPr lang="en-US" dirty="0">
              <a:solidFill>
                <a:srgbClr val="231F20"/>
              </a:solidFill>
            </a:endParaRPr>
          </a:p>
          <a:p>
            <a:pPr>
              <a:spcBef>
                <a:spcPts val="0"/>
              </a:spcBef>
            </a:pPr>
            <a:r>
              <a:rPr lang="en-US" dirty="0">
                <a:solidFill>
                  <a:srgbClr val="231F20"/>
                </a:solidFill>
              </a:rPr>
              <a:t>  New events are always appended to the end of the Event Streams</a:t>
            </a:r>
            <a:endParaRPr lang="en-US" dirty="0">
              <a:solidFill>
                <a:srgbClr val="231F20"/>
              </a:solidFill>
            </a:endParaRPr>
          </a:p>
          <a:p>
            <a:pPr>
              <a:spcBef>
                <a:spcPts val="0"/>
              </a:spcBef>
            </a:pPr>
            <a:r>
              <a:rPr lang="en-US" dirty="0">
                <a:solidFill>
                  <a:srgbClr val="231F20"/>
                </a:solidFill>
              </a:rPr>
              <a:t>  Once events have been written, they are immutable.</a:t>
            </a:r>
            <a:endParaRPr lang="en-US" dirty="0">
              <a:solidFill>
                <a:srgbClr val="231F20"/>
              </a:solidFill>
            </a:endParaRPr>
          </a:p>
          <a:p>
            <a:pPr>
              <a:spcBef>
                <a:spcPts val="0"/>
              </a:spcBef>
            </a:pPr>
            <a:r>
              <a:rPr lang="en-US" dirty="0">
                <a:solidFill>
                  <a:srgbClr val="231F20"/>
                </a:solidFill>
              </a:rPr>
              <a:t>  For each event, the client builds a corresponding Kafka Record.</a:t>
            </a:r>
            <a:endParaRPr lang="en-US" dirty="0">
              <a:solidFill>
                <a:srgbClr val="231F20"/>
              </a:solidFill>
            </a:endParaRPr>
          </a:p>
          <a:p>
            <a:pPr marL="0" lvl="0" indent="0">
              <a:spcBef>
                <a:spcPts val="0"/>
              </a:spcBef>
              <a:buNone/>
            </a:pPr>
            <a:endParaRPr lang="en-US" dirty="0">
              <a:solidFill>
                <a:srgbClr val="231F2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56"/>
          <p:cNvSpPr txBox="1"/>
          <p:nvPr/>
        </p:nvSpPr>
        <p:spPr>
          <a:xfrm>
            <a:off x="609338" y="1531620"/>
            <a:ext cx="799185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291" name="Google Shape;1291;p56"/>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292" name="Google Shape;1292;p56"/>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293" name="Google Shape;1293;p56"/>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294" name="Google Shape;1294;p56"/>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295" name="Google Shape;1295;p56"/>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296" name="Google Shape;1296;p56"/>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297" name="Google Shape;1297;p56"/>
          <p:cNvSpPr txBox="1"/>
          <p:nvPr/>
        </p:nvSpPr>
        <p:spPr>
          <a:xfrm>
            <a:off x="8915400" y="3794760"/>
            <a:ext cx="2743200" cy="477600"/>
          </a:xfrm>
          <a:prstGeom prst="rect">
            <a:avLst/>
          </a:prstGeom>
          <a:noFill/>
          <a:ln>
            <a:noFill/>
          </a:ln>
        </p:spPr>
        <p:txBody>
          <a:bodyPr spcFirstLastPara="1" wrap="square" lIns="60950" tIns="60950" rIns="60950" bIns="60950" anchor="ctr" anchorCtr="0">
            <a:noAutofit/>
          </a:bodyPr>
          <a:lstStyle/>
          <a:p>
            <a:r>
              <a:rPr lang="en-US" sz="1350" b="1">
                <a:solidFill>
                  <a:schemeClr val="accent3"/>
                </a:solidFill>
                <a:latin typeface="Source Code Pro"/>
                <a:ea typeface="Source Code Pro"/>
                <a:cs typeface="Source Code Pro"/>
                <a:sym typeface="Source Code Pro"/>
              </a:rPr>
              <a:t>FetchRequest</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offset: 5</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lastFetchEpoch: 1</a:t>
            </a:r>
            <a:endParaRPr sz="1350" b="1">
              <a:solidFill>
                <a:schemeClr val="accent3"/>
              </a:solidFill>
              <a:latin typeface="Source Code Pro"/>
              <a:ea typeface="Source Code Pro"/>
              <a:cs typeface="Source Code Pro"/>
              <a:sym typeface="Source Code Pro"/>
            </a:endParaRPr>
          </a:p>
        </p:txBody>
      </p:sp>
      <p:sp>
        <p:nvSpPr>
          <p:cNvPr id="1298" name="Google Shape;1298;p56"/>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Partition Replica Reconciliation</a:t>
            </a:r>
            <a:endParaRPr lang="en-US"/>
          </a:p>
        </p:txBody>
      </p:sp>
      <p:sp>
        <p:nvSpPr>
          <p:cNvPr id="1299" name="Google Shape;1299;p56"/>
          <p:cNvSpPr/>
          <p:nvPr/>
        </p:nvSpPr>
        <p:spPr>
          <a:xfrm>
            <a:off x="8604504" y="3447288"/>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none" w="med" len="med"/>
            <a:tailEnd type="triangle" w="med" len="med"/>
          </a:ln>
        </p:spPr>
      </p:sp>
      <p:graphicFrame>
        <p:nvGraphicFramePr>
          <p:cNvPr id="1300" name="Google Shape;1300;p56"/>
          <p:cNvGraphicFramePr/>
          <p:nvPr/>
        </p:nvGraphicFramePr>
        <p:xfrm>
          <a:off x="3621024"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301" name="Google Shape;1301;p56"/>
          <p:cNvGraphicFramePr/>
          <p:nvPr/>
        </p:nvGraphicFramePr>
        <p:xfrm>
          <a:off x="3621024"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302" name="Google Shape;1302;p56"/>
          <p:cNvGraphicFramePr/>
          <p:nvPr/>
        </p:nvGraphicFramePr>
        <p:xfrm>
          <a:off x="3621024"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303" name="Google Shape;1303;p56"/>
          <p:cNvSpPr/>
          <p:nvPr/>
        </p:nvSpPr>
        <p:spPr>
          <a:xfrm>
            <a:off x="8915405" y="4915643"/>
            <a:ext cx="2537400" cy="685800"/>
          </a:xfrm>
          <a:prstGeom prst="wedgeRoundRectCallout">
            <a:avLst>
              <a:gd name="adj1" fmla="val -23137"/>
              <a:gd name="adj2" fmla="val -101671"/>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Follower fetch request identifies divergence</a:t>
            </a:r>
            <a:endParaRPr sz="1500" b="1">
              <a:solidFill>
                <a:schemeClr val="lt1"/>
              </a:solidFill>
              <a:latin typeface="Montserrat"/>
              <a:ea typeface="Montserrat"/>
              <a:cs typeface="Montserrat"/>
              <a:sym typeface="Montserrat"/>
            </a:endParaRPr>
          </a:p>
        </p:txBody>
      </p:sp>
      <p:sp>
        <p:nvSpPr>
          <p:cNvPr id="1304" name="Google Shape;1304;p56"/>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305" name="Google Shape;1305;p56"/>
          <p:cNvSpPr/>
          <p:nvPr/>
        </p:nvSpPr>
        <p:spPr>
          <a:xfrm>
            <a:off x="3314700" y="2217420"/>
            <a:ext cx="5166300" cy="201150"/>
          </a:xfrm>
          <a:prstGeom prst="rect">
            <a:avLst/>
          </a:prstGeom>
          <a:solidFill>
            <a:srgbClr val="CC0000">
              <a:alpha val="64310"/>
            </a:srgbClr>
          </a:solidFill>
          <a:ln>
            <a:noFill/>
          </a:ln>
        </p:spPr>
        <p:txBody>
          <a:bodyPr spcFirstLastPara="1" wrap="square" lIns="45713" tIns="45713" rIns="45713" bIns="45713" anchor="ctr" anchorCtr="0">
            <a:noAutofit/>
          </a:bodyPr>
          <a:lstStyle/>
          <a:p>
            <a:endParaRPr sz="900"/>
          </a:p>
        </p:txBody>
      </p:sp>
      <p:sp>
        <p:nvSpPr>
          <p:cNvPr id="1306" name="Google Shape;1306;p56"/>
          <p:cNvSpPr txBox="1"/>
          <p:nvPr/>
        </p:nvSpPr>
        <p:spPr>
          <a:xfrm>
            <a:off x="4617720"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307" name="Google Shape;1307;p56"/>
          <p:cNvSpPr txBox="1"/>
          <p:nvPr/>
        </p:nvSpPr>
        <p:spPr>
          <a:xfrm>
            <a:off x="4617720"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308" name="Google Shape;1308;p56"/>
          <p:cNvSpPr txBox="1"/>
          <p:nvPr/>
        </p:nvSpPr>
        <p:spPr>
          <a:xfrm>
            <a:off x="4617720"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cxnSp>
        <p:nvCxnSpPr>
          <p:cNvPr id="1309" name="Google Shape;1309;p56"/>
          <p:cNvCxnSpPr/>
          <p:nvPr/>
        </p:nvCxnSpPr>
        <p:spPr>
          <a:xfrm rot="10800000">
            <a:off x="4690872" y="1778508"/>
            <a:ext cx="1500" cy="2286000"/>
          </a:xfrm>
          <a:prstGeom prst="straightConnector1">
            <a:avLst/>
          </a:prstGeom>
          <a:noFill/>
          <a:ln w="76200" cap="flat" cmpd="sng">
            <a:solidFill>
              <a:schemeClr val="accent1"/>
            </a:solidFill>
            <a:prstDash val="dash"/>
            <a:round/>
            <a:headEnd type="none" w="med" len="med"/>
            <a:tailEnd type="none" w="med" len="med"/>
          </a:ln>
        </p:spPr>
      </p:cxnSp>
      <p:cxnSp>
        <p:nvCxnSpPr>
          <p:cNvPr id="1310" name="Google Shape;1310;p56"/>
          <p:cNvCxnSpPr/>
          <p:nvPr/>
        </p:nvCxnSpPr>
        <p:spPr>
          <a:xfrm rot="10800000">
            <a:off x="3616452" y="4069080"/>
            <a:ext cx="1500" cy="1042350"/>
          </a:xfrm>
          <a:prstGeom prst="straightConnector1">
            <a:avLst/>
          </a:prstGeom>
          <a:noFill/>
          <a:ln w="76200" cap="flat" cmpd="sng">
            <a:solidFill>
              <a:schemeClr val="accent1"/>
            </a:solidFill>
            <a:prstDash val="dash"/>
            <a:round/>
            <a:headEnd type="none" w="med" len="med"/>
            <a:tailEnd type="none" w="med" len="med"/>
          </a:ln>
        </p:spPr>
      </p:cxnSp>
      <p:sp>
        <p:nvSpPr>
          <p:cNvPr id="1311" name="Google Shape;1311;p56"/>
          <p:cNvSpPr txBox="1"/>
          <p:nvPr/>
        </p:nvSpPr>
        <p:spPr>
          <a:xfrm>
            <a:off x="2828200"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high watermark</a:t>
            </a:r>
            <a:endParaRPr sz="1450">
              <a:solidFill>
                <a:schemeClr val="dk2"/>
              </a:solidFill>
              <a:latin typeface="Montserrat"/>
              <a:ea typeface="Montserrat"/>
              <a:cs typeface="Montserrat"/>
              <a:sym typeface="Montserrat"/>
            </a:endParaRPr>
          </a:p>
        </p:txBody>
      </p:sp>
      <p:sp>
        <p:nvSpPr>
          <p:cNvPr id="1312" name="Google Shape;1312;p56"/>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[103, 102]</a:t>
            </a:r>
            <a:endParaRPr sz="1450">
              <a:solidFill>
                <a:schemeClr val="dk2"/>
              </a:solidFill>
              <a:latin typeface="Montserrat"/>
              <a:ea typeface="Montserrat"/>
              <a:cs typeface="Montserrat"/>
              <a:sym typeface="Montserrat"/>
            </a:endParaRPr>
          </a:p>
        </p:txBody>
      </p:sp>
      <p:sp>
        <p:nvSpPr>
          <p:cNvPr id="1313" name="Google Shape;1313;p56"/>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314" name="Google Shape;1314;p56"/>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315" name="Google Shape;1315;p56"/>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new</a:t>
            </a:r>
            <a:endParaRPr sz="1450">
              <a:solidFill>
                <a:schemeClr val="dk2"/>
              </a:solidFill>
              <a:latin typeface="Montserrat"/>
              <a:ea typeface="Montserrat"/>
              <a:cs typeface="Montserrat"/>
              <a:sym typeface="Montserrat"/>
            </a:endParaRPr>
          </a:p>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316" name="Google Shape;1316;p56"/>
          <p:cNvSpPr/>
          <p:nvPr/>
        </p:nvSpPr>
        <p:spPr>
          <a:xfrm>
            <a:off x="8915401" y="2191338"/>
            <a:ext cx="1952250" cy="960150"/>
          </a:xfrm>
          <a:prstGeom prst="wedgeRoundRectCallout">
            <a:avLst>
              <a:gd name="adj1" fmla="val -139159"/>
              <a:gd name="adj2" fmla="val 63297"/>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Follower replica out of sync with the new leader</a:t>
            </a:r>
            <a:endParaRPr sz="1500" b="1">
              <a:solidFill>
                <a:schemeClr val="lt1"/>
              </a:solidFill>
              <a:latin typeface="Montserrat"/>
              <a:ea typeface="Montserrat"/>
              <a:cs typeface="Montserrat"/>
              <a:sym typeface="Montserra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57"/>
          <p:cNvSpPr txBox="1"/>
          <p:nvPr/>
        </p:nvSpPr>
        <p:spPr>
          <a:xfrm>
            <a:off x="609338" y="1531620"/>
            <a:ext cx="799185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323" name="Google Shape;1323;p57"/>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324" name="Google Shape;1324;p57"/>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325" name="Google Shape;1325;p57"/>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Montserrat"/>
                          <a:ea typeface="Montserrat"/>
                          <a:cs typeface="Montserrat"/>
                          <a:sym typeface="Montserrat"/>
                        </a:rPr>
                        <a:t>9</a:t>
                      </a:r>
                      <a:endParaRPr sz="1400" dirty="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326" name="Google Shape;1326;p57"/>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327" name="Google Shape;1327;p57"/>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328" name="Google Shape;1328;p57"/>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329" name="Google Shape;1329;p57"/>
          <p:cNvSpPr txBox="1"/>
          <p:nvPr/>
        </p:nvSpPr>
        <p:spPr>
          <a:xfrm>
            <a:off x="8915400" y="3794763"/>
            <a:ext cx="2743200" cy="475500"/>
          </a:xfrm>
          <a:prstGeom prst="rect">
            <a:avLst/>
          </a:prstGeom>
          <a:noFill/>
          <a:ln>
            <a:noFill/>
          </a:ln>
        </p:spPr>
        <p:txBody>
          <a:bodyPr spcFirstLastPara="1" wrap="square" lIns="60950" tIns="60950" rIns="60950" bIns="60950" anchor="ctr" anchorCtr="0">
            <a:noAutofit/>
          </a:bodyPr>
          <a:lstStyle/>
          <a:p>
            <a:r>
              <a:rPr lang="en-US" sz="1350" b="1">
                <a:solidFill>
                  <a:schemeClr val="accent3"/>
                </a:solidFill>
                <a:latin typeface="Source Code Pro"/>
                <a:ea typeface="Source Code Pro"/>
                <a:cs typeface="Source Code Pro"/>
                <a:sym typeface="Source Code Pro"/>
              </a:rPr>
              <a:t>FetchResponse</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HighwaterMarkOffset: 0</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divergingEpoch:</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epoch: 1</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endOffset: 3</a:t>
            </a:r>
            <a:endParaRPr sz="1350" b="1">
              <a:solidFill>
                <a:schemeClr val="accent3"/>
              </a:solidFill>
              <a:latin typeface="Source Code Pro"/>
              <a:ea typeface="Source Code Pro"/>
              <a:cs typeface="Source Code Pro"/>
              <a:sym typeface="Source Code Pro"/>
            </a:endParaRPr>
          </a:p>
        </p:txBody>
      </p:sp>
      <p:sp>
        <p:nvSpPr>
          <p:cNvPr id="1330" name="Google Shape;1330;p57"/>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sz="4000" dirty="0"/>
              <a:t>Fetch Response Informs Follower of Divergence</a:t>
            </a:r>
            <a:endParaRPr sz="4000" dirty="0"/>
          </a:p>
        </p:txBody>
      </p:sp>
      <p:sp>
        <p:nvSpPr>
          <p:cNvPr id="1331" name="Google Shape;1331;p57"/>
          <p:cNvSpPr/>
          <p:nvPr/>
        </p:nvSpPr>
        <p:spPr>
          <a:xfrm rot="10800000" flipH="1">
            <a:off x="8604411" y="3447288"/>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none" w="med" len="med"/>
            <a:tailEnd type="triangle" w="med" len="med"/>
          </a:ln>
        </p:spPr>
      </p:sp>
      <p:graphicFrame>
        <p:nvGraphicFramePr>
          <p:cNvPr id="1332" name="Google Shape;1332;p57"/>
          <p:cNvGraphicFramePr/>
          <p:nvPr/>
        </p:nvGraphicFramePr>
        <p:xfrm>
          <a:off x="3621024"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333" name="Google Shape;1333;p57"/>
          <p:cNvGraphicFramePr/>
          <p:nvPr/>
        </p:nvGraphicFramePr>
        <p:xfrm>
          <a:off x="3621024"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334" name="Google Shape;1334;p57"/>
          <p:cNvGraphicFramePr/>
          <p:nvPr/>
        </p:nvGraphicFramePr>
        <p:xfrm>
          <a:off x="3621024"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335" name="Google Shape;1335;p57"/>
          <p:cNvSpPr/>
          <p:nvPr/>
        </p:nvSpPr>
        <p:spPr>
          <a:xfrm>
            <a:off x="3314700" y="2217420"/>
            <a:ext cx="5166300" cy="201150"/>
          </a:xfrm>
          <a:prstGeom prst="rect">
            <a:avLst/>
          </a:prstGeom>
          <a:solidFill>
            <a:srgbClr val="CC0000">
              <a:alpha val="64310"/>
            </a:srgbClr>
          </a:solidFill>
          <a:ln>
            <a:noFill/>
          </a:ln>
        </p:spPr>
        <p:txBody>
          <a:bodyPr spcFirstLastPara="1" wrap="square" lIns="45713" tIns="45713" rIns="45713" bIns="45713" anchor="ctr" anchorCtr="0">
            <a:noAutofit/>
          </a:bodyPr>
          <a:lstStyle/>
          <a:p>
            <a:endParaRPr sz="900"/>
          </a:p>
        </p:txBody>
      </p:sp>
      <p:sp>
        <p:nvSpPr>
          <p:cNvPr id="1336" name="Google Shape;1336;p57"/>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337" name="Google Shape;1337;p57"/>
          <p:cNvSpPr txBox="1"/>
          <p:nvPr/>
        </p:nvSpPr>
        <p:spPr>
          <a:xfrm>
            <a:off x="4617720"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338" name="Google Shape;1338;p57"/>
          <p:cNvSpPr txBox="1"/>
          <p:nvPr/>
        </p:nvSpPr>
        <p:spPr>
          <a:xfrm>
            <a:off x="4617720"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339" name="Google Shape;1339;p57"/>
          <p:cNvSpPr txBox="1"/>
          <p:nvPr/>
        </p:nvSpPr>
        <p:spPr>
          <a:xfrm>
            <a:off x="4617720"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cxnSp>
        <p:nvCxnSpPr>
          <p:cNvPr id="1340" name="Google Shape;1340;p57"/>
          <p:cNvCxnSpPr/>
          <p:nvPr/>
        </p:nvCxnSpPr>
        <p:spPr>
          <a:xfrm rot="10800000">
            <a:off x="4690872" y="1778508"/>
            <a:ext cx="1500" cy="2286000"/>
          </a:xfrm>
          <a:prstGeom prst="straightConnector1">
            <a:avLst/>
          </a:prstGeom>
          <a:noFill/>
          <a:ln w="76200" cap="flat" cmpd="sng">
            <a:solidFill>
              <a:schemeClr val="accent1"/>
            </a:solidFill>
            <a:prstDash val="dash"/>
            <a:round/>
            <a:headEnd type="none" w="med" len="med"/>
            <a:tailEnd type="none" w="med" len="med"/>
          </a:ln>
        </p:spPr>
      </p:cxnSp>
      <p:cxnSp>
        <p:nvCxnSpPr>
          <p:cNvPr id="1341" name="Google Shape;1341;p57"/>
          <p:cNvCxnSpPr/>
          <p:nvPr/>
        </p:nvCxnSpPr>
        <p:spPr>
          <a:xfrm rot="10800000">
            <a:off x="3616452" y="4069080"/>
            <a:ext cx="1500" cy="1042350"/>
          </a:xfrm>
          <a:prstGeom prst="straightConnector1">
            <a:avLst/>
          </a:prstGeom>
          <a:noFill/>
          <a:ln w="76200" cap="flat" cmpd="sng">
            <a:solidFill>
              <a:schemeClr val="accent1"/>
            </a:solidFill>
            <a:prstDash val="dash"/>
            <a:round/>
            <a:headEnd type="none" w="med" len="med"/>
            <a:tailEnd type="none" w="med" len="med"/>
          </a:ln>
        </p:spPr>
      </p:cxnSp>
      <p:sp>
        <p:nvSpPr>
          <p:cNvPr id="1342" name="Google Shape;1342;p57"/>
          <p:cNvSpPr txBox="1"/>
          <p:nvPr/>
        </p:nvSpPr>
        <p:spPr>
          <a:xfrm>
            <a:off x="2828200"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high watermark</a:t>
            </a:r>
            <a:endParaRPr sz="1450">
              <a:solidFill>
                <a:schemeClr val="dk2"/>
              </a:solidFill>
              <a:latin typeface="Montserrat"/>
              <a:ea typeface="Montserrat"/>
              <a:cs typeface="Montserrat"/>
              <a:sym typeface="Montserrat"/>
            </a:endParaRPr>
          </a:p>
        </p:txBody>
      </p:sp>
      <p:sp>
        <p:nvSpPr>
          <p:cNvPr id="1343" name="Google Shape;1343;p57"/>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[103, 102]</a:t>
            </a:r>
            <a:endParaRPr sz="1450">
              <a:solidFill>
                <a:schemeClr val="dk2"/>
              </a:solidFill>
              <a:latin typeface="Montserrat"/>
              <a:ea typeface="Montserrat"/>
              <a:cs typeface="Montserrat"/>
              <a:sym typeface="Montserrat"/>
            </a:endParaRPr>
          </a:p>
        </p:txBody>
      </p:sp>
      <p:sp>
        <p:nvSpPr>
          <p:cNvPr id="1344" name="Google Shape;1344;p57"/>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345" name="Google Shape;1345;p57"/>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346" name="Google Shape;1346;p57"/>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new</a:t>
            </a:r>
            <a:endParaRPr sz="1450">
              <a:solidFill>
                <a:schemeClr val="dk2"/>
              </a:solidFill>
              <a:latin typeface="Montserrat"/>
              <a:ea typeface="Montserrat"/>
              <a:cs typeface="Montserrat"/>
              <a:sym typeface="Montserrat"/>
            </a:endParaRPr>
          </a:p>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58"/>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Follower Truncates Log To Match Leader Log</a:t>
            </a:r>
            <a:endParaRPr lang="en-US"/>
          </a:p>
        </p:txBody>
      </p:sp>
      <p:sp>
        <p:nvSpPr>
          <p:cNvPr id="1353" name="Google Shape;1353;p58"/>
          <p:cNvSpPr txBox="1"/>
          <p:nvPr/>
        </p:nvSpPr>
        <p:spPr>
          <a:xfrm>
            <a:off x="8915400" y="3794763"/>
            <a:ext cx="2743200" cy="475500"/>
          </a:xfrm>
          <a:prstGeom prst="rect">
            <a:avLst/>
          </a:prstGeom>
          <a:noFill/>
          <a:ln>
            <a:noFill/>
          </a:ln>
        </p:spPr>
        <p:txBody>
          <a:bodyPr spcFirstLastPara="1" wrap="square" lIns="60950" tIns="60950" rIns="60950" bIns="60950" anchor="ctr" anchorCtr="0">
            <a:noAutofit/>
          </a:bodyPr>
          <a:lstStyle/>
          <a:p>
            <a:r>
              <a:rPr lang="en-US" sz="1350" b="1">
                <a:solidFill>
                  <a:schemeClr val="accent3"/>
                </a:solidFill>
                <a:latin typeface="Source Code Pro"/>
                <a:ea typeface="Source Code Pro"/>
                <a:cs typeface="Source Code Pro"/>
                <a:sym typeface="Source Code Pro"/>
              </a:rPr>
              <a:t>FetchResponse</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HighwaterMarkOffset: 0</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divergingEpoch:</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epoch: 1</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endOffset: 3</a:t>
            </a:r>
            <a:endParaRPr sz="1350" b="1">
              <a:solidFill>
                <a:schemeClr val="accent3"/>
              </a:solidFill>
              <a:latin typeface="Source Code Pro"/>
              <a:ea typeface="Source Code Pro"/>
              <a:cs typeface="Source Code Pro"/>
              <a:sym typeface="Source Code Pro"/>
            </a:endParaRPr>
          </a:p>
        </p:txBody>
      </p:sp>
      <p:sp>
        <p:nvSpPr>
          <p:cNvPr id="1354" name="Google Shape;1354;p58"/>
          <p:cNvSpPr/>
          <p:nvPr/>
        </p:nvSpPr>
        <p:spPr>
          <a:xfrm rot="10800000" flipH="1">
            <a:off x="8604411" y="3447288"/>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none" w="med" len="med"/>
            <a:tailEnd type="triangle" w="med" len="med"/>
          </a:ln>
        </p:spPr>
      </p:sp>
      <p:sp>
        <p:nvSpPr>
          <p:cNvPr id="1355" name="Google Shape;1355;p58"/>
          <p:cNvSpPr txBox="1"/>
          <p:nvPr/>
        </p:nvSpPr>
        <p:spPr>
          <a:xfrm>
            <a:off x="609338" y="1531620"/>
            <a:ext cx="799185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356" name="Google Shape;1356;p58"/>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357" name="Google Shape;1357;p58"/>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358" name="Google Shape;1358;p58"/>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359" name="Google Shape;1359;p58"/>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360" name="Google Shape;1360;p58"/>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361" name="Google Shape;1361;p58"/>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graphicFrame>
        <p:nvGraphicFramePr>
          <p:cNvPr id="1362" name="Google Shape;1362;p58"/>
          <p:cNvGraphicFramePr/>
          <p:nvPr/>
        </p:nvGraphicFramePr>
        <p:xfrm>
          <a:off x="3621024"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363" name="Google Shape;1363;p58"/>
          <p:cNvGraphicFramePr/>
          <p:nvPr/>
        </p:nvGraphicFramePr>
        <p:xfrm>
          <a:off x="3621024"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364" name="Google Shape;1364;p58"/>
          <p:cNvGraphicFramePr/>
          <p:nvPr/>
        </p:nvGraphicFramePr>
        <p:xfrm>
          <a:off x="3621024"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365" name="Google Shape;1365;p58"/>
          <p:cNvSpPr/>
          <p:nvPr/>
        </p:nvSpPr>
        <p:spPr>
          <a:xfrm rot="2700839">
            <a:off x="4655774" y="2994661"/>
            <a:ext cx="868681" cy="868681"/>
          </a:xfrm>
          <a:prstGeom prst="mathPlus">
            <a:avLst>
              <a:gd name="adj1" fmla="val 23520"/>
            </a:avLst>
          </a:prstGeom>
          <a:solidFill>
            <a:srgbClr val="CC0000">
              <a:alpha val="59609"/>
            </a:srgbClr>
          </a:solidFill>
          <a:ln>
            <a:noFill/>
          </a:ln>
        </p:spPr>
        <p:txBody>
          <a:bodyPr spcFirstLastPara="1" wrap="square" lIns="45713" tIns="45713" rIns="45713" bIns="45713" anchor="ctr" anchorCtr="0">
            <a:noAutofit/>
          </a:bodyPr>
          <a:lstStyle/>
          <a:p>
            <a:endParaRPr sz="900"/>
          </a:p>
        </p:txBody>
      </p:sp>
      <p:sp>
        <p:nvSpPr>
          <p:cNvPr id="1366" name="Google Shape;1366;p58"/>
          <p:cNvSpPr/>
          <p:nvPr/>
        </p:nvSpPr>
        <p:spPr>
          <a:xfrm>
            <a:off x="3314700" y="2217420"/>
            <a:ext cx="5166300" cy="201150"/>
          </a:xfrm>
          <a:prstGeom prst="rect">
            <a:avLst/>
          </a:prstGeom>
          <a:solidFill>
            <a:srgbClr val="CC0000">
              <a:alpha val="64310"/>
            </a:srgbClr>
          </a:solidFill>
          <a:ln>
            <a:noFill/>
          </a:ln>
        </p:spPr>
        <p:txBody>
          <a:bodyPr spcFirstLastPara="1" wrap="square" lIns="45713" tIns="45713" rIns="45713" bIns="45713" anchor="ctr" anchorCtr="0">
            <a:noAutofit/>
          </a:bodyPr>
          <a:lstStyle/>
          <a:p>
            <a:endParaRPr sz="900"/>
          </a:p>
        </p:txBody>
      </p:sp>
      <p:sp>
        <p:nvSpPr>
          <p:cNvPr id="1367" name="Google Shape;1367;p58"/>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368" name="Google Shape;1368;p58"/>
          <p:cNvSpPr txBox="1"/>
          <p:nvPr/>
        </p:nvSpPr>
        <p:spPr>
          <a:xfrm>
            <a:off x="4617720"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369" name="Google Shape;1369;p58"/>
          <p:cNvSpPr txBox="1"/>
          <p:nvPr/>
        </p:nvSpPr>
        <p:spPr>
          <a:xfrm>
            <a:off x="4617720"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370" name="Google Shape;1370;p58"/>
          <p:cNvSpPr txBox="1"/>
          <p:nvPr/>
        </p:nvSpPr>
        <p:spPr>
          <a:xfrm>
            <a:off x="4617720"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cxnSp>
        <p:nvCxnSpPr>
          <p:cNvPr id="1371" name="Google Shape;1371;p58"/>
          <p:cNvCxnSpPr/>
          <p:nvPr/>
        </p:nvCxnSpPr>
        <p:spPr>
          <a:xfrm rot="10800000">
            <a:off x="4690872" y="1778508"/>
            <a:ext cx="1500" cy="2286000"/>
          </a:xfrm>
          <a:prstGeom prst="straightConnector1">
            <a:avLst/>
          </a:prstGeom>
          <a:noFill/>
          <a:ln w="76200" cap="flat" cmpd="sng">
            <a:solidFill>
              <a:schemeClr val="accent1"/>
            </a:solidFill>
            <a:prstDash val="dash"/>
            <a:round/>
            <a:headEnd type="none" w="med" len="med"/>
            <a:tailEnd type="none" w="med" len="med"/>
          </a:ln>
        </p:spPr>
      </p:cxnSp>
      <p:cxnSp>
        <p:nvCxnSpPr>
          <p:cNvPr id="1372" name="Google Shape;1372;p58"/>
          <p:cNvCxnSpPr/>
          <p:nvPr/>
        </p:nvCxnSpPr>
        <p:spPr>
          <a:xfrm rot="10800000">
            <a:off x="3616452" y="4069080"/>
            <a:ext cx="1500" cy="1042350"/>
          </a:xfrm>
          <a:prstGeom prst="straightConnector1">
            <a:avLst/>
          </a:prstGeom>
          <a:noFill/>
          <a:ln w="76200" cap="flat" cmpd="sng">
            <a:solidFill>
              <a:schemeClr val="accent1"/>
            </a:solidFill>
            <a:prstDash val="dash"/>
            <a:round/>
            <a:headEnd type="none" w="med" len="med"/>
            <a:tailEnd type="none" w="med" len="med"/>
          </a:ln>
        </p:spPr>
      </p:cxnSp>
      <p:sp>
        <p:nvSpPr>
          <p:cNvPr id="1373" name="Google Shape;1373;p58"/>
          <p:cNvSpPr txBox="1"/>
          <p:nvPr/>
        </p:nvSpPr>
        <p:spPr>
          <a:xfrm>
            <a:off x="2828200"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high watermark</a:t>
            </a:r>
            <a:endParaRPr sz="1450">
              <a:solidFill>
                <a:schemeClr val="dk2"/>
              </a:solidFill>
              <a:latin typeface="Montserrat"/>
              <a:ea typeface="Montserrat"/>
              <a:cs typeface="Montserrat"/>
              <a:sym typeface="Montserrat"/>
            </a:endParaRPr>
          </a:p>
        </p:txBody>
      </p:sp>
      <p:sp>
        <p:nvSpPr>
          <p:cNvPr id="1374" name="Google Shape;1374;p58"/>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[103, 102]</a:t>
            </a:r>
            <a:endParaRPr sz="1450">
              <a:solidFill>
                <a:schemeClr val="dk2"/>
              </a:solidFill>
              <a:latin typeface="Montserrat"/>
              <a:ea typeface="Montserrat"/>
              <a:cs typeface="Montserrat"/>
              <a:sym typeface="Montserrat"/>
            </a:endParaRPr>
          </a:p>
        </p:txBody>
      </p:sp>
      <p:sp>
        <p:nvSpPr>
          <p:cNvPr id="1375" name="Google Shape;1375;p58"/>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376" name="Google Shape;1376;p58"/>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377" name="Google Shape;1377;p58"/>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new</a:t>
            </a:r>
            <a:endParaRPr sz="1450">
              <a:solidFill>
                <a:schemeClr val="dk2"/>
              </a:solidFill>
              <a:latin typeface="Montserrat"/>
              <a:ea typeface="Montserrat"/>
              <a:cs typeface="Montserrat"/>
              <a:sym typeface="Montserrat"/>
            </a:endParaRPr>
          </a:p>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59"/>
          <p:cNvSpPr txBox="1"/>
          <p:nvPr/>
        </p:nvSpPr>
        <p:spPr>
          <a:xfrm>
            <a:off x="8915400" y="3794760"/>
            <a:ext cx="2743200" cy="477600"/>
          </a:xfrm>
          <a:prstGeom prst="rect">
            <a:avLst/>
          </a:prstGeom>
          <a:noFill/>
          <a:ln>
            <a:noFill/>
          </a:ln>
        </p:spPr>
        <p:txBody>
          <a:bodyPr spcFirstLastPara="1" wrap="square" lIns="60950" tIns="60950" rIns="60950" bIns="60950" anchor="ctr" anchorCtr="0">
            <a:noAutofit/>
          </a:bodyPr>
          <a:lstStyle/>
          <a:p>
            <a:r>
              <a:rPr lang="en-US" sz="1350" b="1">
                <a:solidFill>
                  <a:schemeClr val="accent3"/>
                </a:solidFill>
                <a:latin typeface="Source Code Pro"/>
                <a:ea typeface="Source Code Pro"/>
                <a:cs typeface="Source Code Pro"/>
                <a:sym typeface="Source Code Pro"/>
              </a:rPr>
              <a:t>FetchRequest</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offset: 3</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lastFetchEpoch: 1</a:t>
            </a:r>
            <a:endParaRPr sz="1350" b="1">
              <a:solidFill>
                <a:schemeClr val="accent3"/>
              </a:solidFill>
              <a:latin typeface="Source Code Pro"/>
              <a:ea typeface="Source Code Pro"/>
              <a:cs typeface="Source Code Pro"/>
              <a:sym typeface="Source Code Pro"/>
            </a:endParaRPr>
          </a:p>
        </p:txBody>
      </p:sp>
      <p:sp>
        <p:nvSpPr>
          <p:cNvPr id="1384" name="Google Shape;1384;p59"/>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Subsequent Fetch with Updated</a:t>
            </a:r>
            <a:br>
              <a:rPr lang="en-US"/>
            </a:br>
            <a:r>
              <a:rPr lang="en-US"/>
              <a:t>Offset &amp; Epoch</a:t>
            </a:r>
            <a:endParaRPr lang="en-US"/>
          </a:p>
        </p:txBody>
      </p:sp>
      <p:sp>
        <p:nvSpPr>
          <p:cNvPr id="1385" name="Google Shape;1385;p59"/>
          <p:cNvSpPr/>
          <p:nvPr/>
        </p:nvSpPr>
        <p:spPr>
          <a:xfrm>
            <a:off x="8604411" y="3447288"/>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none" w="med" len="med"/>
            <a:tailEnd type="triangle" w="med" len="med"/>
          </a:ln>
        </p:spPr>
      </p:sp>
      <p:sp>
        <p:nvSpPr>
          <p:cNvPr id="1386" name="Google Shape;1386;p59"/>
          <p:cNvSpPr txBox="1"/>
          <p:nvPr/>
        </p:nvSpPr>
        <p:spPr>
          <a:xfrm>
            <a:off x="609338" y="1531620"/>
            <a:ext cx="799185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387" name="Google Shape;1387;p59"/>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388" name="Google Shape;1388;p59"/>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389" name="Google Shape;1389;p59"/>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390" name="Google Shape;1390;p59"/>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391" name="Google Shape;1391;p59"/>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392" name="Google Shape;1392;p59"/>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graphicFrame>
        <p:nvGraphicFramePr>
          <p:cNvPr id="1393" name="Google Shape;1393;p59"/>
          <p:cNvGraphicFramePr/>
          <p:nvPr/>
        </p:nvGraphicFramePr>
        <p:xfrm>
          <a:off x="3621024"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394" name="Google Shape;1394;p59"/>
          <p:cNvGraphicFramePr/>
          <p:nvPr/>
        </p:nvGraphicFramePr>
        <p:xfrm>
          <a:off x="3621024"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395" name="Google Shape;1395;p59"/>
          <p:cNvGraphicFramePr/>
          <p:nvPr/>
        </p:nvGraphicFramePr>
        <p:xfrm>
          <a:off x="3621024"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396" name="Google Shape;1396;p59"/>
          <p:cNvSpPr txBox="1"/>
          <p:nvPr/>
        </p:nvSpPr>
        <p:spPr>
          <a:xfrm>
            <a:off x="3913632"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high watermark</a:t>
            </a:r>
            <a:endParaRPr sz="1450">
              <a:latin typeface="Montserrat"/>
              <a:ea typeface="Montserrat"/>
              <a:cs typeface="Montserrat"/>
              <a:sym typeface="Montserrat"/>
            </a:endParaRPr>
          </a:p>
        </p:txBody>
      </p:sp>
      <p:cxnSp>
        <p:nvCxnSpPr>
          <p:cNvPr id="1397" name="Google Shape;1397;p59"/>
          <p:cNvCxnSpPr/>
          <p:nvPr/>
        </p:nvCxnSpPr>
        <p:spPr>
          <a:xfrm rot="10800000">
            <a:off x="4692842" y="1778019"/>
            <a:ext cx="0" cy="3301950"/>
          </a:xfrm>
          <a:prstGeom prst="straightConnector1">
            <a:avLst/>
          </a:prstGeom>
          <a:noFill/>
          <a:ln w="76200" cap="flat" cmpd="sng">
            <a:solidFill>
              <a:schemeClr val="accent1"/>
            </a:solidFill>
            <a:prstDash val="dash"/>
            <a:round/>
            <a:headEnd type="none" w="med" len="med"/>
            <a:tailEnd type="none" w="med" len="med"/>
          </a:ln>
        </p:spPr>
      </p:cxnSp>
      <p:sp>
        <p:nvSpPr>
          <p:cNvPr id="1398" name="Google Shape;1398;p59"/>
          <p:cNvSpPr/>
          <p:nvPr/>
        </p:nvSpPr>
        <p:spPr>
          <a:xfrm>
            <a:off x="3314700" y="2217420"/>
            <a:ext cx="5166300" cy="201150"/>
          </a:xfrm>
          <a:prstGeom prst="rect">
            <a:avLst/>
          </a:prstGeom>
          <a:solidFill>
            <a:srgbClr val="CC0000">
              <a:alpha val="64310"/>
            </a:srgbClr>
          </a:solidFill>
          <a:ln>
            <a:noFill/>
          </a:ln>
        </p:spPr>
        <p:txBody>
          <a:bodyPr spcFirstLastPara="1" wrap="square" lIns="45713" tIns="45713" rIns="45713" bIns="45713" anchor="ctr" anchorCtr="0">
            <a:noAutofit/>
          </a:bodyPr>
          <a:lstStyle/>
          <a:p>
            <a:endParaRPr sz="900"/>
          </a:p>
        </p:txBody>
      </p:sp>
      <p:sp>
        <p:nvSpPr>
          <p:cNvPr id="1399" name="Google Shape;1399;p59"/>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400" name="Google Shape;1400;p59"/>
          <p:cNvSpPr txBox="1"/>
          <p:nvPr/>
        </p:nvSpPr>
        <p:spPr>
          <a:xfrm>
            <a:off x="4617720"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401" name="Google Shape;1401;p59"/>
          <p:cNvSpPr txBox="1"/>
          <p:nvPr/>
        </p:nvSpPr>
        <p:spPr>
          <a:xfrm>
            <a:off x="4617720"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402" name="Google Shape;1402;p59"/>
          <p:cNvSpPr txBox="1"/>
          <p:nvPr/>
        </p:nvSpPr>
        <p:spPr>
          <a:xfrm>
            <a:off x="4617720"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sp>
        <p:nvSpPr>
          <p:cNvPr id="1403" name="Google Shape;1403;p59"/>
          <p:cNvSpPr/>
          <p:nvPr/>
        </p:nvSpPr>
        <p:spPr>
          <a:xfrm>
            <a:off x="934500" y="5237013"/>
            <a:ext cx="2318850" cy="738300"/>
          </a:xfrm>
          <a:prstGeom prst="wedgeRoundRectCallout">
            <a:avLst>
              <a:gd name="adj1" fmla="val 108170"/>
              <a:gd name="adj2" fmla="val -66888"/>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Leader commits events up to offset 2</a:t>
            </a:r>
            <a:endParaRPr sz="1500" b="1">
              <a:solidFill>
                <a:schemeClr val="lt1"/>
              </a:solidFill>
              <a:latin typeface="Montserrat"/>
              <a:ea typeface="Montserrat"/>
              <a:cs typeface="Montserrat"/>
              <a:sym typeface="Montserrat"/>
            </a:endParaRPr>
          </a:p>
        </p:txBody>
      </p:sp>
      <p:sp>
        <p:nvSpPr>
          <p:cNvPr id="1404" name="Google Shape;1404;p59"/>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[103, 102]</a:t>
            </a:r>
            <a:endParaRPr sz="1450">
              <a:solidFill>
                <a:schemeClr val="dk2"/>
              </a:solidFill>
              <a:latin typeface="Montserrat"/>
              <a:ea typeface="Montserrat"/>
              <a:cs typeface="Montserrat"/>
              <a:sym typeface="Montserrat"/>
            </a:endParaRPr>
          </a:p>
        </p:txBody>
      </p:sp>
      <p:sp>
        <p:nvSpPr>
          <p:cNvPr id="1405" name="Google Shape;1405;p59"/>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406" name="Google Shape;1406;p59"/>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407" name="Google Shape;1407;p59"/>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new</a:t>
            </a:r>
            <a:endParaRPr sz="1450">
              <a:solidFill>
                <a:schemeClr val="dk2"/>
              </a:solidFill>
              <a:latin typeface="Montserrat"/>
              <a:ea typeface="Montserrat"/>
              <a:cs typeface="Montserrat"/>
              <a:sym typeface="Montserrat"/>
            </a:endParaRPr>
          </a:p>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60"/>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Follower 102 Reconciled</a:t>
            </a:r>
            <a:endParaRPr lang="en-US"/>
          </a:p>
        </p:txBody>
      </p:sp>
      <p:sp>
        <p:nvSpPr>
          <p:cNvPr id="1414" name="Google Shape;1414;p60"/>
          <p:cNvSpPr/>
          <p:nvPr/>
        </p:nvSpPr>
        <p:spPr>
          <a:xfrm rot="10800000" flipH="1">
            <a:off x="8604411" y="3447288"/>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none" w="med" len="med"/>
            <a:tailEnd type="triangle" w="med" len="med"/>
          </a:ln>
        </p:spPr>
      </p:sp>
      <p:sp>
        <p:nvSpPr>
          <p:cNvPr id="1415" name="Google Shape;1415;p60"/>
          <p:cNvSpPr txBox="1"/>
          <p:nvPr/>
        </p:nvSpPr>
        <p:spPr>
          <a:xfrm>
            <a:off x="8915400" y="3794760"/>
            <a:ext cx="2743200" cy="477600"/>
          </a:xfrm>
          <a:prstGeom prst="rect">
            <a:avLst/>
          </a:prstGeom>
          <a:noFill/>
          <a:ln>
            <a:noFill/>
          </a:ln>
        </p:spPr>
        <p:txBody>
          <a:bodyPr spcFirstLastPara="1" wrap="square" lIns="60950" tIns="60950" rIns="60950" bIns="60950" anchor="ctr" anchorCtr="0">
            <a:noAutofit/>
          </a:bodyPr>
          <a:lstStyle/>
          <a:p>
            <a:r>
              <a:rPr lang="en-US" sz="1350" b="1">
                <a:solidFill>
                  <a:schemeClr val="accent3"/>
                </a:solidFill>
                <a:latin typeface="Source Code Pro"/>
                <a:ea typeface="Source Code Pro"/>
                <a:cs typeface="Source Code Pro"/>
                <a:sym typeface="Source Code Pro"/>
              </a:rPr>
              <a:t>FetchResponse</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HighwaterMarkOffset: 3</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records: [</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(offset: 3, epoch: 2),</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(offset: 4, epoch: 2),</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(offset: 5, epoch: 2),</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(offset: 6, epoch: 2)</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a:t>
            </a:r>
            <a:endParaRPr sz="1350" b="1">
              <a:solidFill>
                <a:schemeClr val="accent3"/>
              </a:solidFill>
              <a:latin typeface="Source Code Pro"/>
              <a:ea typeface="Source Code Pro"/>
              <a:cs typeface="Source Code Pro"/>
              <a:sym typeface="Source Code Pro"/>
            </a:endParaRPr>
          </a:p>
        </p:txBody>
      </p:sp>
      <p:sp>
        <p:nvSpPr>
          <p:cNvPr id="1416" name="Google Shape;1416;p60"/>
          <p:cNvSpPr/>
          <p:nvPr/>
        </p:nvSpPr>
        <p:spPr>
          <a:xfrm>
            <a:off x="8990850" y="2226564"/>
            <a:ext cx="2034600" cy="685800"/>
          </a:xfrm>
          <a:prstGeom prst="wedgeRoundRectCallout">
            <a:avLst>
              <a:gd name="adj1" fmla="val -21622"/>
              <a:gd name="adj2" fmla="val 84672"/>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Leader sends requested offsets</a:t>
            </a:r>
            <a:endParaRPr sz="1500" b="1">
              <a:solidFill>
                <a:schemeClr val="lt1"/>
              </a:solidFill>
              <a:latin typeface="Montserrat"/>
              <a:ea typeface="Montserrat"/>
              <a:cs typeface="Montserrat"/>
              <a:sym typeface="Montserrat"/>
            </a:endParaRPr>
          </a:p>
        </p:txBody>
      </p:sp>
      <p:sp>
        <p:nvSpPr>
          <p:cNvPr id="1417" name="Google Shape;1417;p60"/>
          <p:cNvSpPr txBox="1"/>
          <p:nvPr/>
        </p:nvSpPr>
        <p:spPr>
          <a:xfrm>
            <a:off x="609338" y="1531620"/>
            <a:ext cx="799185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418" name="Google Shape;1418;p60"/>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419" name="Google Shape;1419;p60"/>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420" name="Google Shape;1420;p60"/>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421" name="Google Shape;1421;p60"/>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422" name="Google Shape;1422;p60"/>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423" name="Google Shape;1423;p60"/>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graphicFrame>
        <p:nvGraphicFramePr>
          <p:cNvPr id="1424" name="Google Shape;1424;p60"/>
          <p:cNvGraphicFramePr/>
          <p:nvPr/>
        </p:nvGraphicFramePr>
        <p:xfrm>
          <a:off x="3621024"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425" name="Google Shape;1425;p60"/>
          <p:cNvGraphicFramePr/>
          <p:nvPr/>
        </p:nvGraphicFramePr>
        <p:xfrm>
          <a:off x="3621024"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426" name="Google Shape;1426;p60"/>
          <p:cNvGraphicFramePr/>
          <p:nvPr/>
        </p:nvGraphicFramePr>
        <p:xfrm>
          <a:off x="3621024"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427" name="Google Shape;1427;p60"/>
          <p:cNvSpPr txBox="1"/>
          <p:nvPr/>
        </p:nvSpPr>
        <p:spPr>
          <a:xfrm>
            <a:off x="3913632"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high watermark</a:t>
            </a:r>
            <a:endParaRPr sz="1450">
              <a:latin typeface="Montserrat"/>
              <a:ea typeface="Montserrat"/>
              <a:cs typeface="Montserrat"/>
              <a:sym typeface="Montserrat"/>
            </a:endParaRPr>
          </a:p>
        </p:txBody>
      </p:sp>
      <p:cxnSp>
        <p:nvCxnSpPr>
          <p:cNvPr id="1428" name="Google Shape;1428;p60"/>
          <p:cNvCxnSpPr/>
          <p:nvPr/>
        </p:nvCxnSpPr>
        <p:spPr>
          <a:xfrm rot="10800000">
            <a:off x="4692842" y="1778019"/>
            <a:ext cx="0" cy="3301950"/>
          </a:xfrm>
          <a:prstGeom prst="straightConnector1">
            <a:avLst/>
          </a:prstGeom>
          <a:noFill/>
          <a:ln w="76200" cap="flat" cmpd="sng">
            <a:solidFill>
              <a:schemeClr val="accent1"/>
            </a:solidFill>
            <a:prstDash val="dash"/>
            <a:round/>
            <a:headEnd type="none" w="med" len="med"/>
            <a:tailEnd type="none" w="med" len="med"/>
          </a:ln>
        </p:spPr>
      </p:cxnSp>
      <p:sp>
        <p:nvSpPr>
          <p:cNvPr id="1429" name="Google Shape;1429;p60"/>
          <p:cNvSpPr/>
          <p:nvPr/>
        </p:nvSpPr>
        <p:spPr>
          <a:xfrm>
            <a:off x="3314700" y="2217420"/>
            <a:ext cx="5166300" cy="201150"/>
          </a:xfrm>
          <a:prstGeom prst="rect">
            <a:avLst/>
          </a:prstGeom>
          <a:solidFill>
            <a:srgbClr val="CC0000">
              <a:alpha val="64310"/>
            </a:srgbClr>
          </a:solidFill>
          <a:ln>
            <a:noFill/>
          </a:ln>
        </p:spPr>
        <p:txBody>
          <a:bodyPr spcFirstLastPara="1" wrap="square" lIns="45713" tIns="45713" rIns="45713" bIns="45713" anchor="ctr" anchorCtr="0">
            <a:noAutofit/>
          </a:bodyPr>
          <a:lstStyle/>
          <a:p>
            <a:endParaRPr sz="900"/>
          </a:p>
        </p:txBody>
      </p:sp>
      <p:sp>
        <p:nvSpPr>
          <p:cNvPr id="1430" name="Google Shape;1430;p60"/>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431" name="Google Shape;1431;p60"/>
          <p:cNvSpPr txBox="1"/>
          <p:nvPr/>
        </p:nvSpPr>
        <p:spPr>
          <a:xfrm>
            <a:off x="4617720"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432" name="Google Shape;1432;p60"/>
          <p:cNvSpPr txBox="1"/>
          <p:nvPr/>
        </p:nvSpPr>
        <p:spPr>
          <a:xfrm>
            <a:off x="4617720"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433" name="Google Shape;1433;p60"/>
          <p:cNvSpPr txBox="1"/>
          <p:nvPr/>
        </p:nvSpPr>
        <p:spPr>
          <a:xfrm>
            <a:off x="4617720"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sp>
        <p:nvSpPr>
          <p:cNvPr id="1434" name="Google Shape;1434;p60"/>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[103, 102]</a:t>
            </a:r>
            <a:endParaRPr sz="1450">
              <a:solidFill>
                <a:schemeClr val="dk2"/>
              </a:solidFill>
              <a:latin typeface="Montserrat"/>
              <a:ea typeface="Montserrat"/>
              <a:cs typeface="Montserrat"/>
              <a:sym typeface="Montserrat"/>
            </a:endParaRPr>
          </a:p>
        </p:txBody>
      </p:sp>
      <p:sp>
        <p:nvSpPr>
          <p:cNvPr id="1435" name="Google Shape;1435;p60"/>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436" name="Google Shape;1436;p60"/>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437" name="Google Shape;1437;p60"/>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new</a:t>
            </a:r>
            <a:endParaRPr sz="1450">
              <a:solidFill>
                <a:schemeClr val="dk2"/>
              </a:solidFill>
              <a:latin typeface="Montserrat"/>
              <a:ea typeface="Montserrat"/>
              <a:cs typeface="Montserrat"/>
              <a:sym typeface="Montserrat"/>
            </a:endParaRPr>
          </a:p>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61"/>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Follower 102 Acknowledges New Records</a:t>
            </a:r>
            <a:endParaRPr lang="en-US"/>
          </a:p>
        </p:txBody>
      </p:sp>
      <p:sp>
        <p:nvSpPr>
          <p:cNvPr id="1444" name="Google Shape;1444;p61"/>
          <p:cNvSpPr txBox="1"/>
          <p:nvPr/>
        </p:nvSpPr>
        <p:spPr>
          <a:xfrm>
            <a:off x="8915400" y="3794760"/>
            <a:ext cx="2743200" cy="477600"/>
          </a:xfrm>
          <a:prstGeom prst="rect">
            <a:avLst/>
          </a:prstGeom>
          <a:noFill/>
          <a:ln>
            <a:noFill/>
          </a:ln>
        </p:spPr>
        <p:txBody>
          <a:bodyPr spcFirstLastPara="1" wrap="square" lIns="60950" tIns="60950" rIns="60950" bIns="60950" anchor="ctr" anchorCtr="0">
            <a:noAutofit/>
          </a:bodyPr>
          <a:lstStyle/>
          <a:p>
            <a:r>
              <a:rPr lang="en-US" sz="1350" b="1">
                <a:solidFill>
                  <a:schemeClr val="accent3"/>
                </a:solidFill>
                <a:latin typeface="Source Code Pro"/>
                <a:ea typeface="Source Code Pro"/>
                <a:cs typeface="Source Code Pro"/>
                <a:sym typeface="Source Code Pro"/>
              </a:rPr>
              <a:t>FetchRequest</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offset: 7</a:t>
            </a:r>
            <a:endParaRPr sz="1350" b="1">
              <a:solidFill>
                <a:schemeClr val="accent3"/>
              </a:solidFill>
              <a:latin typeface="Source Code Pro"/>
              <a:ea typeface="Source Code Pro"/>
              <a:cs typeface="Source Code Pro"/>
              <a:sym typeface="Source Code Pro"/>
            </a:endParaRPr>
          </a:p>
          <a:p>
            <a:r>
              <a:rPr lang="en-US" sz="1350" b="1">
                <a:solidFill>
                  <a:schemeClr val="accent3"/>
                </a:solidFill>
                <a:latin typeface="Source Code Pro"/>
                <a:ea typeface="Source Code Pro"/>
                <a:cs typeface="Source Code Pro"/>
                <a:sym typeface="Source Code Pro"/>
              </a:rPr>
              <a:t> lastFetchEpoch: 2</a:t>
            </a:r>
            <a:endParaRPr sz="1350" b="1">
              <a:solidFill>
                <a:schemeClr val="accent3"/>
              </a:solidFill>
              <a:latin typeface="Source Code Pro"/>
              <a:ea typeface="Source Code Pro"/>
              <a:cs typeface="Source Code Pro"/>
              <a:sym typeface="Source Code Pro"/>
            </a:endParaRPr>
          </a:p>
        </p:txBody>
      </p:sp>
      <p:sp>
        <p:nvSpPr>
          <p:cNvPr id="1445" name="Google Shape;1445;p61"/>
          <p:cNvSpPr/>
          <p:nvPr/>
        </p:nvSpPr>
        <p:spPr>
          <a:xfrm>
            <a:off x="8604411" y="3447288"/>
            <a:ext cx="213005" cy="1150071"/>
          </a:xfrm>
          <a:custGeom>
            <a:avLst/>
            <a:gdLst/>
            <a:ahLst/>
            <a:cxnLst/>
            <a:rect l="l" t="t" r="r" b="b"/>
            <a:pathLst>
              <a:path w="36287" h="69006" extrusionOk="0">
                <a:moveTo>
                  <a:pt x="0" y="0"/>
                </a:moveTo>
                <a:cubicBezTo>
                  <a:pt x="5218" y="2875"/>
                  <a:pt x="25771" y="9051"/>
                  <a:pt x="31308" y="17251"/>
                </a:cubicBezTo>
                <a:cubicBezTo>
                  <a:pt x="36846" y="25451"/>
                  <a:pt x="37911" y="40573"/>
                  <a:pt x="33225" y="49199"/>
                </a:cubicBezTo>
                <a:cubicBezTo>
                  <a:pt x="28540" y="57825"/>
                  <a:pt x="8200" y="65705"/>
                  <a:pt x="3195" y="69006"/>
                </a:cubicBezTo>
              </a:path>
            </a:pathLst>
          </a:custGeom>
          <a:noFill/>
          <a:ln w="76200" cap="flat" cmpd="sng">
            <a:solidFill>
              <a:schemeClr val="accent1"/>
            </a:solidFill>
            <a:prstDash val="solid"/>
            <a:round/>
            <a:headEnd type="none" w="med" len="med"/>
            <a:tailEnd type="triangle" w="med" len="med"/>
          </a:ln>
        </p:spPr>
      </p:sp>
      <p:sp>
        <p:nvSpPr>
          <p:cNvPr id="1446" name="Google Shape;1446;p61"/>
          <p:cNvSpPr/>
          <p:nvPr/>
        </p:nvSpPr>
        <p:spPr>
          <a:xfrm>
            <a:off x="8899350" y="2226564"/>
            <a:ext cx="2226600" cy="978450"/>
          </a:xfrm>
          <a:prstGeom prst="wedgeRoundRectCallout">
            <a:avLst>
              <a:gd name="adj1" fmla="val -21761"/>
              <a:gd name="adj2" fmla="val 87255"/>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New request with latest offset and epoch values</a:t>
            </a:r>
            <a:endParaRPr sz="1500" b="1">
              <a:solidFill>
                <a:schemeClr val="lt1"/>
              </a:solidFill>
              <a:latin typeface="Montserrat"/>
              <a:ea typeface="Montserrat"/>
              <a:cs typeface="Montserrat"/>
              <a:sym typeface="Montserrat"/>
            </a:endParaRPr>
          </a:p>
        </p:txBody>
      </p:sp>
      <p:sp>
        <p:nvSpPr>
          <p:cNvPr id="1447" name="Google Shape;1447;p61"/>
          <p:cNvSpPr txBox="1"/>
          <p:nvPr/>
        </p:nvSpPr>
        <p:spPr>
          <a:xfrm>
            <a:off x="609338" y="1531620"/>
            <a:ext cx="799185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448" name="Google Shape;1448;p61"/>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449" name="Google Shape;1449;p61"/>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450" name="Google Shape;1450;p61"/>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451" name="Google Shape;1451;p61"/>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452" name="Google Shape;1452;p61"/>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453" name="Google Shape;1453;p61"/>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graphicFrame>
        <p:nvGraphicFramePr>
          <p:cNvPr id="1454" name="Google Shape;1454;p61"/>
          <p:cNvGraphicFramePr/>
          <p:nvPr/>
        </p:nvGraphicFramePr>
        <p:xfrm>
          <a:off x="3621024"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455" name="Google Shape;1455;p61"/>
          <p:cNvGraphicFramePr/>
          <p:nvPr/>
        </p:nvGraphicFramePr>
        <p:xfrm>
          <a:off x="3621024"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456" name="Google Shape;1456;p61"/>
          <p:cNvGraphicFramePr/>
          <p:nvPr/>
        </p:nvGraphicFramePr>
        <p:xfrm>
          <a:off x="3621024"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457" name="Google Shape;1457;p61"/>
          <p:cNvSpPr txBox="1"/>
          <p:nvPr/>
        </p:nvSpPr>
        <p:spPr>
          <a:xfrm>
            <a:off x="5349240"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high watermark</a:t>
            </a:r>
            <a:endParaRPr sz="1450">
              <a:latin typeface="Montserrat"/>
              <a:ea typeface="Montserrat"/>
              <a:cs typeface="Montserrat"/>
              <a:sym typeface="Montserrat"/>
            </a:endParaRPr>
          </a:p>
        </p:txBody>
      </p:sp>
      <p:cxnSp>
        <p:nvCxnSpPr>
          <p:cNvPr id="1458" name="Google Shape;1458;p61"/>
          <p:cNvCxnSpPr/>
          <p:nvPr/>
        </p:nvCxnSpPr>
        <p:spPr>
          <a:xfrm rot="10800000">
            <a:off x="4690872" y="1860888"/>
            <a:ext cx="1500" cy="2194500"/>
          </a:xfrm>
          <a:prstGeom prst="straightConnector1">
            <a:avLst/>
          </a:prstGeom>
          <a:noFill/>
          <a:ln w="76200" cap="flat" cmpd="sng">
            <a:solidFill>
              <a:schemeClr val="accent1"/>
            </a:solidFill>
            <a:prstDash val="dash"/>
            <a:round/>
            <a:headEnd type="none" w="med" len="med"/>
            <a:tailEnd type="none" w="med" len="med"/>
          </a:ln>
        </p:spPr>
      </p:cxnSp>
      <p:cxnSp>
        <p:nvCxnSpPr>
          <p:cNvPr id="1459" name="Google Shape;1459;p61"/>
          <p:cNvCxnSpPr/>
          <p:nvPr/>
        </p:nvCxnSpPr>
        <p:spPr>
          <a:xfrm rot="10800000">
            <a:off x="6126480" y="4032504"/>
            <a:ext cx="1500" cy="1042350"/>
          </a:xfrm>
          <a:prstGeom prst="straightConnector1">
            <a:avLst/>
          </a:prstGeom>
          <a:noFill/>
          <a:ln w="76200" cap="flat" cmpd="sng">
            <a:solidFill>
              <a:schemeClr val="accent1"/>
            </a:solidFill>
            <a:prstDash val="dash"/>
            <a:round/>
            <a:headEnd type="none" w="med" len="med"/>
            <a:tailEnd type="none" w="med" len="med"/>
          </a:ln>
        </p:spPr>
      </p:cxnSp>
      <p:sp>
        <p:nvSpPr>
          <p:cNvPr id="1460" name="Google Shape;1460;p61"/>
          <p:cNvSpPr/>
          <p:nvPr/>
        </p:nvSpPr>
        <p:spPr>
          <a:xfrm>
            <a:off x="8915400" y="4947700"/>
            <a:ext cx="2194500" cy="795600"/>
          </a:xfrm>
          <a:prstGeom prst="wedgeRoundRectCallout">
            <a:avLst>
              <a:gd name="adj1" fmla="val -166806"/>
              <a:gd name="adj2" fmla="val -32455"/>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Leader advances its high watermark</a:t>
            </a:r>
            <a:endParaRPr sz="1500" b="1">
              <a:solidFill>
                <a:schemeClr val="lt1"/>
              </a:solidFill>
              <a:latin typeface="Montserrat"/>
              <a:ea typeface="Montserrat"/>
              <a:cs typeface="Montserrat"/>
              <a:sym typeface="Montserrat"/>
            </a:endParaRPr>
          </a:p>
        </p:txBody>
      </p:sp>
      <p:sp>
        <p:nvSpPr>
          <p:cNvPr id="1461" name="Google Shape;1461;p61"/>
          <p:cNvSpPr/>
          <p:nvPr/>
        </p:nvSpPr>
        <p:spPr>
          <a:xfrm>
            <a:off x="3314700" y="2217420"/>
            <a:ext cx="5166300" cy="201150"/>
          </a:xfrm>
          <a:prstGeom prst="rect">
            <a:avLst/>
          </a:prstGeom>
          <a:solidFill>
            <a:srgbClr val="CC0000">
              <a:alpha val="64310"/>
            </a:srgbClr>
          </a:solidFill>
          <a:ln>
            <a:noFill/>
          </a:ln>
        </p:spPr>
        <p:txBody>
          <a:bodyPr spcFirstLastPara="1" wrap="square" lIns="45713" tIns="45713" rIns="45713" bIns="45713" anchor="ctr" anchorCtr="0">
            <a:noAutofit/>
          </a:bodyPr>
          <a:lstStyle/>
          <a:p>
            <a:endParaRPr sz="900"/>
          </a:p>
        </p:txBody>
      </p:sp>
      <p:sp>
        <p:nvSpPr>
          <p:cNvPr id="1462" name="Google Shape;1462;p61"/>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463" name="Google Shape;1463;p61"/>
          <p:cNvSpPr txBox="1"/>
          <p:nvPr/>
        </p:nvSpPr>
        <p:spPr>
          <a:xfrm>
            <a:off x="4617720"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464" name="Google Shape;1464;p61"/>
          <p:cNvSpPr txBox="1"/>
          <p:nvPr/>
        </p:nvSpPr>
        <p:spPr>
          <a:xfrm>
            <a:off x="4617720"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465" name="Google Shape;1465;p61"/>
          <p:cNvSpPr txBox="1"/>
          <p:nvPr/>
        </p:nvSpPr>
        <p:spPr>
          <a:xfrm>
            <a:off x="4617720"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sp>
        <p:nvSpPr>
          <p:cNvPr id="1466" name="Google Shape;1466;p61"/>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[103, 102]</a:t>
            </a:r>
            <a:endParaRPr sz="1450">
              <a:solidFill>
                <a:schemeClr val="dk2"/>
              </a:solidFill>
              <a:latin typeface="Montserrat"/>
              <a:ea typeface="Montserrat"/>
              <a:cs typeface="Montserrat"/>
              <a:sym typeface="Montserrat"/>
            </a:endParaRPr>
          </a:p>
        </p:txBody>
      </p:sp>
      <p:sp>
        <p:nvSpPr>
          <p:cNvPr id="1467" name="Google Shape;1467;p61"/>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468" name="Google Shape;1468;p61"/>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469" name="Google Shape;1469;p61"/>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new</a:t>
            </a:r>
            <a:endParaRPr sz="1450">
              <a:solidFill>
                <a:schemeClr val="dk2"/>
              </a:solidFill>
              <a:latin typeface="Montserrat"/>
              <a:ea typeface="Montserrat"/>
              <a:cs typeface="Montserrat"/>
              <a:sym typeface="Montserrat"/>
            </a:endParaRPr>
          </a:p>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62"/>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a:t>Follower 101 Rejoins the Cluster</a:t>
            </a:r>
            <a:endParaRPr lang="en-US"/>
          </a:p>
        </p:txBody>
      </p:sp>
      <p:sp>
        <p:nvSpPr>
          <p:cNvPr id="1476" name="Google Shape;1476;p62"/>
          <p:cNvSpPr txBox="1"/>
          <p:nvPr/>
        </p:nvSpPr>
        <p:spPr>
          <a:xfrm>
            <a:off x="609338" y="1531620"/>
            <a:ext cx="799185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477" name="Google Shape;1477;p62"/>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478" name="Google Shape;1478;p62"/>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479" name="Google Shape;1479;p62"/>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480" name="Google Shape;1480;p62"/>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481" name="Google Shape;1481;p62"/>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482" name="Google Shape;1482;p62"/>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graphicFrame>
        <p:nvGraphicFramePr>
          <p:cNvPr id="1483" name="Google Shape;1483;p62"/>
          <p:cNvGraphicFramePr/>
          <p:nvPr/>
        </p:nvGraphicFramePr>
        <p:xfrm>
          <a:off x="3621024"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484" name="Google Shape;1484;p62"/>
          <p:cNvGraphicFramePr/>
          <p:nvPr/>
        </p:nvGraphicFramePr>
        <p:xfrm>
          <a:off x="3621024"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4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485" name="Google Shape;1485;p62"/>
          <p:cNvGraphicFramePr/>
          <p:nvPr/>
        </p:nvGraphicFramePr>
        <p:xfrm>
          <a:off x="3621024"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2</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486" name="Google Shape;1486;p62"/>
          <p:cNvSpPr txBox="1"/>
          <p:nvPr/>
        </p:nvSpPr>
        <p:spPr>
          <a:xfrm>
            <a:off x="5349240"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high watermark</a:t>
            </a:r>
            <a:endParaRPr sz="1450">
              <a:latin typeface="Montserrat"/>
              <a:ea typeface="Montserrat"/>
              <a:cs typeface="Montserrat"/>
              <a:sym typeface="Montserrat"/>
            </a:endParaRPr>
          </a:p>
        </p:txBody>
      </p:sp>
      <p:sp>
        <p:nvSpPr>
          <p:cNvPr id="1487" name="Google Shape;1487;p62"/>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488" name="Google Shape;1488;p62"/>
          <p:cNvSpPr txBox="1"/>
          <p:nvPr/>
        </p:nvSpPr>
        <p:spPr>
          <a:xfrm>
            <a:off x="4617720"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489" name="Google Shape;1489;p62"/>
          <p:cNvSpPr txBox="1"/>
          <p:nvPr/>
        </p:nvSpPr>
        <p:spPr>
          <a:xfrm>
            <a:off x="4617720"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490" name="Google Shape;1490;p62"/>
          <p:cNvSpPr txBox="1"/>
          <p:nvPr/>
        </p:nvSpPr>
        <p:spPr>
          <a:xfrm>
            <a:off x="4617720"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cxnSp>
        <p:nvCxnSpPr>
          <p:cNvPr id="1491" name="Google Shape;1491;p62"/>
          <p:cNvCxnSpPr/>
          <p:nvPr/>
        </p:nvCxnSpPr>
        <p:spPr>
          <a:xfrm flipH="1">
            <a:off x="6126480" y="1860804"/>
            <a:ext cx="1500" cy="3259800"/>
          </a:xfrm>
          <a:prstGeom prst="straightConnector1">
            <a:avLst/>
          </a:prstGeom>
          <a:noFill/>
          <a:ln w="76200" cap="flat" cmpd="sng">
            <a:solidFill>
              <a:schemeClr val="accent1"/>
            </a:solidFill>
            <a:prstDash val="dash"/>
            <a:round/>
            <a:headEnd type="none" w="med" len="med"/>
            <a:tailEnd type="none" w="med" len="med"/>
          </a:ln>
        </p:spPr>
      </p:cxnSp>
      <p:sp>
        <p:nvSpPr>
          <p:cNvPr id="1492" name="Google Shape;1492;p62"/>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[103, 101, 102]</a:t>
            </a:r>
            <a:endParaRPr sz="1450">
              <a:solidFill>
                <a:schemeClr val="dk2"/>
              </a:solidFill>
              <a:latin typeface="Montserrat"/>
              <a:ea typeface="Montserrat"/>
              <a:cs typeface="Montserrat"/>
              <a:sym typeface="Montserrat"/>
            </a:endParaRPr>
          </a:p>
        </p:txBody>
      </p:sp>
      <p:sp>
        <p:nvSpPr>
          <p:cNvPr id="1493" name="Google Shape;1493;p62"/>
          <p:cNvSpPr/>
          <p:nvPr/>
        </p:nvSpPr>
        <p:spPr>
          <a:xfrm>
            <a:off x="8915400" y="5120600"/>
            <a:ext cx="2063250" cy="795600"/>
          </a:xfrm>
          <a:prstGeom prst="wedgeRoundRectCallout">
            <a:avLst>
              <a:gd name="adj1" fmla="val -76350"/>
              <a:gd name="adj2" fmla="val 24474"/>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Broker-101 added back to ISR</a:t>
            </a:r>
            <a:endParaRPr sz="1500" b="1">
              <a:solidFill>
                <a:schemeClr val="lt1"/>
              </a:solidFill>
              <a:latin typeface="Montserrat"/>
              <a:ea typeface="Montserrat"/>
              <a:cs typeface="Montserrat"/>
              <a:sym typeface="Montserrat"/>
            </a:endParaRPr>
          </a:p>
        </p:txBody>
      </p:sp>
      <p:sp>
        <p:nvSpPr>
          <p:cNvPr id="1494" name="Google Shape;1494;p62"/>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495" name="Google Shape;1495;p62"/>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496" name="Google Shape;1496;p62"/>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new</a:t>
            </a:r>
            <a:endParaRPr sz="1450">
              <a:solidFill>
                <a:schemeClr val="dk2"/>
              </a:solidFill>
              <a:latin typeface="Montserrat"/>
              <a:ea typeface="Montserrat"/>
              <a:cs typeface="Montserrat"/>
              <a:sym typeface="Montserrat"/>
            </a:endParaRPr>
          </a:p>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63"/>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Handling Failed or Slow Followers</a:t>
            </a:r>
            <a:endParaRPr dirty="0"/>
          </a:p>
        </p:txBody>
      </p:sp>
      <p:sp>
        <p:nvSpPr>
          <p:cNvPr id="1503" name="Google Shape;1503;p63"/>
          <p:cNvSpPr txBox="1"/>
          <p:nvPr/>
        </p:nvSpPr>
        <p:spPr>
          <a:xfrm>
            <a:off x="609338" y="1531620"/>
            <a:ext cx="7991850" cy="4343400"/>
          </a:xfrm>
          <a:prstGeom prst="rect">
            <a:avLst/>
          </a:prstGeom>
          <a:solidFill>
            <a:srgbClr val="FFFFFF"/>
          </a:solidFill>
          <a:ln>
            <a:noFill/>
          </a:ln>
          <a:effectLst>
            <a:outerShdw blurRad="214313" dist="19050" dir="5400000" algn="bl" rotWithShape="0">
              <a:srgbClr val="000000">
                <a:alpha val="19000"/>
              </a:srgbClr>
            </a:outerShdw>
          </a:effectLst>
        </p:spPr>
        <p:txBody>
          <a:bodyPr spcFirstLastPara="1" wrap="square" lIns="60950" tIns="60950" rIns="60950" bIns="60950" anchor="ctr" anchorCtr="0">
            <a:noAutofit/>
          </a:bodyPr>
          <a:lstStyle/>
          <a:p>
            <a:endParaRPr sz="1450">
              <a:solidFill>
                <a:srgbClr val="040531"/>
              </a:solidFill>
              <a:latin typeface="Montserrat"/>
              <a:ea typeface="Montserrat"/>
              <a:cs typeface="Montserrat"/>
              <a:sym typeface="Montserrat"/>
            </a:endParaRPr>
          </a:p>
        </p:txBody>
      </p:sp>
      <p:graphicFrame>
        <p:nvGraphicFramePr>
          <p:cNvPr id="1504" name="Google Shape;1504;p63"/>
          <p:cNvGraphicFramePr/>
          <p:nvPr/>
        </p:nvGraphicFramePr>
        <p:xfrm>
          <a:off x="3619517" y="2537986"/>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505" name="Google Shape;1505;p63"/>
          <p:cNvGraphicFramePr/>
          <p:nvPr/>
        </p:nvGraphicFramePr>
        <p:xfrm>
          <a:off x="3619517" y="3653554"/>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graphicFrame>
        <p:nvGraphicFramePr>
          <p:cNvPr id="1506" name="Google Shape;1506;p63"/>
          <p:cNvGraphicFramePr/>
          <p:nvPr/>
        </p:nvGraphicFramePr>
        <p:xfrm>
          <a:off x="3619517" y="4764550"/>
          <a:ext cx="3581880" cy="266850"/>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266850">
                <a:tc>
                  <a:txBody>
                    <a:bodyPr/>
                    <a:lstStyle/>
                    <a:p>
                      <a:pPr marL="0" lvl="0" indent="0" algn="ctr" rtl="0">
                        <a:spcBef>
                          <a:spcPts val="0"/>
                        </a:spcBef>
                        <a:spcAft>
                          <a:spcPts val="0"/>
                        </a:spcAft>
                        <a:buNone/>
                      </a:pPr>
                      <a:r>
                        <a:rPr lang="en-US" sz="1400">
                          <a:latin typeface="Montserrat"/>
                          <a:ea typeface="Montserrat"/>
                          <a:cs typeface="Montserrat"/>
                          <a:sym typeface="Montserrat"/>
                        </a:rPr>
                        <a:t>0</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1</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2</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3</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4</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5</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6</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7</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8</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a:latin typeface="Montserrat"/>
                          <a:ea typeface="Montserrat"/>
                          <a:cs typeface="Montserrat"/>
                          <a:sym typeface="Montserrat"/>
                        </a:rPr>
                        <a:t>9</a:t>
                      </a:r>
                      <a:endParaRPr sz="1400">
                        <a:latin typeface="Montserrat"/>
                        <a:ea typeface="Montserrat"/>
                        <a:cs typeface="Montserrat"/>
                        <a:sym typeface="Montserrat"/>
                      </a:endParaRPr>
                    </a:p>
                  </a:txBody>
                  <a:tcPr marL="0" marR="0" marT="0" marB="0"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r>
            </a:tbl>
          </a:graphicData>
        </a:graphic>
      </p:graphicFrame>
      <p:sp>
        <p:nvSpPr>
          <p:cNvPr id="1507" name="Google Shape;1507;p63"/>
          <p:cNvSpPr txBox="1"/>
          <p:nvPr/>
        </p:nvSpPr>
        <p:spPr>
          <a:xfrm>
            <a:off x="3017520" y="2532921"/>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508" name="Google Shape;1508;p63"/>
          <p:cNvSpPr txBox="1"/>
          <p:nvPr/>
        </p:nvSpPr>
        <p:spPr>
          <a:xfrm>
            <a:off x="3017520" y="3645933"/>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sp>
        <p:nvSpPr>
          <p:cNvPr id="1509" name="Google Shape;1509;p63"/>
          <p:cNvSpPr txBox="1"/>
          <p:nvPr/>
        </p:nvSpPr>
        <p:spPr>
          <a:xfrm>
            <a:off x="3017520" y="4764046"/>
            <a:ext cx="571500" cy="276985"/>
          </a:xfrm>
          <a:prstGeom prst="rect">
            <a:avLst/>
          </a:prstGeom>
          <a:solidFill>
            <a:srgbClr val="FFFFFF"/>
          </a:solidFill>
          <a:ln>
            <a:noFill/>
          </a:ln>
        </p:spPr>
        <p:txBody>
          <a:bodyPr spcFirstLastPara="1" wrap="square" lIns="45713" tIns="45713" rIns="45713" bIns="45713" anchor="ctr" anchorCtr="0">
            <a:spAutoFit/>
          </a:bodyPr>
          <a:lstStyle/>
          <a:p>
            <a:r>
              <a:rPr lang="en-US" sz="1200">
                <a:solidFill>
                  <a:srgbClr val="040531"/>
                </a:solidFill>
                <a:latin typeface="Montserrat"/>
                <a:ea typeface="Montserrat"/>
                <a:cs typeface="Montserrat"/>
                <a:sym typeface="Montserrat"/>
              </a:rPr>
              <a:t>offset</a:t>
            </a:r>
            <a:endParaRPr sz="1200">
              <a:solidFill>
                <a:srgbClr val="040531"/>
              </a:solidFill>
              <a:latin typeface="Montserrat"/>
              <a:ea typeface="Montserrat"/>
              <a:cs typeface="Montserrat"/>
              <a:sym typeface="Montserrat"/>
            </a:endParaRPr>
          </a:p>
        </p:txBody>
      </p:sp>
      <p:graphicFrame>
        <p:nvGraphicFramePr>
          <p:cNvPr id="1510" name="Google Shape;1510;p63"/>
          <p:cNvGraphicFramePr/>
          <p:nvPr/>
        </p:nvGraphicFramePr>
        <p:xfrm>
          <a:off x="3621024" y="20773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511" name="Google Shape;1511;p63"/>
          <p:cNvGraphicFramePr/>
          <p:nvPr/>
        </p:nvGraphicFramePr>
        <p:xfrm>
          <a:off x="3621024" y="3190192"/>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graphicFrame>
        <p:nvGraphicFramePr>
          <p:cNvPr id="1512" name="Google Shape;1512;p63"/>
          <p:cNvGraphicFramePr/>
          <p:nvPr/>
        </p:nvGraphicFramePr>
        <p:xfrm>
          <a:off x="3621024" y="4303050"/>
          <a:ext cx="3581880" cy="477613"/>
        </p:xfrm>
        <a:graphic>
          <a:graphicData uri="http://schemas.openxmlformats.org/drawingml/2006/table">
            <a:tbl>
              <a:tblPr>
                <a:noFill/>
              </a:tblPr>
              <a:tblGrid>
                <a:gridCol w="358188"/>
                <a:gridCol w="358188"/>
                <a:gridCol w="358188"/>
                <a:gridCol w="358188"/>
                <a:gridCol w="358188"/>
                <a:gridCol w="358188"/>
                <a:gridCol w="358188"/>
                <a:gridCol w="358188"/>
                <a:gridCol w="358188"/>
                <a:gridCol w="358188"/>
              </a:tblGrid>
              <a:tr h="477613">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r>
                        <a:rPr lang="en-US" sz="1800" b="1">
                          <a:solidFill>
                            <a:schemeClr val="lt1"/>
                          </a:solidFill>
                          <a:latin typeface="Montserrat"/>
                          <a:ea typeface="Montserrat"/>
                          <a:cs typeface="Montserrat"/>
                          <a:sym typeface="Montserrat"/>
                        </a:rPr>
                        <a:t>1</a:t>
                      </a:r>
                      <a:endParaRPr sz="1800" b="1">
                        <a:solidFill>
                          <a:schemeClr val="lt1"/>
                        </a:solidFill>
                        <a:latin typeface="Montserrat"/>
                        <a:ea typeface="Montserrat"/>
                        <a:cs typeface="Montserrat"/>
                        <a:sym typeface="Montserrat"/>
                      </a:endParaRPr>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26135"/>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0950" marR="60950" marT="60950" marB="609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chemeClr val="lt1"/>
                    </a:solidFill>
                  </a:tcPr>
                </a:tc>
              </a:tr>
            </a:tbl>
          </a:graphicData>
        </a:graphic>
      </p:graphicFrame>
      <p:sp>
        <p:nvSpPr>
          <p:cNvPr id="1513" name="Google Shape;1513;p63"/>
          <p:cNvSpPr txBox="1"/>
          <p:nvPr/>
        </p:nvSpPr>
        <p:spPr>
          <a:xfrm>
            <a:off x="5349240" y="5212080"/>
            <a:ext cx="1574850" cy="266850"/>
          </a:xfrm>
          <a:prstGeom prst="rect">
            <a:avLst/>
          </a:prstGeom>
          <a:noFill/>
          <a:ln>
            <a:noFill/>
          </a:ln>
        </p:spPr>
        <p:txBody>
          <a:bodyPr spcFirstLastPara="1" wrap="square" lIns="60950" tIns="60950" rIns="60950" bIns="60950" anchor="ctr" anchorCtr="0">
            <a:noAutofit/>
          </a:bodyPr>
          <a:lstStyle/>
          <a:p>
            <a:pPr algn="ctr"/>
            <a:r>
              <a:rPr lang="en-US" sz="1450">
                <a:latin typeface="Montserrat"/>
                <a:ea typeface="Montserrat"/>
                <a:cs typeface="Montserrat"/>
                <a:sym typeface="Montserrat"/>
              </a:rPr>
              <a:t>high watermark</a:t>
            </a:r>
            <a:endParaRPr sz="1450">
              <a:latin typeface="Montserrat"/>
              <a:ea typeface="Montserrat"/>
              <a:cs typeface="Montserrat"/>
              <a:sym typeface="Montserrat"/>
            </a:endParaRPr>
          </a:p>
        </p:txBody>
      </p:sp>
      <p:sp>
        <p:nvSpPr>
          <p:cNvPr id="1514" name="Google Shape;1514;p63"/>
          <p:cNvSpPr txBox="1"/>
          <p:nvPr/>
        </p:nvSpPr>
        <p:spPr>
          <a:xfrm>
            <a:off x="696466" y="3146907"/>
            <a:ext cx="2133600" cy="564150"/>
          </a:xfrm>
          <a:prstGeom prst="rect">
            <a:avLst/>
          </a:prstGeom>
          <a:noFill/>
          <a:ln>
            <a:noFill/>
          </a:ln>
        </p:spPr>
        <p:txBody>
          <a:bodyPr spcFirstLastPara="1" wrap="square" lIns="60950" tIns="60950" rIns="60950" bIns="60950" anchor="ctr" anchorCtr="0">
            <a:noAutofit/>
          </a:bodyPr>
          <a:lstStyle/>
          <a:p>
            <a:pPr algn="ctr"/>
            <a:r>
              <a:rPr lang="en-US" sz="1450" b="1">
                <a:solidFill>
                  <a:srgbClr val="6144D7"/>
                </a:solidFill>
                <a:latin typeface="Source Code Pro"/>
                <a:ea typeface="Source Code Pro"/>
                <a:cs typeface="Source Code Pro"/>
                <a:sym typeface="Source Code Pro"/>
              </a:rPr>
              <a:t>account-deposits partition 0</a:t>
            </a:r>
            <a:endParaRPr sz="1450">
              <a:solidFill>
                <a:srgbClr val="040531"/>
              </a:solidFill>
              <a:latin typeface="Montserrat"/>
              <a:ea typeface="Montserrat"/>
              <a:cs typeface="Montserrat"/>
              <a:sym typeface="Montserrat"/>
            </a:endParaRPr>
          </a:p>
        </p:txBody>
      </p:sp>
      <p:sp>
        <p:nvSpPr>
          <p:cNvPr id="1515" name="Google Shape;1515;p63"/>
          <p:cNvSpPr txBox="1"/>
          <p:nvPr/>
        </p:nvSpPr>
        <p:spPr>
          <a:xfrm>
            <a:off x="4617720" y="1778508"/>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broker-101</a:t>
            </a:r>
            <a:endParaRPr sz="1450">
              <a:solidFill>
                <a:srgbClr val="040531"/>
              </a:solidFill>
              <a:latin typeface="Montserrat"/>
              <a:ea typeface="Montserrat"/>
              <a:cs typeface="Montserrat"/>
              <a:sym typeface="Montserrat"/>
            </a:endParaRPr>
          </a:p>
        </p:txBody>
      </p:sp>
      <p:sp>
        <p:nvSpPr>
          <p:cNvPr id="1516" name="Google Shape;1516;p63"/>
          <p:cNvSpPr txBox="1"/>
          <p:nvPr/>
        </p:nvSpPr>
        <p:spPr>
          <a:xfrm>
            <a:off x="4617720" y="2891346"/>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broker-102</a:t>
            </a:r>
            <a:endParaRPr sz="1450">
              <a:solidFill>
                <a:srgbClr val="040531"/>
              </a:solidFill>
              <a:latin typeface="Montserrat"/>
              <a:ea typeface="Montserrat"/>
              <a:cs typeface="Montserrat"/>
              <a:sym typeface="Montserrat"/>
            </a:endParaRPr>
          </a:p>
        </p:txBody>
      </p:sp>
      <p:sp>
        <p:nvSpPr>
          <p:cNvPr id="1517" name="Google Shape;1517;p63"/>
          <p:cNvSpPr txBox="1"/>
          <p:nvPr/>
        </p:nvSpPr>
        <p:spPr>
          <a:xfrm>
            <a:off x="4617720" y="4004183"/>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rgbClr val="040531"/>
                </a:solidFill>
                <a:latin typeface="Montserrat"/>
                <a:ea typeface="Montserrat"/>
                <a:cs typeface="Montserrat"/>
                <a:sym typeface="Montserrat"/>
              </a:rPr>
              <a:t>broker-103</a:t>
            </a:r>
            <a:endParaRPr sz="1450">
              <a:solidFill>
                <a:srgbClr val="040531"/>
              </a:solidFill>
              <a:latin typeface="Montserrat"/>
              <a:ea typeface="Montserrat"/>
              <a:cs typeface="Montserrat"/>
              <a:sym typeface="Montserrat"/>
            </a:endParaRPr>
          </a:p>
        </p:txBody>
      </p:sp>
      <p:sp>
        <p:nvSpPr>
          <p:cNvPr id="1518" name="Google Shape;1518;p63"/>
          <p:cNvSpPr txBox="1"/>
          <p:nvPr/>
        </p:nvSpPr>
        <p:spPr>
          <a:xfrm>
            <a:off x="6647688" y="5554980"/>
            <a:ext cx="1865400" cy="315457"/>
          </a:xfrm>
          <a:prstGeom prst="rect">
            <a:avLst/>
          </a:prstGeom>
          <a:noFill/>
          <a:ln>
            <a:noFill/>
          </a:ln>
        </p:spPr>
        <p:txBody>
          <a:bodyPr spcFirstLastPara="1" wrap="square" lIns="45713" tIns="45713" rIns="45713" bIns="45713" anchor="t" anchorCtr="0">
            <a:spAutoFit/>
          </a:bodyPr>
          <a:lstStyle/>
          <a:p>
            <a:r>
              <a:rPr lang="en-US" sz="1450">
                <a:solidFill>
                  <a:schemeClr val="dk2"/>
                </a:solidFill>
                <a:latin typeface="Montserrat"/>
                <a:ea typeface="Montserrat"/>
                <a:cs typeface="Montserrat"/>
                <a:sym typeface="Montserrat"/>
              </a:rPr>
              <a:t>ISR = [101, 102, 103]</a:t>
            </a:r>
            <a:endParaRPr sz="1450">
              <a:solidFill>
                <a:schemeClr val="dk2"/>
              </a:solidFill>
              <a:latin typeface="Montserrat"/>
              <a:ea typeface="Montserrat"/>
              <a:cs typeface="Montserrat"/>
              <a:sym typeface="Montserrat"/>
            </a:endParaRPr>
          </a:p>
        </p:txBody>
      </p:sp>
      <p:sp>
        <p:nvSpPr>
          <p:cNvPr id="1519" name="Google Shape;1519;p63"/>
          <p:cNvSpPr txBox="1"/>
          <p:nvPr/>
        </p:nvSpPr>
        <p:spPr>
          <a:xfrm>
            <a:off x="7086600" y="21827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leader</a:t>
            </a:r>
            <a:endParaRPr sz="1450">
              <a:solidFill>
                <a:schemeClr val="dk2"/>
              </a:solidFill>
              <a:latin typeface="Montserrat"/>
              <a:ea typeface="Montserrat"/>
              <a:cs typeface="Montserrat"/>
              <a:sym typeface="Montserrat"/>
            </a:endParaRPr>
          </a:p>
        </p:txBody>
      </p:sp>
      <p:sp>
        <p:nvSpPr>
          <p:cNvPr id="1520" name="Google Shape;1520;p63"/>
          <p:cNvSpPr txBox="1"/>
          <p:nvPr/>
        </p:nvSpPr>
        <p:spPr>
          <a:xfrm>
            <a:off x="7086600" y="3295600"/>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521" name="Google Shape;1521;p63"/>
          <p:cNvSpPr txBox="1"/>
          <p:nvPr/>
        </p:nvSpPr>
        <p:spPr>
          <a:xfrm>
            <a:off x="7086600" y="4408459"/>
            <a:ext cx="1574850" cy="266850"/>
          </a:xfrm>
          <a:prstGeom prst="rect">
            <a:avLst/>
          </a:prstGeom>
          <a:noFill/>
          <a:ln>
            <a:noFill/>
          </a:ln>
        </p:spPr>
        <p:txBody>
          <a:bodyPr spcFirstLastPara="1" wrap="square" lIns="60950" tIns="60950" rIns="60950" bIns="60950" anchor="ctr" anchorCtr="0">
            <a:noAutofit/>
          </a:bodyPr>
          <a:lstStyle/>
          <a:p>
            <a:pPr algn="ctr"/>
            <a:r>
              <a:rPr lang="en-US" sz="1450">
                <a:solidFill>
                  <a:schemeClr val="dk2"/>
                </a:solidFill>
                <a:latin typeface="Montserrat"/>
                <a:ea typeface="Montserrat"/>
                <a:cs typeface="Montserrat"/>
                <a:sym typeface="Montserrat"/>
              </a:rPr>
              <a:t>follower</a:t>
            </a:r>
            <a:endParaRPr sz="1450">
              <a:solidFill>
                <a:schemeClr val="dk2"/>
              </a:solidFill>
              <a:latin typeface="Montserrat"/>
              <a:ea typeface="Montserrat"/>
              <a:cs typeface="Montserrat"/>
              <a:sym typeface="Montserrat"/>
            </a:endParaRPr>
          </a:p>
        </p:txBody>
      </p:sp>
      <p:sp>
        <p:nvSpPr>
          <p:cNvPr id="1522" name="Google Shape;1522;p63"/>
          <p:cNvSpPr/>
          <p:nvPr/>
        </p:nvSpPr>
        <p:spPr>
          <a:xfrm>
            <a:off x="1353312" y="5489025"/>
            <a:ext cx="4116450" cy="964650"/>
          </a:xfrm>
          <a:prstGeom prst="wedgeRoundRectCallout">
            <a:avLst>
              <a:gd name="adj1" fmla="val 77856"/>
              <a:gd name="adj2" fmla="val -24579"/>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Followers that lag more than </a:t>
            </a:r>
            <a:r>
              <a:rPr lang="en-US" sz="1500" b="1">
                <a:solidFill>
                  <a:schemeClr val="accent5"/>
                </a:solidFill>
                <a:latin typeface="Source Code Pro"/>
                <a:ea typeface="Source Code Pro"/>
                <a:cs typeface="Source Code Pro"/>
                <a:sym typeface="Source Code Pro"/>
              </a:rPr>
              <a:t>replica.lag.time.max.ms</a:t>
            </a:r>
            <a:r>
              <a:rPr lang="en-US" sz="1500" b="1">
                <a:solidFill>
                  <a:schemeClr val="lt1"/>
                </a:solidFill>
                <a:latin typeface="Montserrat"/>
                <a:ea typeface="Montserrat"/>
                <a:cs typeface="Montserrat"/>
                <a:sym typeface="Montserrat"/>
              </a:rPr>
              <a:t> behind the leader are removed from the ISR</a:t>
            </a:r>
            <a:endParaRPr sz="1500">
              <a:solidFill>
                <a:schemeClr val="lt1"/>
              </a:solidFill>
              <a:latin typeface="Montserrat"/>
              <a:ea typeface="Montserrat"/>
              <a:cs typeface="Montserrat"/>
              <a:sym typeface="Montserrat"/>
            </a:endParaRPr>
          </a:p>
        </p:txBody>
      </p:sp>
      <p:sp>
        <p:nvSpPr>
          <p:cNvPr id="1523" name="Google Shape;1523;p63"/>
          <p:cNvSpPr/>
          <p:nvPr/>
        </p:nvSpPr>
        <p:spPr>
          <a:xfrm rot="2701139">
            <a:off x="7832439" y="5413209"/>
            <a:ext cx="640003" cy="640003"/>
          </a:xfrm>
          <a:prstGeom prst="mathPlus">
            <a:avLst>
              <a:gd name="adj1" fmla="val 23520"/>
            </a:avLst>
          </a:prstGeom>
          <a:solidFill>
            <a:srgbClr val="CC0000">
              <a:alpha val="63919"/>
            </a:srgbClr>
          </a:solidFill>
          <a:ln>
            <a:noFill/>
          </a:ln>
        </p:spPr>
        <p:txBody>
          <a:bodyPr spcFirstLastPara="1" wrap="square" lIns="45713" tIns="45713" rIns="45713" bIns="45713" anchor="ctr" anchorCtr="0">
            <a:noAutofit/>
          </a:bodyPr>
          <a:lstStyle/>
          <a:p>
            <a:endParaRPr sz="900"/>
          </a:p>
        </p:txBody>
      </p:sp>
      <p:sp>
        <p:nvSpPr>
          <p:cNvPr id="1524" name="Google Shape;1524;p63"/>
          <p:cNvSpPr/>
          <p:nvPr/>
        </p:nvSpPr>
        <p:spPr>
          <a:xfrm>
            <a:off x="7336338" y="964692"/>
            <a:ext cx="1951950" cy="964650"/>
          </a:xfrm>
          <a:prstGeom prst="wedgeRoundRectCallout">
            <a:avLst>
              <a:gd name="adj1" fmla="val -127234"/>
              <a:gd name="adj2" fmla="val 62295"/>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a:solidFill>
                  <a:schemeClr val="lt1"/>
                </a:solidFill>
                <a:latin typeface="Montserrat"/>
                <a:ea typeface="Montserrat"/>
                <a:cs typeface="Montserrat"/>
                <a:sym typeface="Montserrat"/>
              </a:rPr>
              <a:t>High watermark advanced for updated ISR</a:t>
            </a:r>
            <a:endParaRPr sz="1500">
              <a:solidFill>
                <a:schemeClr val="lt1"/>
              </a:solidFill>
              <a:latin typeface="Montserrat"/>
              <a:ea typeface="Montserrat"/>
              <a:cs typeface="Montserrat"/>
              <a:sym typeface="Montserrat"/>
            </a:endParaRPr>
          </a:p>
        </p:txBody>
      </p:sp>
      <p:cxnSp>
        <p:nvCxnSpPr>
          <p:cNvPr id="1525" name="Google Shape;1525;p63"/>
          <p:cNvCxnSpPr/>
          <p:nvPr/>
        </p:nvCxnSpPr>
        <p:spPr>
          <a:xfrm rot="10800000">
            <a:off x="5788152" y="1997994"/>
            <a:ext cx="1500" cy="1965900"/>
          </a:xfrm>
          <a:prstGeom prst="straightConnector1">
            <a:avLst/>
          </a:prstGeom>
          <a:noFill/>
          <a:ln w="76200" cap="flat" cmpd="sng">
            <a:solidFill>
              <a:schemeClr val="accent1"/>
            </a:solidFill>
            <a:prstDash val="dash"/>
            <a:round/>
            <a:headEnd type="none" w="med" len="med"/>
            <a:tailEnd type="none" w="med" len="med"/>
          </a:ln>
        </p:spPr>
      </p:cxnSp>
      <p:cxnSp>
        <p:nvCxnSpPr>
          <p:cNvPr id="1526" name="Google Shape;1526;p63"/>
          <p:cNvCxnSpPr/>
          <p:nvPr/>
        </p:nvCxnSpPr>
        <p:spPr>
          <a:xfrm rot="10800000">
            <a:off x="4690872" y="3986754"/>
            <a:ext cx="1500" cy="1088100"/>
          </a:xfrm>
          <a:prstGeom prst="straightConnector1">
            <a:avLst/>
          </a:prstGeom>
          <a:noFill/>
          <a:ln w="76200" cap="flat" cmpd="sng">
            <a:solidFill>
              <a:schemeClr val="accent1"/>
            </a:solidFill>
            <a:prstDash val="dash"/>
            <a:round/>
            <a:headEnd type="none" w="med" len="med"/>
            <a:tailEnd type="non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74917"/>
          </a:xfrm>
        </p:spPr>
        <p:txBody>
          <a:bodyPr/>
          <a:lstStyle/>
          <a:p>
            <a:r>
              <a:rPr lang="en-US" dirty="0"/>
              <a:t>Meta-Data management : Kraft</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66"/>
          <p:cNvSpPr txBox="1">
            <a:spLocks noGrp="1"/>
          </p:cNvSpPr>
          <p:nvPr>
            <p:ph type="title"/>
          </p:nvPr>
        </p:nvSpPr>
        <p:spPr>
          <a:xfrm>
            <a:off x="609334" y="352117"/>
            <a:ext cx="10369350" cy="566400"/>
          </a:xfrm>
          <a:prstGeom prst="rect">
            <a:avLst/>
          </a:prstGeom>
        </p:spPr>
        <p:txBody>
          <a:bodyPr spcFirstLastPara="1" vert="horz" wrap="square" lIns="0" tIns="60938" rIns="121900" bIns="60938" rtlCol="0" anchor="t" anchorCtr="0">
            <a:noAutofit/>
          </a:bodyPr>
          <a:lstStyle/>
          <a:p>
            <a:pPr>
              <a:spcBef>
                <a:spcPts val="0"/>
              </a:spcBef>
            </a:pPr>
            <a:r>
              <a:rPr lang="en-US" dirty="0"/>
              <a:t>Kafka Manages Data &amp; Metadata Separately</a:t>
            </a:r>
            <a:endParaRPr dirty="0"/>
          </a:p>
        </p:txBody>
      </p:sp>
      <p:sp>
        <p:nvSpPr>
          <p:cNvPr id="1849" name="Google Shape;1849;p66"/>
          <p:cNvSpPr/>
          <p:nvPr/>
        </p:nvSpPr>
        <p:spPr>
          <a:xfrm>
            <a:off x="666750" y="1665863"/>
            <a:ext cx="10858500" cy="39732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274313" tIns="45713" rIns="502913" bIns="45713" anchor="t" anchorCtr="0">
            <a:noAutofit/>
          </a:bodyPr>
          <a:lstStyle/>
          <a:p>
            <a:r>
              <a:rPr lang="en-US" sz="2400">
                <a:solidFill>
                  <a:schemeClr val="dk2"/>
                </a:solidFill>
                <a:latin typeface="Montserrat"/>
                <a:ea typeface="Montserrat"/>
                <a:cs typeface="Montserrat"/>
                <a:sym typeface="Montserrat"/>
              </a:rPr>
              <a:t>Kafka Cluster</a:t>
            </a:r>
            <a:endParaRPr sz="2400">
              <a:solidFill>
                <a:schemeClr val="dk2"/>
              </a:solidFill>
              <a:latin typeface="Montserrat"/>
              <a:ea typeface="Montserrat"/>
              <a:cs typeface="Montserrat"/>
              <a:sym typeface="Montserrat"/>
            </a:endParaRPr>
          </a:p>
        </p:txBody>
      </p:sp>
      <p:grpSp>
        <p:nvGrpSpPr>
          <p:cNvPr id="1850" name="Google Shape;1850;p66"/>
          <p:cNvGrpSpPr/>
          <p:nvPr/>
        </p:nvGrpSpPr>
        <p:grpSpPr>
          <a:xfrm>
            <a:off x="8056504" y="2655918"/>
            <a:ext cx="1499510" cy="2403510"/>
            <a:chOff x="12793080" y="4671807"/>
            <a:chExt cx="2999020" cy="4807020"/>
          </a:xfrm>
        </p:grpSpPr>
        <p:sp>
          <p:nvSpPr>
            <p:cNvPr id="1851" name="Google Shape;1851;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852" name="Google Shape;1852;p66"/>
            <p:cNvGrpSpPr/>
            <p:nvPr/>
          </p:nvGrpSpPr>
          <p:grpSpPr>
            <a:xfrm>
              <a:off x="14178219" y="7077456"/>
              <a:ext cx="914430" cy="991704"/>
              <a:chOff x="5715755" y="6011791"/>
              <a:chExt cx="727297" cy="793109"/>
            </a:xfrm>
          </p:grpSpPr>
          <p:sp>
            <p:nvSpPr>
              <p:cNvPr id="1853" name="Google Shape;1853;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854" name="Google Shape;1854;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55" name="Google Shape;1855;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56" name="Google Shape;1856;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57" name="Google Shape;1857;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58" name="Google Shape;1858;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59" name="Google Shape;1859;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60" name="Google Shape;1860;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61" name="Google Shape;1861;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62" name="Google Shape;1862;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863" name="Google Shape;1863;p66"/>
            <p:cNvSpPr/>
            <p:nvPr/>
          </p:nvSpPr>
          <p:spPr>
            <a:xfrm>
              <a:off x="13355200" y="5184648"/>
              <a:ext cx="2377500" cy="9144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22850" rIns="45713" bIns="45713" anchor="t" anchorCtr="0">
              <a:noAutofit/>
            </a:bodyPr>
            <a:lstStyle/>
            <a:p>
              <a:pPr algn="ctr"/>
              <a:r>
                <a:rPr lang="en-US" sz="1500">
                  <a:solidFill>
                    <a:schemeClr val="dk2"/>
                  </a:solidFill>
                  <a:latin typeface="Montserrat"/>
                  <a:ea typeface="Montserrat"/>
                  <a:cs typeface="Montserrat"/>
                  <a:sym typeface="Montserrat"/>
                </a:rPr>
                <a:t>Controller</a:t>
              </a:r>
              <a:endParaRPr sz="1200">
                <a:solidFill>
                  <a:schemeClr val="dk2"/>
                </a:solidFill>
                <a:latin typeface="Montserrat"/>
                <a:ea typeface="Montserrat"/>
                <a:cs typeface="Montserrat"/>
                <a:sym typeface="Montserrat"/>
              </a:endParaRPr>
            </a:p>
            <a:p>
              <a:pPr algn="ctr"/>
              <a:endParaRPr sz="1500">
                <a:solidFill>
                  <a:schemeClr val="dk2"/>
                </a:solidFill>
                <a:latin typeface="Montserrat"/>
                <a:ea typeface="Montserrat"/>
                <a:cs typeface="Montserrat"/>
                <a:sym typeface="Montserrat"/>
              </a:endParaRPr>
            </a:p>
          </p:txBody>
        </p:sp>
        <p:sp>
          <p:nvSpPr>
            <p:cNvPr id="1864" name="Google Shape;1864;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865" name="Google Shape;1865;p66"/>
            <p:cNvGrpSpPr/>
            <p:nvPr/>
          </p:nvGrpSpPr>
          <p:grpSpPr>
            <a:xfrm>
              <a:off x="12793080" y="4671807"/>
              <a:ext cx="694200" cy="4807020"/>
              <a:chOff x="6049692" y="4671807"/>
              <a:chExt cx="694200" cy="4807020"/>
            </a:xfrm>
          </p:grpSpPr>
          <p:cxnSp>
            <p:nvCxnSpPr>
              <p:cNvPr id="1866" name="Google Shape;1866;p66"/>
              <p:cNvCxnSpPr>
                <a:stCxn id="1867" idx="1"/>
              </p:cNvCxnSpPr>
              <p:nvPr/>
            </p:nvCxnSpPr>
            <p:spPr>
              <a:xfrm rot="10800000">
                <a:off x="6057792" y="4671807"/>
                <a:ext cx="411900" cy="974400"/>
              </a:xfrm>
              <a:prstGeom prst="bentConnector2">
                <a:avLst/>
              </a:prstGeom>
              <a:noFill/>
              <a:ln w="38100" cap="flat" cmpd="sng">
                <a:solidFill>
                  <a:schemeClr val="dk2"/>
                </a:solidFill>
                <a:prstDash val="dash"/>
                <a:round/>
                <a:headEnd type="none" w="med" len="med"/>
                <a:tailEnd type="none" w="med" len="med"/>
              </a:ln>
            </p:spPr>
          </p:cxnSp>
          <p:cxnSp>
            <p:nvCxnSpPr>
              <p:cNvPr id="1868" name="Google Shape;1868;p66"/>
              <p:cNvCxnSpPr>
                <a:stCxn id="1869" idx="1"/>
              </p:cNvCxnSpPr>
              <p:nvPr/>
            </p:nvCxnSpPr>
            <p:spPr>
              <a:xfrm flipH="1">
                <a:off x="6049692" y="8663727"/>
                <a:ext cx="420000" cy="815100"/>
              </a:xfrm>
              <a:prstGeom prst="bentConnector2">
                <a:avLst/>
              </a:prstGeom>
              <a:noFill/>
              <a:ln w="38100" cap="flat" cmpd="sng">
                <a:solidFill>
                  <a:schemeClr val="dk2"/>
                </a:solidFill>
                <a:prstDash val="dash"/>
                <a:round/>
                <a:headEnd type="none" w="med" len="med"/>
                <a:tailEnd type="none" w="med" len="med"/>
              </a:ln>
            </p:spPr>
          </p:cxnSp>
          <p:sp>
            <p:nvSpPr>
              <p:cNvPr id="1867" name="Google Shape;1867;p66"/>
              <p:cNvSpPr/>
              <p:nvPr/>
            </p:nvSpPr>
            <p:spPr>
              <a:xfrm>
                <a:off x="6469692" y="5486157"/>
                <a:ext cx="274200" cy="320100"/>
              </a:xfrm>
              <a:prstGeom prst="flowChartDelay">
                <a:avLst/>
              </a:prstGeom>
              <a:solidFill>
                <a:schemeClr val="accent5"/>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869" name="Google Shape;1869;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1870" name="Google Shape;1870;p66"/>
          <p:cNvGrpSpPr/>
          <p:nvPr/>
        </p:nvGrpSpPr>
        <p:grpSpPr>
          <a:xfrm>
            <a:off x="955739" y="4992863"/>
            <a:ext cx="9281162" cy="137100"/>
            <a:chOff x="1911477" y="9986013"/>
            <a:chExt cx="18562323" cy="274200"/>
          </a:xfrm>
        </p:grpSpPr>
        <p:cxnSp>
          <p:nvCxnSpPr>
            <p:cNvPr id="1871" name="Google Shape;1871;p66"/>
            <p:cNvCxnSpPr/>
            <p:nvPr/>
          </p:nvCxnSpPr>
          <p:spPr>
            <a:xfrm>
              <a:off x="2185674" y="10122963"/>
              <a:ext cx="18013800" cy="300"/>
            </a:xfrm>
            <a:prstGeom prst="straightConnector1">
              <a:avLst/>
            </a:prstGeom>
            <a:noFill/>
            <a:ln w="38100" cap="flat" cmpd="sng">
              <a:solidFill>
                <a:schemeClr val="dk2"/>
              </a:solidFill>
              <a:prstDash val="dash"/>
              <a:round/>
              <a:headEnd type="none" w="med" len="med"/>
              <a:tailEnd type="none" w="med" len="med"/>
            </a:ln>
          </p:spPr>
        </p:cxnSp>
        <p:sp>
          <p:nvSpPr>
            <p:cNvPr id="1872" name="Google Shape;1872;p66"/>
            <p:cNvSpPr/>
            <p:nvPr/>
          </p:nvSpPr>
          <p:spPr>
            <a:xfrm>
              <a:off x="20199600" y="9986013"/>
              <a:ext cx="274200" cy="2742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873" name="Google Shape;1873;p66"/>
            <p:cNvSpPr/>
            <p:nvPr/>
          </p:nvSpPr>
          <p:spPr>
            <a:xfrm>
              <a:off x="1911477" y="9986013"/>
              <a:ext cx="274200" cy="2742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nvGrpSpPr>
          <p:cNvPr id="1874" name="Google Shape;1874;p66"/>
          <p:cNvGrpSpPr/>
          <p:nvPr/>
        </p:nvGrpSpPr>
        <p:grpSpPr>
          <a:xfrm>
            <a:off x="9733002" y="2656668"/>
            <a:ext cx="1506410" cy="2405010"/>
            <a:chOff x="12779280" y="4673307"/>
            <a:chExt cx="3012820" cy="4810020"/>
          </a:xfrm>
        </p:grpSpPr>
        <p:sp>
          <p:nvSpPr>
            <p:cNvPr id="1875" name="Google Shape;1875;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876" name="Google Shape;1876;p66"/>
            <p:cNvGrpSpPr/>
            <p:nvPr/>
          </p:nvGrpSpPr>
          <p:grpSpPr>
            <a:xfrm>
              <a:off x="14178219" y="7077456"/>
              <a:ext cx="914430" cy="991704"/>
              <a:chOff x="5715755" y="6011791"/>
              <a:chExt cx="727297" cy="793109"/>
            </a:xfrm>
          </p:grpSpPr>
          <p:sp>
            <p:nvSpPr>
              <p:cNvPr id="1877" name="Google Shape;1877;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878" name="Google Shape;1878;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79" name="Google Shape;1879;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0" name="Google Shape;1880;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1" name="Google Shape;1881;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2" name="Google Shape;1882;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3" name="Google Shape;1883;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4" name="Google Shape;1884;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5" name="Google Shape;1885;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86" name="Google Shape;1886;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887" name="Google Shape;1887;p66"/>
            <p:cNvSpPr/>
            <p:nvPr/>
          </p:nvSpPr>
          <p:spPr>
            <a:xfrm>
              <a:off x="13355200" y="5184648"/>
              <a:ext cx="2377500" cy="9144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22850" rIns="45713" bIns="45713" anchor="t" anchorCtr="0">
              <a:noAutofit/>
            </a:bodyPr>
            <a:lstStyle/>
            <a:p>
              <a:pPr algn="ctr"/>
              <a:r>
                <a:rPr lang="en-US" sz="1500">
                  <a:solidFill>
                    <a:schemeClr val="dk2"/>
                  </a:solidFill>
                  <a:latin typeface="Montserrat"/>
                  <a:ea typeface="Montserrat"/>
                  <a:cs typeface="Montserrat"/>
                  <a:sym typeface="Montserrat"/>
                </a:rPr>
                <a:t>Controller</a:t>
              </a:r>
              <a:endParaRPr sz="1200">
                <a:solidFill>
                  <a:schemeClr val="dk2"/>
                </a:solidFill>
                <a:latin typeface="Montserrat"/>
                <a:ea typeface="Montserrat"/>
                <a:cs typeface="Montserrat"/>
                <a:sym typeface="Montserrat"/>
              </a:endParaRPr>
            </a:p>
            <a:p>
              <a:pPr algn="ctr"/>
              <a:endParaRPr sz="1500">
                <a:solidFill>
                  <a:schemeClr val="dk2"/>
                </a:solidFill>
                <a:latin typeface="Montserrat"/>
                <a:ea typeface="Montserrat"/>
                <a:cs typeface="Montserrat"/>
                <a:sym typeface="Montserrat"/>
              </a:endParaRPr>
            </a:p>
          </p:txBody>
        </p:sp>
        <p:sp>
          <p:nvSpPr>
            <p:cNvPr id="1888" name="Google Shape;1888;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889" name="Google Shape;1889;p66"/>
            <p:cNvGrpSpPr/>
            <p:nvPr/>
          </p:nvGrpSpPr>
          <p:grpSpPr>
            <a:xfrm>
              <a:off x="12779280" y="4673307"/>
              <a:ext cx="708000" cy="4810020"/>
              <a:chOff x="6035892" y="4673307"/>
              <a:chExt cx="708000" cy="4810020"/>
            </a:xfrm>
          </p:grpSpPr>
          <p:cxnSp>
            <p:nvCxnSpPr>
              <p:cNvPr id="1890" name="Google Shape;1890;p66"/>
              <p:cNvCxnSpPr>
                <a:stCxn id="1891" idx="1"/>
              </p:cNvCxnSpPr>
              <p:nvPr/>
            </p:nvCxnSpPr>
            <p:spPr>
              <a:xfrm rot="10800000">
                <a:off x="6035892" y="4673307"/>
                <a:ext cx="433800" cy="972900"/>
              </a:xfrm>
              <a:prstGeom prst="bentConnector2">
                <a:avLst/>
              </a:prstGeom>
              <a:noFill/>
              <a:ln w="38100" cap="flat" cmpd="sng">
                <a:solidFill>
                  <a:schemeClr val="dk2"/>
                </a:solidFill>
                <a:prstDash val="dash"/>
                <a:round/>
                <a:headEnd type="none" w="med" len="med"/>
                <a:tailEnd type="none" w="med" len="med"/>
              </a:ln>
            </p:spPr>
          </p:cxnSp>
          <p:cxnSp>
            <p:nvCxnSpPr>
              <p:cNvPr id="1892" name="Google Shape;1892;p66"/>
              <p:cNvCxnSpPr>
                <a:stCxn id="1893" idx="1"/>
              </p:cNvCxnSpPr>
              <p:nvPr/>
            </p:nvCxnSpPr>
            <p:spPr>
              <a:xfrm flipH="1">
                <a:off x="6049992" y="8663727"/>
                <a:ext cx="419700" cy="819600"/>
              </a:xfrm>
              <a:prstGeom prst="bentConnector2">
                <a:avLst/>
              </a:prstGeom>
              <a:noFill/>
              <a:ln w="38100" cap="flat" cmpd="sng">
                <a:solidFill>
                  <a:schemeClr val="dk2"/>
                </a:solidFill>
                <a:prstDash val="dash"/>
                <a:round/>
                <a:headEnd type="none" w="med" len="med"/>
                <a:tailEnd type="none" w="med" len="med"/>
              </a:ln>
            </p:spPr>
          </p:cxnSp>
          <p:sp>
            <p:nvSpPr>
              <p:cNvPr id="1891" name="Google Shape;1891;p66"/>
              <p:cNvSpPr/>
              <p:nvPr/>
            </p:nvSpPr>
            <p:spPr>
              <a:xfrm>
                <a:off x="6469692" y="5486157"/>
                <a:ext cx="274200" cy="320100"/>
              </a:xfrm>
              <a:prstGeom prst="flowChartDelay">
                <a:avLst/>
              </a:prstGeom>
              <a:solidFill>
                <a:schemeClr val="accent5"/>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893" name="Google Shape;1893;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1894" name="Google Shape;1894;p66"/>
          <p:cNvGrpSpPr/>
          <p:nvPr/>
        </p:nvGrpSpPr>
        <p:grpSpPr>
          <a:xfrm>
            <a:off x="1346160" y="2861925"/>
            <a:ext cx="1499060" cy="2195103"/>
            <a:chOff x="12793980" y="5083821"/>
            <a:chExt cx="2998120" cy="4390206"/>
          </a:xfrm>
        </p:grpSpPr>
        <p:sp>
          <p:nvSpPr>
            <p:cNvPr id="1895" name="Google Shape;1895;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896" name="Google Shape;1896;p66"/>
            <p:cNvGrpSpPr/>
            <p:nvPr/>
          </p:nvGrpSpPr>
          <p:grpSpPr>
            <a:xfrm>
              <a:off x="14178219" y="7077456"/>
              <a:ext cx="914430" cy="991704"/>
              <a:chOff x="5715755" y="6011791"/>
              <a:chExt cx="727297" cy="793109"/>
            </a:xfrm>
          </p:grpSpPr>
          <p:sp>
            <p:nvSpPr>
              <p:cNvPr id="1897" name="Google Shape;1897;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898" name="Google Shape;1898;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899" name="Google Shape;1899;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0" name="Google Shape;1900;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1" name="Google Shape;1901;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2" name="Google Shape;1902;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3" name="Google Shape;1903;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4" name="Google Shape;1904;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5" name="Google Shape;1905;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06" name="Google Shape;1906;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907" name="Google Shape;1907;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908" name="Google Shape;1908;p66"/>
            <p:cNvGrpSpPr/>
            <p:nvPr/>
          </p:nvGrpSpPr>
          <p:grpSpPr>
            <a:xfrm>
              <a:off x="12793980" y="8503677"/>
              <a:ext cx="693300" cy="970350"/>
              <a:chOff x="6050592" y="8503677"/>
              <a:chExt cx="693300" cy="970350"/>
            </a:xfrm>
          </p:grpSpPr>
          <p:cxnSp>
            <p:nvCxnSpPr>
              <p:cNvPr id="1909" name="Google Shape;1909;p66"/>
              <p:cNvCxnSpPr>
                <a:stCxn id="1910" idx="1"/>
              </p:cNvCxnSpPr>
              <p:nvPr/>
            </p:nvCxnSpPr>
            <p:spPr>
              <a:xfrm flipH="1">
                <a:off x="6050592" y="8663727"/>
                <a:ext cx="419100" cy="810300"/>
              </a:xfrm>
              <a:prstGeom prst="bentConnector2">
                <a:avLst/>
              </a:prstGeom>
              <a:noFill/>
              <a:ln w="38100" cap="flat" cmpd="sng">
                <a:solidFill>
                  <a:schemeClr val="dk2"/>
                </a:solidFill>
                <a:prstDash val="dash"/>
                <a:round/>
                <a:headEnd type="none" w="med" len="med"/>
                <a:tailEnd type="none" w="med" len="med"/>
              </a:ln>
            </p:spPr>
          </p:cxnSp>
          <p:sp>
            <p:nvSpPr>
              <p:cNvPr id="1910" name="Google Shape;1910;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1911" name="Google Shape;1911;p66"/>
          <p:cNvGrpSpPr/>
          <p:nvPr/>
        </p:nvGrpSpPr>
        <p:grpSpPr>
          <a:xfrm>
            <a:off x="955708" y="2592180"/>
            <a:ext cx="9281162" cy="137100"/>
            <a:chOff x="1911415" y="5003463"/>
            <a:chExt cx="18562323" cy="274200"/>
          </a:xfrm>
        </p:grpSpPr>
        <p:cxnSp>
          <p:nvCxnSpPr>
            <p:cNvPr id="1912" name="Google Shape;1912;p66"/>
            <p:cNvCxnSpPr/>
            <p:nvPr/>
          </p:nvCxnSpPr>
          <p:spPr>
            <a:xfrm>
              <a:off x="2185612" y="5140413"/>
              <a:ext cx="18013800" cy="300"/>
            </a:xfrm>
            <a:prstGeom prst="straightConnector1">
              <a:avLst/>
            </a:prstGeom>
            <a:noFill/>
            <a:ln w="38100" cap="flat" cmpd="sng">
              <a:solidFill>
                <a:schemeClr val="dk2"/>
              </a:solidFill>
              <a:prstDash val="dash"/>
              <a:round/>
              <a:headEnd type="none" w="med" len="med"/>
              <a:tailEnd type="none" w="med" len="med"/>
            </a:ln>
          </p:spPr>
        </p:cxnSp>
        <p:sp>
          <p:nvSpPr>
            <p:cNvPr id="1913" name="Google Shape;1913;p66"/>
            <p:cNvSpPr/>
            <p:nvPr/>
          </p:nvSpPr>
          <p:spPr>
            <a:xfrm>
              <a:off x="20199538" y="5003463"/>
              <a:ext cx="274200" cy="2742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914" name="Google Shape;1914;p66"/>
            <p:cNvSpPr/>
            <p:nvPr/>
          </p:nvSpPr>
          <p:spPr>
            <a:xfrm>
              <a:off x="1911415" y="5003463"/>
              <a:ext cx="274200" cy="2742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sp>
        <p:nvSpPr>
          <p:cNvPr id="1915" name="Google Shape;1915;p66"/>
          <p:cNvSpPr/>
          <p:nvPr/>
        </p:nvSpPr>
        <p:spPr>
          <a:xfrm>
            <a:off x="8057550" y="1046988"/>
            <a:ext cx="3007350" cy="1190250"/>
          </a:xfrm>
          <a:prstGeom prst="wedgeRoundRectCallout">
            <a:avLst>
              <a:gd name="adj1" fmla="val -73571"/>
              <a:gd name="adj2" fmla="val 52863"/>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45713" tIns="22850" rIns="45713" bIns="22850" anchor="ctr" anchorCtr="0">
            <a:noAutofit/>
          </a:bodyPr>
          <a:lstStyle/>
          <a:p>
            <a:pPr>
              <a:lnSpc>
                <a:spcPct val="115000"/>
              </a:lnSpc>
            </a:pPr>
            <a:r>
              <a:rPr lang="en-US" sz="1500" b="1" dirty="0" err="1">
                <a:solidFill>
                  <a:schemeClr val="lt1"/>
                </a:solidFill>
                <a:latin typeface="Montserrat"/>
                <a:ea typeface="Montserrat"/>
                <a:cs typeface="Montserrat"/>
                <a:sym typeface="Montserrat"/>
              </a:rPr>
              <a:t>KRaft</a:t>
            </a:r>
            <a:r>
              <a:rPr lang="en-US" sz="1500" b="1" dirty="0">
                <a:solidFill>
                  <a:schemeClr val="lt1"/>
                </a:solidFill>
                <a:latin typeface="Montserrat"/>
                <a:ea typeface="Montserrat"/>
                <a:cs typeface="Montserrat"/>
                <a:sym typeface="Montserrat"/>
              </a:rPr>
              <a:t> Consensus protocol for the Control Plane </a:t>
            </a:r>
            <a:endParaRPr sz="1500" b="1" dirty="0">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Char char="●"/>
            </a:pPr>
            <a:r>
              <a:rPr lang="en-US" sz="1500" b="1" dirty="0">
                <a:solidFill>
                  <a:schemeClr val="lt1"/>
                </a:solidFill>
                <a:latin typeface="Montserrat"/>
                <a:ea typeface="Montserrat"/>
                <a:cs typeface="Montserrat"/>
                <a:sym typeface="Montserrat"/>
              </a:rPr>
              <a:t>Old: </a:t>
            </a:r>
            <a:r>
              <a:rPr lang="en-US" sz="1500" dirty="0">
                <a:solidFill>
                  <a:schemeClr val="lt1"/>
                </a:solidFill>
                <a:latin typeface="Montserrat"/>
                <a:ea typeface="Montserrat"/>
                <a:cs typeface="Montserrat"/>
                <a:sym typeface="Montserrat"/>
              </a:rPr>
              <a:t>Zookeeper </a:t>
            </a:r>
            <a:endParaRPr sz="1500" dirty="0">
              <a:solidFill>
                <a:schemeClr val="lt1"/>
              </a:solidFill>
              <a:latin typeface="Montserrat"/>
              <a:ea typeface="Montserrat"/>
              <a:cs typeface="Montserrat"/>
              <a:sym typeface="Montserrat"/>
            </a:endParaRPr>
          </a:p>
          <a:p>
            <a:pPr marL="228600" indent="-209550">
              <a:lnSpc>
                <a:spcPct val="115000"/>
              </a:lnSpc>
              <a:buClr>
                <a:schemeClr val="lt1"/>
              </a:buClr>
              <a:buSzPts val="3000"/>
              <a:buFont typeface="Montserrat"/>
              <a:buChar char="●"/>
            </a:pPr>
            <a:r>
              <a:rPr lang="en-US" sz="1500" b="1" dirty="0">
                <a:solidFill>
                  <a:schemeClr val="lt1"/>
                </a:solidFill>
                <a:latin typeface="Montserrat"/>
                <a:ea typeface="Montserrat"/>
                <a:cs typeface="Montserrat"/>
                <a:sym typeface="Montserrat"/>
              </a:rPr>
              <a:t>New: </a:t>
            </a:r>
            <a:r>
              <a:rPr lang="en-US" sz="1500" dirty="0" err="1">
                <a:solidFill>
                  <a:schemeClr val="lt1"/>
                </a:solidFill>
                <a:latin typeface="Montserrat"/>
                <a:ea typeface="Montserrat"/>
                <a:cs typeface="Montserrat"/>
                <a:sym typeface="Montserrat"/>
              </a:rPr>
              <a:t>KRaft</a:t>
            </a:r>
            <a:r>
              <a:rPr lang="en-US" sz="1500" dirty="0">
                <a:solidFill>
                  <a:schemeClr val="lt1"/>
                </a:solidFill>
                <a:latin typeface="Montserrat"/>
                <a:ea typeface="Montserrat"/>
                <a:cs typeface="Montserrat"/>
                <a:sym typeface="Montserrat"/>
              </a:rPr>
              <a:t> Controller</a:t>
            </a:r>
            <a:endParaRPr sz="1500" dirty="0">
              <a:solidFill>
                <a:schemeClr val="lt1"/>
              </a:solidFill>
              <a:latin typeface="Montserrat"/>
              <a:ea typeface="Montserrat"/>
              <a:cs typeface="Montserrat"/>
              <a:sym typeface="Montserrat"/>
            </a:endParaRPr>
          </a:p>
        </p:txBody>
      </p:sp>
      <p:sp>
        <p:nvSpPr>
          <p:cNvPr id="1916" name="Google Shape;1916;p66"/>
          <p:cNvSpPr/>
          <p:nvPr/>
        </p:nvSpPr>
        <p:spPr>
          <a:xfrm>
            <a:off x="7898475" y="5317563"/>
            <a:ext cx="2820900" cy="740700"/>
          </a:xfrm>
          <a:prstGeom prst="wedgeRoundRectCallout">
            <a:avLst>
              <a:gd name="adj1" fmla="val -69705"/>
              <a:gd name="adj2" fmla="val -38308"/>
              <a:gd name="adj3" fmla="val 16667"/>
            </a:avLst>
          </a:prstGeom>
          <a:solidFill>
            <a:schemeClr val="accent1"/>
          </a:solidFill>
          <a:ln>
            <a:noFill/>
          </a:ln>
          <a:effectLst>
            <a:outerShdw blurRad="292100" dist="190500" dir="5400000" algn="t" rotWithShape="0">
              <a:srgbClr val="000000">
                <a:alpha val="25000"/>
              </a:srgbClr>
            </a:outerShdw>
          </a:effectLst>
        </p:spPr>
        <p:txBody>
          <a:bodyPr spcFirstLastPara="1" wrap="square" lIns="91438" tIns="22850" rIns="91438" bIns="22850" anchor="ctr" anchorCtr="0">
            <a:noAutofit/>
          </a:bodyPr>
          <a:lstStyle/>
          <a:p>
            <a:pPr>
              <a:lnSpc>
                <a:spcPct val="115000"/>
              </a:lnSpc>
            </a:pPr>
            <a:r>
              <a:rPr lang="en-US" sz="1500" b="1" dirty="0">
                <a:solidFill>
                  <a:schemeClr val="lt1"/>
                </a:solidFill>
                <a:latin typeface="Montserrat"/>
                <a:ea typeface="Montserrat"/>
                <a:cs typeface="Montserrat"/>
                <a:sym typeface="Montserrat"/>
              </a:rPr>
              <a:t>Client request processing + data replication</a:t>
            </a:r>
            <a:endParaRPr sz="1500" b="1" dirty="0">
              <a:solidFill>
                <a:schemeClr val="lt1"/>
              </a:solidFill>
              <a:latin typeface="Montserrat"/>
              <a:ea typeface="Montserrat"/>
              <a:cs typeface="Montserrat"/>
              <a:sym typeface="Montserrat"/>
            </a:endParaRPr>
          </a:p>
        </p:txBody>
      </p:sp>
      <p:sp>
        <p:nvSpPr>
          <p:cNvPr id="1917" name="Google Shape;1917;p66"/>
          <p:cNvSpPr txBox="1"/>
          <p:nvPr/>
        </p:nvSpPr>
        <p:spPr>
          <a:xfrm>
            <a:off x="5336925" y="2195846"/>
            <a:ext cx="2160150" cy="369318"/>
          </a:xfrm>
          <a:prstGeom prst="rect">
            <a:avLst/>
          </a:prstGeom>
          <a:noFill/>
          <a:ln>
            <a:noFill/>
          </a:ln>
        </p:spPr>
        <p:txBody>
          <a:bodyPr spcFirstLastPara="1" wrap="square" lIns="45713" tIns="45713" rIns="45713" bIns="45713" anchor="t" anchorCtr="0">
            <a:spAutoFit/>
          </a:bodyPr>
          <a:lstStyle/>
          <a:p>
            <a:pPr algn="ctr"/>
            <a:r>
              <a:rPr lang="en-US">
                <a:solidFill>
                  <a:schemeClr val="dk2"/>
                </a:solidFill>
                <a:latin typeface="Montserrat"/>
                <a:ea typeface="Montserrat"/>
                <a:cs typeface="Montserrat"/>
                <a:sym typeface="Montserrat"/>
              </a:rPr>
              <a:t>Control Plane</a:t>
            </a:r>
            <a:endParaRPr>
              <a:solidFill>
                <a:schemeClr val="dk2"/>
              </a:solidFill>
              <a:latin typeface="Montserrat"/>
              <a:ea typeface="Montserrat"/>
              <a:cs typeface="Montserrat"/>
              <a:sym typeface="Montserrat"/>
            </a:endParaRPr>
          </a:p>
        </p:txBody>
      </p:sp>
      <p:sp>
        <p:nvSpPr>
          <p:cNvPr id="1918" name="Google Shape;1918;p66"/>
          <p:cNvSpPr txBox="1"/>
          <p:nvPr/>
        </p:nvSpPr>
        <p:spPr>
          <a:xfrm>
            <a:off x="5336925" y="5152955"/>
            <a:ext cx="2160150" cy="369318"/>
          </a:xfrm>
          <a:prstGeom prst="rect">
            <a:avLst/>
          </a:prstGeom>
          <a:noFill/>
          <a:ln>
            <a:noFill/>
          </a:ln>
        </p:spPr>
        <p:txBody>
          <a:bodyPr spcFirstLastPara="1" wrap="square" lIns="45713" tIns="45713" rIns="45713" bIns="45713" anchor="t" anchorCtr="0">
            <a:spAutoFit/>
          </a:bodyPr>
          <a:lstStyle/>
          <a:p>
            <a:pPr algn="ctr"/>
            <a:r>
              <a:rPr lang="en-US">
                <a:solidFill>
                  <a:schemeClr val="dk2"/>
                </a:solidFill>
                <a:latin typeface="Montserrat"/>
                <a:ea typeface="Montserrat"/>
                <a:cs typeface="Montserrat"/>
                <a:sym typeface="Montserrat"/>
              </a:rPr>
              <a:t>Data Plane</a:t>
            </a:r>
            <a:endParaRPr>
              <a:solidFill>
                <a:schemeClr val="dk2"/>
              </a:solidFill>
              <a:latin typeface="Montserrat"/>
              <a:ea typeface="Montserrat"/>
              <a:cs typeface="Montserrat"/>
              <a:sym typeface="Montserrat"/>
            </a:endParaRPr>
          </a:p>
        </p:txBody>
      </p:sp>
      <p:sp>
        <p:nvSpPr>
          <p:cNvPr id="1919" name="Google Shape;1919;p66"/>
          <p:cNvSpPr/>
          <p:nvPr/>
        </p:nvSpPr>
        <p:spPr>
          <a:xfrm rot="-2191017">
            <a:off x="5216438" y="1523180"/>
            <a:ext cx="730514" cy="71668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920" name="Google Shape;1920;p66"/>
          <p:cNvSpPr txBox="1"/>
          <p:nvPr/>
        </p:nvSpPr>
        <p:spPr>
          <a:xfrm>
            <a:off x="4366260" y="918972"/>
            <a:ext cx="1963350" cy="353929"/>
          </a:xfrm>
          <a:prstGeom prst="rect">
            <a:avLst/>
          </a:prstGeom>
          <a:noFill/>
          <a:ln>
            <a:noFill/>
          </a:ln>
        </p:spPr>
        <p:txBody>
          <a:bodyPr spcFirstLastPara="1" wrap="square" lIns="45713" tIns="45713" rIns="45713" bIns="45713" anchor="t" anchorCtr="0">
            <a:spAutoFit/>
          </a:bodyPr>
          <a:lstStyle/>
          <a:p>
            <a:r>
              <a:rPr lang="en-US" sz="1700" b="1" dirty="0">
                <a:solidFill>
                  <a:srgbClr val="F26135"/>
                </a:solidFill>
                <a:latin typeface="Montserrat"/>
                <a:ea typeface="Montserrat"/>
                <a:cs typeface="Montserrat"/>
                <a:sym typeface="Montserrat"/>
              </a:rPr>
              <a:t>Control Plane</a:t>
            </a:r>
            <a:endParaRPr sz="1700" b="1" dirty="0">
              <a:solidFill>
                <a:srgbClr val="F26135"/>
              </a:solidFill>
              <a:latin typeface="Montserrat"/>
              <a:ea typeface="Montserrat"/>
              <a:cs typeface="Montserrat"/>
              <a:sym typeface="Montserrat"/>
            </a:endParaRPr>
          </a:p>
        </p:txBody>
      </p:sp>
      <p:grpSp>
        <p:nvGrpSpPr>
          <p:cNvPr id="1921" name="Google Shape;1921;p66"/>
          <p:cNvGrpSpPr/>
          <p:nvPr/>
        </p:nvGrpSpPr>
        <p:grpSpPr>
          <a:xfrm>
            <a:off x="6377005" y="2861925"/>
            <a:ext cx="1502960" cy="2195103"/>
            <a:chOff x="12786180" y="5083821"/>
            <a:chExt cx="3005920" cy="4390206"/>
          </a:xfrm>
        </p:grpSpPr>
        <p:sp>
          <p:nvSpPr>
            <p:cNvPr id="1922" name="Google Shape;1922;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923" name="Google Shape;1923;p66"/>
            <p:cNvGrpSpPr/>
            <p:nvPr/>
          </p:nvGrpSpPr>
          <p:grpSpPr>
            <a:xfrm>
              <a:off x="14178219" y="7077456"/>
              <a:ext cx="914430" cy="991704"/>
              <a:chOff x="5715755" y="6011791"/>
              <a:chExt cx="727297" cy="793109"/>
            </a:xfrm>
          </p:grpSpPr>
          <p:sp>
            <p:nvSpPr>
              <p:cNvPr id="1924" name="Google Shape;1924;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925" name="Google Shape;1925;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26" name="Google Shape;1926;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27" name="Google Shape;1927;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28" name="Google Shape;1928;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29" name="Google Shape;1929;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30" name="Google Shape;1930;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31" name="Google Shape;1931;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32" name="Google Shape;1932;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33" name="Google Shape;1933;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934" name="Google Shape;1934;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935" name="Google Shape;1935;p66"/>
            <p:cNvGrpSpPr/>
            <p:nvPr/>
          </p:nvGrpSpPr>
          <p:grpSpPr>
            <a:xfrm>
              <a:off x="12786180" y="8503677"/>
              <a:ext cx="701100" cy="970350"/>
              <a:chOff x="6042792" y="8503677"/>
              <a:chExt cx="701100" cy="970350"/>
            </a:xfrm>
          </p:grpSpPr>
          <p:cxnSp>
            <p:nvCxnSpPr>
              <p:cNvPr id="1936" name="Google Shape;1936;p66"/>
              <p:cNvCxnSpPr>
                <a:stCxn id="1937" idx="1"/>
              </p:cNvCxnSpPr>
              <p:nvPr/>
            </p:nvCxnSpPr>
            <p:spPr>
              <a:xfrm flipH="1">
                <a:off x="6042792" y="8663727"/>
                <a:ext cx="426900" cy="810300"/>
              </a:xfrm>
              <a:prstGeom prst="bentConnector2">
                <a:avLst/>
              </a:prstGeom>
              <a:noFill/>
              <a:ln w="38100" cap="flat" cmpd="sng">
                <a:solidFill>
                  <a:schemeClr val="dk2"/>
                </a:solidFill>
                <a:prstDash val="dash"/>
                <a:round/>
                <a:headEnd type="none" w="med" len="med"/>
                <a:tailEnd type="none" w="med" len="med"/>
              </a:ln>
            </p:spPr>
          </p:cxnSp>
          <p:sp>
            <p:nvSpPr>
              <p:cNvPr id="1937" name="Google Shape;1937;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1938" name="Google Shape;1938;p66"/>
          <p:cNvGrpSpPr/>
          <p:nvPr/>
        </p:nvGrpSpPr>
        <p:grpSpPr>
          <a:xfrm>
            <a:off x="3023409" y="2659068"/>
            <a:ext cx="1499210" cy="2397960"/>
            <a:chOff x="12793680" y="4678107"/>
            <a:chExt cx="2998420" cy="4795920"/>
          </a:xfrm>
        </p:grpSpPr>
        <p:sp>
          <p:nvSpPr>
            <p:cNvPr id="1939" name="Google Shape;1939;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940" name="Google Shape;1940;p66"/>
            <p:cNvGrpSpPr/>
            <p:nvPr/>
          </p:nvGrpSpPr>
          <p:grpSpPr>
            <a:xfrm>
              <a:off x="14178219" y="7077456"/>
              <a:ext cx="914430" cy="991704"/>
              <a:chOff x="5715755" y="6011791"/>
              <a:chExt cx="727297" cy="793109"/>
            </a:xfrm>
          </p:grpSpPr>
          <p:sp>
            <p:nvSpPr>
              <p:cNvPr id="1941" name="Google Shape;1941;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942" name="Google Shape;1942;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3" name="Google Shape;1943;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4" name="Google Shape;1944;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5" name="Google Shape;1945;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6" name="Google Shape;1946;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7" name="Google Shape;1947;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8" name="Google Shape;1948;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49" name="Google Shape;1949;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50" name="Google Shape;1950;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951" name="Google Shape;1951;p66"/>
            <p:cNvSpPr/>
            <p:nvPr/>
          </p:nvSpPr>
          <p:spPr>
            <a:xfrm>
              <a:off x="13355200" y="5184648"/>
              <a:ext cx="2377500" cy="9144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22850" rIns="45713" bIns="45713" anchor="t" anchorCtr="0">
              <a:noAutofit/>
            </a:bodyPr>
            <a:lstStyle/>
            <a:p>
              <a:pPr algn="ctr"/>
              <a:r>
                <a:rPr lang="en-US" sz="1500">
                  <a:solidFill>
                    <a:schemeClr val="dk2"/>
                  </a:solidFill>
                  <a:latin typeface="Montserrat"/>
                  <a:ea typeface="Montserrat"/>
                  <a:cs typeface="Montserrat"/>
                  <a:sym typeface="Montserrat"/>
                </a:rPr>
                <a:t>Controller</a:t>
              </a:r>
              <a:endParaRPr sz="1500">
                <a:solidFill>
                  <a:schemeClr val="dk2"/>
                </a:solidFill>
                <a:latin typeface="Montserrat"/>
                <a:ea typeface="Montserrat"/>
                <a:cs typeface="Montserrat"/>
                <a:sym typeface="Montserrat"/>
              </a:endParaRPr>
            </a:p>
            <a:p>
              <a:pPr algn="ctr"/>
              <a:r>
                <a:rPr lang="en-US" sz="1200">
                  <a:solidFill>
                    <a:schemeClr val="dk2"/>
                  </a:solidFill>
                  <a:latin typeface="Montserrat"/>
                  <a:ea typeface="Montserrat"/>
                  <a:cs typeface="Montserrat"/>
                  <a:sym typeface="Montserrat"/>
                </a:rPr>
                <a:t>(active)</a:t>
              </a:r>
              <a:endParaRPr sz="1200">
                <a:solidFill>
                  <a:schemeClr val="dk2"/>
                </a:solidFill>
                <a:latin typeface="Montserrat"/>
                <a:ea typeface="Montserrat"/>
                <a:cs typeface="Montserrat"/>
                <a:sym typeface="Montserrat"/>
              </a:endParaRPr>
            </a:p>
            <a:p>
              <a:pPr algn="ctr"/>
              <a:endParaRPr sz="1500">
                <a:solidFill>
                  <a:schemeClr val="dk2"/>
                </a:solidFill>
                <a:latin typeface="Montserrat"/>
                <a:ea typeface="Montserrat"/>
                <a:cs typeface="Montserrat"/>
                <a:sym typeface="Montserrat"/>
              </a:endParaRPr>
            </a:p>
          </p:txBody>
        </p:sp>
        <p:sp>
          <p:nvSpPr>
            <p:cNvPr id="1952" name="Google Shape;1952;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953" name="Google Shape;1953;p66"/>
            <p:cNvGrpSpPr/>
            <p:nvPr/>
          </p:nvGrpSpPr>
          <p:grpSpPr>
            <a:xfrm>
              <a:off x="12793680" y="4678107"/>
              <a:ext cx="693600" cy="4795920"/>
              <a:chOff x="6050292" y="4678107"/>
              <a:chExt cx="693600" cy="4795920"/>
            </a:xfrm>
          </p:grpSpPr>
          <p:cxnSp>
            <p:nvCxnSpPr>
              <p:cNvPr id="1954" name="Google Shape;1954;p66"/>
              <p:cNvCxnSpPr>
                <a:stCxn id="1955" idx="1"/>
              </p:cNvCxnSpPr>
              <p:nvPr/>
            </p:nvCxnSpPr>
            <p:spPr>
              <a:xfrm rot="10800000">
                <a:off x="6050292" y="4678107"/>
                <a:ext cx="419400" cy="968100"/>
              </a:xfrm>
              <a:prstGeom prst="bentConnector2">
                <a:avLst/>
              </a:prstGeom>
              <a:noFill/>
              <a:ln w="38100" cap="flat" cmpd="sng">
                <a:solidFill>
                  <a:schemeClr val="dk2"/>
                </a:solidFill>
                <a:prstDash val="dash"/>
                <a:round/>
                <a:headEnd type="none" w="med" len="med"/>
                <a:tailEnd type="none" w="med" len="med"/>
              </a:ln>
            </p:spPr>
          </p:cxnSp>
          <p:cxnSp>
            <p:nvCxnSpPr>
              <p:cNvPr id="1956" name="Google Shape;1956;p66"/>
              <p:cNvCxnSpPr>
                <a:stCxn id="1957" idx="1"/>
              </p:cNvCxnSpPr>
              <p:nvPr/>
            </p:nvCxnSpPr>
            <p:spPr>
              <a:xfrm flipH="1">
                <a:off x="6050292" y="8663727"/>
                <a:ext cx="419400" cy="810300"/>
              </a:xfrm>
              <a:prstGeom prst="bentConnector2">
                <a:avLst/>
              </a:prstGeom>
              <a:noFill/>
              <a:ln w="38100" cap="flat" cmpd="sng">
                <a:solidFill>
                  <a:schemeClr val="dk2"/>
                </a:solidFill>
                <a:prstDash val="dash"/>
                <a:round/>
                <a:headEnd type="none" w="med" len="med"/>
                <a:tailEnd type="none" w="med" len="med"/>
              </a:ln>
            </p:spPr>
          </p:cxnSp>
          <p:sp>
            <p:nvSpPr>
              <p:cNvPr id="1955" name="Google Shape;1955;p66"/>
              <p:cNvSpPr/>
              <p:nvPr/>
            </p:nvSpPr>
            <p:spPr>
              <a:xfrm>
                <a:off x="6469692" y="5486157"/>
                <a:ext cx="274200" cy="320100"/>
              </a:xfrm>
              <a:prstGeom prst="flowChartDelay">
                <a:avLst/>
              </a:prstGeom>
              <a:solidFill>
                <a:schemeClr val="accent5"/>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sp>
            <p:nvSpPr>
              <p:cNvPr id="1957" name="Google Shape;1957;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grpSp>
        <p:nvGrpSpPr>
          <p:cNvPr id="1958" name="Google Shape;1958;p66"/>
          <p:cNvGrpSpPr/>
          <p:nvPr/>
        </p:nvGrpSpPr>
        <p:grpSpPr>
          <a:xfrm>
            <a:off x="4700016" y="2862072"/>
            <a:ext cx="1499060" cy="2195103"/>
            <a:chOff x="12793980" y="5083821"/>
            <a:chExt cx="2998120" cy="4390206"/>
          </a:xfrm>
        </p:grpSpPr>
        <p:sp>
          <p:nvSpPr>
            <p:cNvPr id="1959" name="Google Shape;1959;p66"/>
            <p:cNvSpPr/>
            <p:nvPr/>
          </p:nvSpPr>
          <p:spPr>
            <a:xfrm>
              <a:off x="13295800" y="5083821"/>
              <a:ext cx="2496300" cy="4010700"/>
            </a:xfrm>
            <a:prstGeom prst="roundRect">
              <a:avLst>
                <a:gd name="adj" fmla="val 4975"/>
              </a:avLst>
            </a:prstGeom>
            <a:noFill/>
            <a:ln w="38100" cap="flat" cmpd="sng">
              <a:solidFill>
                <a:schemeClr val="accent1"/>
              </a:solidFill>
              <a:prstDash val="solid"/>
              <a:round/>
              <a:headEnd type="none" w="sm" len="sm"/>
              <a:tailEnd type="none" w="sm" len="sm"/>
            </a:ln>
          </p:spPr>
          <p:txBody>
            <a:bodyPr spcFirstLastPara="1" wrap="square" lIns="45713" tIns="68575" rIns="45713" bIns="91438" anchor="t" anchorCtr="0">
              <a:noAutofit/>
            </a:bodyPr>
            <a:lstStyle/>
            <a:p>
              <a:endParaRPr sz="1200">
                <a:solidFill>
                  <a:schemeClr val="dk2"/>
                </a:solidFill>
                <a:latin typeface="Montserrat"/>
                <a:ea typeface="Montserrat"/>
                <a:cs typeface="Montserrat"/>
                <a:sym typeface="Montserrat"/>
              </a:endParaRPr>
            </a:p>
          </p:txBody>
        </p:sp>
        <p:grpSp>
          <p:nvGrpSpPr>
            <p:cNvPr id="1960" name="Google Shape;1960;p66"/>
            <p:cNvGrpSpPr/>
            <p:nvPr/>
          </p:nvGrpSpPr>
          <p:grpSpPr>
            <a:xfrm>
              <a:off x="14178219" y="7077456"/>
              <a:ext cx="914430" cy="991704"/>
              <a:chOff x="5715755" y="6011791"/>
              <a:chExt cx="727297" cy="793109"/>
            </a:xfrm>
          </p:grpSpPr>
          <p:sp>
            <p:nvSpPr>
              <p:cNvPr id="1961" name="Google Shape;1961;p66"/>
              <p:cNvSpPr/>
              <p:nvPr/>
            </p:nvSpPr>
            <p:spPr>
              <a:xfrm>
                <a:off x="5715755" y="6173906"/>
                <a:ext cx="219738" cy="470064"/>
              </a:xfrm>
              <a:custGeom>
                <a:avLst/>
                <a:gdLst/>
                <a:ahLst/>
                <a:cxnLst/>
                <a:rect l="l" t="t" r="r" b="b"/>
                <a:pathLst>
                  <a:path w="2227" h="4764" extrusionOk="0">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5294"/>
                    </a:srgbClr>
                  </a:gs>
                  <a:gs pos="100000">
                    <a:srgbClr val="38CCED"/>
                  </a:gs>
                </a:gsLst>
                <a:lin ang="16200038" scaled="0"/>
              </a:gradFill>
              <a:ln>
                <a:noFill/>
              </a:ln>
            </p:spPr>
            <p:txBody>
              <a:bodyPr spcFirstLastPara="1" wrap="square" lIns="45713" tIns="45713" rIns="45713" bIns="45713" anchor="ctr" anchorCtr="0">
                <a:noAutofit/>
              </a:bodyPr>
              <a:lstStyle/>
              <a:p>
                <a:endParaRPr sz="900"/>
              </a:p>
            </p:txBody>
          </p:sp>
          <p:sp>
            <p:nvSpPr>
              <p:cNvPr id="1962" name="Google Shape;1962;p66"/>
              <p:cNvSpPr/>
              <p:nvPr/>
            </p:nvSpPr>
            <p:spPr>
              <a:xfrm>
                <a:off x="6038801" y="6158612"/>
                <a:ext cx="58807" cy="176323"/>
              </a:xfrm>
              <a:custGeom>
                <a:avLst/>
                <a:gdLst/>
                <a:ahLst/>
                <a:cxnLst/>
                <a:rect l="l" t="t" r="r" b="b"/>
                <a:pathLst>
                  <a:path w="596" h="1787" extrusionOk="0">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3" name="Google Shape;1963;p66"/>
              <p:cNvSpPr/>
              <p:nvPr/>
            </p:nvSpPr>
            <p:spPr>
              <a:xfrm>
                <a:off x="6038801" y="6496951"/>
                <a:ext cx="58807" cy="161029"/>
              </a:xfrm>
              <a:custGeom>
                <a:avLst/>
                <a:gdLst/>
                <a:ahLst/>
                <a:cxnLst/>
                <a:rect l="l" t="t" r="r" b="b"/>
                <a:pathLst>
                  <a:path w="596" h="1632" extrusionOk="0">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4" name="Google Shape;1964;p66"/>
              <p:cNvSpPr/>
              <p:nvPr/>
            </p:nvSpPr>
            <p:spPr>
              <a:xfrm>
                <a:off x="6142207" y="6271589"/>
                <a:ext cx="149288" cy="117417"/>
              </a:xfrm>
              <a:custGeom>
                <a:avLst/>
                <a:gdLst/>
                <a:ahLst/>
                <a:cxnLst/>
                <a:rect l="l" t="t" r="r" b="b"/>
                <a:pathLst>
                  <a:path w="1513" h="1190" extrusionOk="0">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5" name="Google Shape;1965;p66"/>
              <p:cNvSpPr/>
              <p:nvPr/>
            </p:nvSpPr>
            <p:spPr>
              <a:xfrm>
                <a:off x="6143391" y="6442683"/>
                <a:ext cx="148104" cy="107254"/>
              </a:xfrm>
              <a:custGeom>
                <a:avLst/>
                <a:gdLst/>
                <a:ahLst/>
                <a:cxnLst/>
                <a:rect l="l" t="t" r="r" b="b"/>
                <a:pathLst>
                  <a:path w="1501" h="1087" extrusionOk="0">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6" name="Google Shape;1966;p66"/>
              <p:cNvSpPr/>
              <p:nvPr/>
            </p:nvSpPr>
            <p:spPr>
              <a:xfrm>
                <a:off x="5964798" y="6011791"/>
                <a:ext cx="205727" cy="205727"/>
              </a:xfrm>
              <a:custGeom>
                <a:avLst/>
                <a:gdLst/>
                <a:ahLst/>
                <a:cxnLst/>
                <a:rect l="l" t="t" r="r" b="b"/>
                <a:pathLst>
                  <a:path w="2085" h="2085" extrusionOk="0">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7" name="Google Shape;1967;p66"/>
              <p:cNvSpPr/>
              <p:nvPr/>
            </p:nvSpPr>
            <p:spPr>
              <a:xfrm>
                <a:off x="5964798" y="6599174"/>
                <a:ext cx="205727" cy="205727"/>
              </a:xfrm>
              <a:custGeom>
                <a:avLst/>
                <a:gdLst/>
                <a:ahLst/>
                <a:cxnLst/>
                <a:rect l="l" t="t" r="r" b="b"/>
                <a:pathLst>
                  <a:path w="2085" h="2085" extrusionOk="0">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8" name="Google Shape;1968;p66"/>
              <p:cNvSpPr/>
              <p:nvPr/>
            </p:nvSpPr>
            <p:spPr>
              <a:xfrm>
                <a:off x="6229135" y="6153975"/>
                <a:ext cx="213917" cy="204444"/>
              </a:xfrm>
              <a:custGeom>
                <a:avLst/>
                <a:gdLst/>
                <a:ahLst/>
                <a:cxnLst/>
                <a:rect l="l" t="t" r="r" b="b"/>
                <a:pathLst>
                  <a:path w="2168" h="2072" extrusionOk="0">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69" name="Google Shape;1969;p66"/>
              <p:cNvSpPr/>
              <p:nvPr/>
            </p:nvSpPr>
            <p:spPr>
              <a:xfrm>
                <a:off x="6222031" y="6461924"/>
                <a:ext cx="221021" cy="205530"/>
              </a:xfrm>
              <a:custGeom>
                <a:avLst/>
                <a:gdLst/>
                <a:ahLst/>
                <a:cxnLst/>
                <a:rect l="l" t="t" r="r" b="b"/>
                <a:pathLst>
                  <a:path w="2240" h="2083" extrusionOk="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sp>
            <p:nvSpPr>
              <p:cNvPr id="1970" name="Google Shape;1970;p66"/>
              <p:cNvSpPr/>
              <p:nvPr/>
            </p:nvSpPr>
            <p:spPr>
              <a:xfrm>
                <a:off x="5935394" y="6276128"/>
                <a:ext cx="279729" cy="279729"/>
              </a:xfrm>
              <a:custGeom>
                <a:avLst/>
                <a:gdLst/>
                <a:ahLst/>
                <a:cxnLst/>
                <a:rect l="l" t="t" r="r" b="b"/>
                <a:pathLst>
                  <a:path w="2835" h="2835" extrusionOk="0">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rgbClr val="173361"/>
              </a:solidFill>
              <a:ln>
                <a:noFill/>
              </a:ln>
            </p:spPr>
            <p:txBody>
              <a:bodyPr spcFirstLastPara="1" wrap="square" lIns="45713" tIns="45713" rIns="45713" bIns="45713" anchor="ctr" anchorCtr="0">
                <a:noAutofit/>
              </a:bodyPr>
              <a:lstStyle/>
              <a:p>
                <a:endParaRPr sz="900"/>
              </a:p>
            </p:txBody>
          </p:sp>
        </p:grpSp>
        <p:sp>
          <p:nvSpPr>
            <p:cNvPr id="1971" name="Google Shape;1971;p66"/>
            <p:cNvSpPr/>
            <p:nvPr/>
          </p:nvSpPr>
          <p:spPr>
            <a:xfrm>
              <a:off x="13355200" y="8229600"/>
              <a:ext cx="2377500" cy="777300"/>
            </a:xfrm>
            <a:prstGeom prst="roundRect">
              <a:avLst>
                <a:gd name="adj" fmla="val 4975"/>
              </a:avLst>
            </a:prstGeom>
            <a:solidFill>
              <a:schemeClr val="accent6"/>
            </a:solidFill>
            <a:ln w="19050" cap="flat" cmpd="sng">
              <a:solidFill>
                <a:schemeClr val="dk2"/>
              </a:solidFill>
              <a:prstDash val="dash"/>
              <a:round/>
              <a:headEnd type="none" w="sm" len="sm"/>
              <a:tailEnd type="none" w="sm" len="sm"/>
            </a:ln>
          </p:spPr>
          <p:txBody>
            <a:bodyPr spcFirstLastPara="1" wrap="square" lIns="45713" tIns="45713" rIns="45713" bIns="45713" anchor="t" anchorCtr="0">
              <a:noAutofit/>
            </a:bodyPr>
            <a:lstStyle/>
            <a:p>
              <a:pPr algn="ctr"/>
              <a:r>
                <a:rPr lang="en-US" sz="1500">
                  <a:solidFill>
                    <a:schemeClr val="dk2"/>
                  </a:solidFill>
                  <a:latin typeface="Montserrat"/>
                  <a:ea typeface="Montserrat"/>
                  <a:cs typeface="Montserrat"/>
                  <a:sym typeface="Montserrat"/>
                </a:rPr>
                <a:t>Broker</a:t>
              </a:r>
              <a:endParaRPr sz="1200">
                <a:solidFill>
                  <a:schemeClr val="dk2"/>
                </a:solidFill>
                <a:latin typeface="Montserrat"/>
                <a:ea typeface="Montserrat"/>
                <a:cs typeface="Montserrat"/>
                <a:sym typeface="Montserrat"/>
              </a:endParaRPr>
            </a:p>
          </p:txBody>
        </p:sp>
        <p:grpSp>
          <p:nvGrpSpPr>
            <p:cNvPr id="1972" name="Google Shape;1972;p66"/>
            <p:cNvGrpSpPr/>
            <p:nvPr/>
          </p:nvGrpSpPr>
          <p:grpSpPr>
            <a:xfrm>
              <a:off x="12793980" y="8503677"/>
              <a:ext cx="693300" cy="970350"/>
              <a:chOff x="6050592" y="8503677"/>
              <a:chExt cx="693300" cy="970350"/>
            </a:xfrm>
          </p:grpSpPr>
          <p:cxnSp>
            <p:nvCxnSpPr>
              <p:cNvPr id="1973" name="Google Shape;1973;p66"/>
              <p:cNvCxnSpPr>
                <a:stCxn id="1974" idx="1"/>
              </p:cNvCxnSpPr>
              <p:nvPr/>
            </p:nvCxnSpPr>
            <p:spPr>
              <a:xfrm flipH="1">
                <a:off x="6050592" y="8663727"/>
                <a:ext cx="419100" cy="810300"/>
              </a:xfrm>
              <a:prstGeom prst="bentConnector2">
                <a:avLst/>
              </a:prstGeom>
              <a:noFill/>
              <a:ln w="38100" cap="flat" cmpd="sng">
                <a:solidFill>
                  <a:schemeClr val="dk2"/>
                </a:solidFill>
                <a:prstDash val="dash"/>
                <a:round/>
                <a:headEnd type="none" w="med" len="med"/>
                <a:tailEnd type="none" w="med" len="med"/>
              </a:ln>
            </p:spPr>
          </p:cxnSp>
          <p:sp>
            <p:nvSpPr>
              <p:cNvPr id="1974" name="Google Shape;1974;p66"/>
              <p:cNvSpPr/>
              <p:nvPr/>
            </p:nvSpPr>
            <p:spPr>
              <a:xfrm>
                <a:off x="6469692" y="8503677"/>
                <a:ext cx="274200" cy="320100"/>
              </a:xfrm>
              <a:prstGeom prst="flowChartDelay">
                <a:avLst/>
              </a:prstGeom>
              <a:solidFill>
                <a:schemeClr val="accent4"/>
              </a:solidFill>
              <a:ln w="19050" cap="flat" cmpd="sng">
                <a:solidFill>
                  <a:schemeClr val="dk2"/>
                </a:solidFill>
                <a:prstDash val="solid"/>
                <a:round/>
                <a:headEnd type="none" w="sm" len="sm"/>
                <a:tailEnd type="none" w="sm" len="sm"/>
              </a:ln>
            </p:spPr>
            <p:txBody>
              <a:bodyPr spcFirstLastPara="1" wrap="square" lIns="45713" tIns="45713" rIns="45713" bIns="45713" anchor="ctr" anchorCtr="0">
                <a:noAutofit/>
              </a:bodyPr>
              <a:lstStyle/>
              <a:p>
                <a:endParaRPr sz="900"/>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37950</Words>
  <Application>WPS Presentation</Application>
  <PresentationFormat>Widescreen</PresentationFormat>
  <Paragraphs>4925</Paragraphs>
  <Slides>115</Slides>
  <Notes>71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115</vt:i4>
      </vt:variant>
    </vt:vector>
  </HeadingPairs>
  <TitlesOfParts>
    <vt:vector size="133" baseType="lpstr">
      <vt:lpstr>Arial</vt:lpstr>
      <vt:lpstr>SimSun</vt:lpstr>
      <vt:lpstr>Wingdings</vt:lpstr>
      <vt:lpstr>Nimbus Roman No9 L</vt:lpstr>
      <vt:lpstr>Calibri Light</vt:lpstr>
      <vt:lpstr>DejaVu Sans</vt:lpstr>
      <vt:lpstr>Calibri</vt:lpstr>
      <vt:lpstr>Microsoft YaHei</vt:lpstr>
      <vt:lpstr>Droid Sans Fallback</vt:lpstr>
      <vt:lpstr>Arial Unicode MS</vt:lpstr>
      <vt:lpstr>Montserrat</vt:lpstr>
      <vt:lpstr>Gubbi</vt:lpstr>
      <vt:lpstr>Arial</vt:lpstr>
      <vt:lpstr>Montserrat SemiBold</vt:lpstr>
      <vt:lpstr>Source Code Pro</vt:lpstr>
      <vt:lpstr>Montserrat Medium</vt:lpstr>
      <vt:lpstr>OpenSymbol</vt:lpstr>
      <vt:lpstr>Office Theme</vt:lpstr>
      <vt:lpstr>APACHE KAFKA </vt:lpstr>
      <vt:lpstr>Introduction</vt:lpstr>
      <vt:lpstr>message streaming platform</vt:lpstr>
      <vt:lpstr>Messaging System</vt:lpstr>
      <vt:lpstr>PowerPoint 演示文稿</vt:lpstr>
      <vt:lpstr>Publish-Subscribe Message System</vt:lpstr>
      <vt:lpstr>Overview of Kafka Architecture</vt:lpstr>
      <vt:lpstr>A high-level Architecture</vt:lpstr>
      <vt:lpstr>Events:</vt:lpstr>
      <vt:lpstr>PowerPoint 演示文稿</vt:lpstr>
      <vt:lpstr>Kafka Topics</vt:lpstr>
      <vt:lpstr>PowerPoint 演示文稿</vt:lpstr>
      <vt:lpstr>Topics-Partitions</vt:lpstr>
      <vt:lpstr>Terminology of partitions and replicas</vt:lpstr>
      <vt:lpstr>Topic Partitions</vt:lpstr>
      <vt:lpstr>Partition Offsets</vt:lpstr>
      <vt:lpstr>Broker</vt:lpstr>
      <vt:lpstr>PowerPoint 演示文稿</vt:lpstr>
      <vt:lpstr>Inside The Apache Kafka Broker</vt:lpstr>
      <vt:lpstr>Assign Record to Topic Partition  same key and same partition through hashing. If key not specified it goes round-robin for next    </vt:lpstr>
      <vt:lpstr>Records Accumulated into Record Batches  Records are compressed as they are added to the Record Batch. batching favors low latency or high throughput </vt:lpstr>
      <vt:lpstr>Records Batches Drained into produce request</vt:lpstr>
      <vt:lpstr>Network thread ,request queue and I/O thread</vt:lpstr>
      <vt:lpstr>Network Thread Adds Request to Queue</vt:lpstr>
      <vt:lpstr>IO Thread Verifies Record Batch And Stores</vt:lpstr>
      <vt:lpstr>Kafka storage</vt:lpstr>
      <vt:lpstr>Kafka Physical Storage</vt:lpstr>
      <vt:lpstr>Purgatory </vt:lpstr>
      <vt:lpstr>Purgatory Holds Requests Being Replicated</vt:lpstr>
      <vt:lpstr>Response Added to Socket Send Buffer</vt:lpstr>
      <vt:lpstr>Fetch Request</vt:lpstr>
      <vt:lpstr>Fetch Requests</vt:lpstr>
      <vt:lpstr>Controllers</vt:lpstr>
      <vt:lpstr>Zookeeper</vt:lpstr>
      <vt:lpstr>Producers </vt:lpstr>
      <vt:lpstr>Acknowledgement </vt:lpstr>
      <vt:lpstr>Acks=0</vt:lpstr>
      <vt:lpstr>Acks=1</vt:lpstr>
      <vt:lpstr>Acks=all</vt:lpstr>
      <vt:lpstr>Min.insync.replicas</vt:lpstr>
      <vt:lpstr>Retrying to produce messages</vt:lpstr>
      <vt:lpstr>Retrying with timeouts</vt:lpstr>
      <vt:lpstr>Max.in.flight.request.per.connection</vt:lpstr>
      <vt:lpstr>PowerPoint 演示文稿</vt:lpstr>
      <vt:lpstr> Consumers</vt:lpstr>
      <vt:lpstr>Kafka Consumer Group</vt:lpstr>
      <vt:lpstr>Consumer Group</vt:lpstr>
      <vt:lpstr>Group Coordinator</vt:lpstr>
      <vt:lpstr>Group Startup: Step 1 - Find Group Coordinator</vt:lpstr>
      <vt:lpstr>Group Startup: Step 2 - Members Join</vt:lpstr>
      <vt:lpstr>Group Startup: Step 3 - Partitions Assigned</vt:lpstr>
      <vt:lpstr>Range Assignor</vt:lpstr>
      <vt:lpstr>Range Partition Assignment Strategies</vt:lpstr>
      <vt:lpstr>Round Robin and sticky partition Assignor</vt:lpstr>
      <vt:lpstr>Round Robin and Sticky Partition Assignment Strategies</vt:lpstr>
      <vt:lpstr>Tracking partition consumption</vt:lpstr>
      <vt:lpstr>Tracking Partition Consumption</vt:lpstr>
      <vt:lpstr>Determining Starting Offset to Consume</vt:lpstr>
      <vt:lpstr>Group Coordinator Failover</vt:lpstr>
      <vt:lpstr>Consumer Group Rebalance Triggers</vt:lpstr>
      <vt:lpstr>Consumer Group Rebalance Notification</vt:lpstr>
      <vt:lpstr>Stop-the-world Rebalance</vt:lpstr>
      <vt:lpstr>Stop-the-world Problem 1 - Rebuilding the State</vt:lpstr>
      <vt:lpstr>Stop-the-world Problem 2 - Paused Processing</vt:lpstr>
      <vt:lpstr>Avoid Needless State Rebuild with StickyAssignor </vt:lpstr>
      <vt:lpstr>Avoid Processing Pause with CooperativeStickyAssignor</vt:lpstr>
      <vt:lpstr>Avoid Processing Pause with CooperativeStickyAssignor</vt:lpstr>
      <vt:lpstr>Transactions</vt:lpstr>
      <vt:lpstr>Kafka Transactions Deliver Exactly Once</vt:lpstr>
      <vt:lpstr>System Failure Without Transactions</vt:lpstr>
      <vt:lpstr>System Failure Without Transactions</vt:lpstr>
      <vt:lpstr>System Failure with Transactions</vt:lpstr>
      <vt:lpstr>System Failure with Transactions</vt:lpstr>
      <vt:lpstr>System with Successful Committed Transaction</vt:lpstr>
      <vt:lpstr>Transactions: Producer Idempotency</vt:lpstr>
      <vt:lpstr>Transactions: Balance overhead with latency</vt:lpstr>
      <vt:lpstr>Interacting with External Systems</vt:lpstr>
      <vt:lpstr>Kafka features</vt:lpstr>
      <vt:lpstr>Kafka Guarantees</vt:lpstr>
      <vt:lpstr>Kafka Manages Data &amp; Metadata Separately</vt:lpstr>
      <vt:lpstr>Kafka Data Replication Protocol</vt:lpstr>
      <vt:lpstr>Leader, Follower, and In-Sync Replica (ISR) List</vt:lpstr>
      <vt:lpstr>Leader Epoch : life time of particular leader</vt:lpstr>
      <vt:lpstr>Follower Fetch Request</vt:lpstr>
      <vt:lpstr>Follower Fetch Response</vt:lpstr>
      <vt:lpstr>Committing Partition Offsets : piggybacking</vt:lpstr>
      <vt:lpstr>Advancing the Follower High Watermark</vt:lpstr>
      <vt:lpstr>Handling Leader Failure</vt:lpstr>
      <vt:lpstr>Temporary Decreased High Watermark</vt:lpstr>
      <vt:lpstr>Partition Replica Reconciliation</vt:lpstr>
      <vt:lpstr>Fetch Response Informs Follower of Divergence</vt:lpstr>
      <vt:lpstr>Follower Truncates Log To Match Leader Log</vt:lpstr>
      <vt:lpstr>Subsequent Fetch with Updated Offset &amp; Epoch</vt:lpstr>
      <vt:lpstr>Follower 102 Reconciled</vt:lpstr>
      <vt:lpstr>Follower 102 Acknowledges New Records</vt:lpstr>
      <vt:lpstr>Follower 101 Rejoins the Cluster</vt:lpstr>
      <vt:lpstr>Handling Failed or Slow Followers</vt:lpstr>
      <vt:lpstr>Meta-Data management : Kraft</vt:lpstr>
      <vt:lpstr>Kafka Manages Data &amp; Metadata Separately</vt:lpstr>
      <vt:lpstr>ZooKeeper Mode </vt:lpstr>
      <vt:lpstr>K-Raft Mode</vt:lpstr>
      <vt:lpstr>KRaft Cluster Node Roles</vt:lpstr>
      <vt:lpstr>KRaft Mode Controller</vt:lpstr>
      <vt:lpstr>KRaft Metadata Replication</vt:lpstr>
      <vt:lpstr>Leader Election Step 1: Vote Request</vt:lpstr>
      <vt:lpstr>Leader Election Step 2: Vote Response</vt:lpstr>
      <vt:lpstr>Leader Election Step 3: Completion</vt:lpstr>
      <vt:lpstr>Metadata Replica Reconciliation</vt:lpstr>
      <vt:lpstr>KRaft Cluster Metadata Snapshot</vt:lpstr>
      <vt:lpstr>Metadata Log Truncation with Snapshot</vt:lpstr>
      <vt:lpstr>Snapshot?  </vt:lpstr>
      <vt:lpstr>PowerPoint 演示文稿</vt:lpstr>
      <vt:lpstr>When a Snapshot Is Read</vt:lpstr>
      <vt:lpstr>PowerPoint 演示文稿</vt:lpstr>
      <vt:lpstr>Why remove Zookeeper from Kafka?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dc:title>
  <dc:creator>Bishal Karki</dc:creator>
  <cp:lastModifiedBy>susan</cp:lastModifiedBy>
  <cp:revision>156</cp:revision>
  <dcterms:created xsi:type="dcterms:W3CDTF">2024-10-03T16:05:39Z</dcterms:created>
  <dcterms:modified xsi:type="dcterms:W3CDTF">2024-10-03T16:05:39Z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